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57" r:id="rId3"/>
    <p:sldId id="261" r:id="rId4"/>
    <p:sldId id="262" r:id="rId5"/>
    <p:sldId id="258" r:id="rId6"/>
    <p:sldId id="260" r:id="rId7"/>
    <p:sldId id="263" r:id="rId8"/>
    <p:sldId id="264" r:id="rId9"/>
    <p:sldId id="265" r:id="rId10"/>
    <p:sldId id="266" r:id="rId1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16"/>
    <p:restoredTop sz="50000"/>
  </p:normalViewPr>
  <p:slideViewPr>
    <p:cSldViewPr snapToGrid="0" snapToObjects="1">
      <p:cViewPr varScale="1">
        <p:scale>
          <a:sx n="107" d="100"/>
          <a:sy n="107" d="100"/>
        </p:scale>
        <p:origin x="160" y="5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81235D-4DDE-FF46-8067-8B61F1C6F8DE}" type="datetimeFigureOut">
              <a:rPr lang="ja-JP" altLang="en-US" smtClean="0"/>
              <a:pPr/>
              <a:t>2019/12/22</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0EE940-A59B-8142-90F7-BBB7D1E90CA3}" type="slidenum">
              <a:rPr lang="ja-JP" altLang="en-US" smtClean="0"/>
              <a:pPr/>
              <a:t>‹#›</a:t>
            </a:fld>
            <a:endParaRPr lang="ja-JP" altLang="en-US"/>
          </a:p>
        </p:txBody>
      </p:sp>
    </p:spTree>
    <p:extLst>
      <p:ext uri="{BB962C8B-B14F-4D97-AF65-F5344CB8AC3E}">
        <p14:creationId xmlns:p14="http://schemas.microsoft.com/office/powerpoint/2010/main" val="28376870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4FDB7-E31F-164A-9F24-DA7CDCAC6D2B}" type="datetimeFigureOut">
              <a:rPr lang="ja-JP" altLang="en-US" smtClean="0"/>
              <a:pPr/>
              <a:t>2019/12/22</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0AEFD-F972-CA48-8D28-103DA0CEDB78}" type="slidenum">
              <a:rPr lang="ja-JP" altLang="en-US" smtClean="0"/>
              <a:pPr/>
              <a:t>‹#›</a:t>
            </a:fld>
            <a:endParaRPr lang="ja-JP" altLang="en-US"/>
          </a:p>
        </p:txBody>
      </p:sp>
    </p:spTree>
    <p:extLst>
      <p:ext uri="{BB962C8B-B14F-4D97-AF65-F5344CB8AC3E}">
        <p14:creationId xmlns:p14="http://schemas.microsoft.com/office/powerpoint/2010/main" val="33806360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ja-JP" altLang="en-US"/>
              <a:t>マスタ タイトルの書式設定</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endParaRPr/>
          </a:p>
        </p:txBody>
      </p:sp>
      <p:sp>
        <p:nvSpPr>
          <p:cNvPr id="4" name="Date Placeholder 3"/>
          <p:cNvSpPr>
            <a:spLocks noGrp="1"/>
          </p:cNvSpPr>
          <p:nvPr>
            <p:ph type="dt" sz="half" idx="10"/>
          </p:nvPr>
        </p:nvSpPr>
        <p:spPr/>
        <p:txBody>
          <a:bodyPr/>
          <a:lstStyle/>
          <a:p>
            <a:fld id="{67DCE6E4-E440-0049-AAD0-0152EC03468B}" type="datetime1">
              <a:rPr lang="ja-JP" altLang="en-US" smtClean="0"/>
              <a:pPr/>
              <a:t>2019/12/22</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の上に図">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ja-JP" altLang="en-US"/>
              <a:t>マスタ テキストの書式設定</a:t>
            </a:r>
          </a:p>
        </p:txBody>
      </p:sp>
      <p:sp>
        <p:nvSpPr>
          <p:cNvPr id="5" name="Date Placeholder 4"/>
          <p:cNvSpPr>
            <a:spLocks noGrp="1"/>
          </p:cNvSpPr>
          <p:nvPr>
            <p:ph type="dt" sz="half" idx="10"/>
          </p:nvPr>
        </p:nvSpPr>
        <p:spPr/>
        <p:txBody>
          <a:bodyPr/>
          <a:lstStyle/>
          <a:p>
            <a:fld id="{35213193-BFD4-174E-8116-0866EA428A66}" type="datetime1">
              <a:rPr lang="ja-JP" altLang="en-US" smtClean="0"/>
              <a:pPr/>
              <a:t>2019/12/22</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AE4373FF-4EF6-9245-8384-DABAA55744F1}" type="datetime1">
              <a:rPr lang="ja-JP" altLang="en-US" smtClean="0"/>
              <a:pPr/>
              <a:t>2019/12/22</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ja-JP" altLang="en-US"/>
              <a:t>マスタ タイトルの書式設定</a:t>
            </a:r>
            <a:endParaRPr/>
          </a:p>
        </p:txBody>
      </p:sp>
      <p:sp>
        <p:nvSpPr>
          <p:cNvPr id="3" name="Vertical Text Placeholder 2"/>
          <p:cNvSpPr>
            <a:spLocks noGrp="1"/>
          </p:cNvSpPr>
          <p:nvPr>
            <p:ph type="body" orient="vert" idx="1"/>
          </p:nvPr>
        </p:nvSpPr>
        <p:spPr>
          <a:xfrm>
            <a:off x="820737" y="414015"/>
            <a:ext cx="6144839" cy="561026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D4EDC313-5A26-794D-8067-6453AFA46691}" type="datetime1">
              <a:rPr lang="ja-JP" altLang="en-US" smtClean="0"/>
              <a:pPr/>
              <a:t>2019/12/22</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10"/>
          </p:nvPr>
        </p:nvSpPr>
        <p:spPr/>
        <p:txBody>
          <a:bodyPr/>
          <a:lstStyle/>
          <a:p>
            <a:fld id="{EDBD4557-FADB-5D47-BB4B-207F5FFD6540}" type="datetime1">
              <a:rPr lang="ja-JP" altLang="en-US" smtClean="0"/>
              <a:pPr/>
              <a:t>2019/12/22</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Date Placeholder 3"/>
          <p:cNvSpPr>
            <a:spLocks noGrp="1"/>
          </p:cNvSpPr>
          <p:nvPr>
            <p:ph type="dt" sz="half" idx="10"/>
          </p:nvPr>
        </p:nvSpPr>
        <p:spPr/>
        <p:txBody>
          <a:bodyPr/>
          <a:lstStyle/>
          <a:p>
            <a:fld id="{B872DE95-6728-E243-9DCA-842B1394BBCD}" type="datetime1">
              <a:rPr lang="ja-JP" altLang="en-US" smtClean="0"/>
              <a:pPr/>
              <a:t>2019/12/22</a:t>
            </a:fld>
            <a:endParaRPr lang="ja-JP" altLang="en-US"/>
          </a:p>
        </p:txBody>
      </p:sp>
      <p:sp>
        <p:nvSpPr>
          <p:cNvPr id="5" name="Footer Placeholder 4"/>
          <p:cNvSpPr>
            <a:spLocks noGrp="1"/>
          </p:cNvSpPr>
          <p:nvPr>
            <p:ph type="ftr" sz="quarter" idx="11"/>
          </p:nvPr>
        </p:nvSpPr>
        <p:spPr/>
        <p:txBody>
          <a:bodyPr/>
          <a:lstStyle/>
          <a:p>
            <a:r>
              <a:rPr lang="ja-JP" altLang="en-US"/>
              <a:t>人間の「知」とコンピュータの「知」</a:t>
            </a:r>
          </a:p>
        </p:txBody>
      </p:sp>
      <p:sp>
        <p:nvSpPr>
          <p:cNvPr id="6" name="Slide Number Placeholder 5"/>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ja-JP" altLang="en-US"/>
              <a:t>マスタ タイトルの書式設定</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5" name="Date Placeholder 4"/>
          <p:cNvSpPr>
            <a:spLocks noGrp="1"/>
          </p:cNvSpPr>
          <p:nvPr>
            <p:ph type="dt" sz="half" idx="10"/>
          </p:nvPr>
        </p:nvSpPr>
        <p:spPr/>
        <p:txBody>
          <a:bodyPr/>
          <a:lstStyle/>
          <a:p>
            <a:fld id="{2EBF890B-610B-6C47-991D-21AA518C1A63}" type="datetime1">
              <a:rPr lang="ja-JP" altLang="en-US" smtClean="0"/>
              <a:pPr/>
              <a:t>2019/12/22</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ja-JP" altLang="en-US"/>
              <a:t>マスタ タイトルの書式設定</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7" name="Date Placeholder 6"/>
          <p:cNvSpPr>
            <a:spLocks noGrp="1"/>
          </p:cNvSpPr>
          <p:nvPr>
            <p:ph type="dt" sz="half" idx="10"/>
          </p:nvPr>
        </p:nvSpPr>
        <p:spPr/>
        <p:txBody>
          <a:bodyPr/>
          <a:lstStyle/>
          <a:p>
            <a:fld id="{C4FDA897-9BE9-7740-B3BE-09AD9EA971E5}" type="datetime1">
              <a:rPr lang="ja-JP" altLang="en-US" smtClean="0"/>
              <a:pPr/>
              <a:t>2019/12/22</a:t>
            </a:fld>
            <a:endParaRPr lang="ja-JP" altLang="en-US"/>
          </a:p>
        </p:txBody>
      </p:sp>
      <p:sp>
        <p:nvSpPr>
          <p:cNvPr id="8" name="Footer Placeholder 7"/>
          <p:cNvSpPr>
            <a:spLocks noGrp="1"/>
          </p:cNvSpPr>
          <p:nvPr>
            <p:ph type="ftr" sz="quarter" idx="11"/>
          </p:nvPr>
        </p:nvSpPr>
        <p:spPr/>
        <p:txBody>
          <a:bodyPr/>
          <a:lstStyle/>
          <a:p>
            <a:r>
              <a:rPr lang="ja-JP" altLang="en-US"/>
              <a:t>人間の「知」とコンピュータの「知」</a:t>
            </a:r>
          </a:p>
        </p:txBody>
      </p:sp>
      <p:sp>
        <p:nvSpPr>
          <p:cNvPr id="9" name="Slide Number Placeholder 8"/>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a:p>
        </p:txBody>
      </p:sp>
      <p:sp>
        <p:nvSpPr>
          <p:cNvPr id="3" name="Date Placeholder 2"/>
          <p:cNvSpPr>
            <a:spLocks noGrp="1"/>
          </p:cNvSpPr>
          <p:nvPr>
            <p:ph type="dt" sz="half" idx="10"/>
          </p:nvPr>
        </p:nvSpPr>
        <p:spPr/>
        <p:txBody>
          <a:bodyPr/>
          <a:lstStyle/>
          <a:p>
            <a:fld id="{D95BB389-97E7-9E4E-A65F-C3BE2FEF3B10}" type="datetime1">
              <a:rPr lang="ja-JP" altLang="en-US" smtClean="0"/>
              <a:pPr/>
              <a:t>2019/12/22</a:t>
            </a:fld>
            <a:endParaRPr lang="ja-JP" altLang="en-US"/>
          </a:p>
        </p:txBody>
      </p:sp>
      <p:sp>
        <p:nvSpPr>
          <p:cNvPr id="4" name="Footer Placeholder 3"/>
          <p:cNvSpPr>
            <a:spLocks noGrp="1"/>
          </p:cNvSpPr>
          <p:nvPr>
            <p:ph type="ftr" sz="quarter" idx="11"/>
          </p:nvPr>
        </p:nvSpPr>
        <p:spPr/>
        <p:txBody>
          <a:bodyPr/>
          <a:lstStyle/>
          <a:p>
            <a:r>
              <a:rPr lang="ja-JP" altLang="en-US"/>
              <a:t>人間の「知」とコンピュータの「知」</a:t>
            </a:r>
          </a:p>
        </p:txBody>
      </p:sp>
      <p:sp>
        <p:nvSpPr>
          <p:cNvPr id="5" name="Slide Number Placeholder 4"/>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4CCFBA-A11E-8642-A420-1CB688D8E5E6}" type="datetime1">
              <a:rPr lang="ja-JP" altLang="en-US" smtClean="0"/>
              <a:pPr/>
              <a:t>2019/12/22</a:t>
            </a:fld>
            <a:endParaRPr lang="ja-JP" altLang="en-US"/>
          </a:p>
        </p:txBody>
      </p:sp>
      <p:sp>
        <p:nvSpPr>
          <p:cNvPr id="3" name="Footer Placeholder 2"/>
          <p:cNvSpPr>
            <a:spLocks noGrp="1"/>
          </p:cNvSpPr>
          <p:nvPr>
            <p:ph type="ftr" sz="quarter" idx="11"/>
          </p:nvPr>
        </p:nvSpPr>
        <p:spPr/>
        <p:txBody>
          <a:bodyPr/>
          <a:lstStyle/>
          <a:p>
            <a:r>
              <a:rPr lang="ja-JP" altLang="en-US"/>
              <a:t>人間の「知」とコンピュータの「知」</a:t>
            </a:r>
          </a:p>
        </p:txBody>
      </p:sp>
      <p:sp>
        <p:nvSpPr>
          <p:cNvPr id="4" name="Slide Number Placeholder 3"/>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ja-JP" altLang="en-US"/>
              <a:t>マスタ タイトルの書式設定</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Date Placeholder 4"/>
          <p:cNvSpPr>
            <a:spLocks noGrp="1"/>
          </p:cNvSpPr>
          <p:nvPr>
            <p:ph type="dt" sz="half" idx="10"/>
          </p:nvPr>
        </p:nvSpPr>
        <p:spPr/>
        <p:txBody>
          <a:bodyPr/>
          <a:lstStyle/>
          <a:p>
            <a:fld id="{6885F32B-B6E5-5A4D-AFD2-8B75940C6F42}" type="datetime1">
              <a:rPr lang="ja-JP" altLang="en-US" smtClean="0"/>
              <a:pPr/>
              <a:t>2019/12/22</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ja-JP" altLang="en-US"/>
              <a:t>マスタ タイトルの書式設定</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ja-JP" altLang="en-US"/>
              <a:t>マスタ テキストの書式設定</a:t>
            </a:r>
          </a:p>
        </p:txBody>
      </p:sp>
      <p:sp>
        <p:nvSpPr>
          <p:cNvPr id="5" name="Date Placeholder 4"/>
          <p:cNvSpPr>
            <a:spLocks noGrp="1"/>
          </p:cNvSpPr>
          <p:nvPr>
            <p:ph type="dt" sz="half" idx="10"/>
          </p:nvPr>
        </p:nvSpPr>
        <p:spPr/>
        <p:txBody>
          <a:bodyPr/>
          <a:lstStyle/>
          <a:p>
            <a:fld id="{75E5B2C8-433F-6C42-A2F2-761A4E63937A}" type="datetime1">
              <a:rPr lang="ja-JP" altLang="en-US" smtClean="0"/>
              <a:pPr/>
              <a:t>2019/12/22</a:t>
            </a:fld>
            <a:endParaRPr lang="ja-JP" altLang="en-US"/>
          </a:p>
        </p:txBody>
      </p:sp>
      <p:sp>
        <p:nvSpPr>
          <p:cNvPr id="6" name="Footer Placeholder 5"/>
          <p:cNvSpPr>
            <a:spLocks noGrp="1"/>
          </p:cNvSpPr>
          <p:nvPr>
            <p:ph type="ftr" sz="quarter" idx="11"/>
          </p:nvPr>
        </p:nvSpPr>
        <p:spPr/>
        <p:txBody>
          <a:bodyPr/>
          <a:lstStyle/>
          <a:p>
            <a:r>
              <a:rPr lang="ja-JP" altLang="en-US"/>
              <a:t>人間の「知」とコンピュータの「知」</a:t>
            </a:r>
          </a:p>
        </p:txBody>
      </p:sp>
      <p:sp>
        <p:nvSpPr>
          <p:cNvPr id="7" name="Slide Number Placeholder 6"/>
          <p:cNvSpPr>
            <a:spLocks noGrp="1"/>
          </p:cNvSpPr>
          <p:nvPr>
            <p:ph type="sldNum" sz="quarter" idx="12"/>
          </p:nvPr>
        </p:nvSpPr>
        <p:spPr/>
        <p:txBody>
          <a:bodyPr/>
          <a:lstStyle/>
          <a:p>
            <a:fld id="{40A66626-3A2E-6542-89BC-8F5FAC98369F}"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ja-JP" altLang="en-US"/>
              <a:t>マスタ タイトルの書式設定</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E4BBA394-F9B9-9B45-B732-DC6019D0E446}" type="datetime1">
              <a:rPr lang="ja-JP" altLang="en-US" smtClean="0"/>
              <a:pPr/>
              <a:t>2019/12/22</a:t>
            </a:fld>
            <a:endParaRPr lang="ja-JP" alt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r>
              <a:rPr lang="ja-JP" altLang="en-US"/>
              <a:t>人間の「知」とコンピュータの「知」</a:t>
            </a:r>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40A66626-3A2E-6542-89BC-8F5FAC98369F}"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kumimoji="1"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kumimoji="1"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kumimoji="1"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kumimoji="1"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kumimoji="1"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kumimoji="1"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og.cs.inf.shizuoka.ac.jp/classes/%20cog-sci/Submarine.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認知科学</a:t>
            </a:r>
          </a:p>
        </p:txBody>
      </p:sp>
      <p:sp>
        <p:nvSpPr>
          <p:cNvPr id="3" name="サブタイトル 2"/>
          <p:cNvSpPr>
            <a:spLocks noGrp="1"/>
          </p:cNvSpPr>
          <p:nvPr>
            <p:ph type="subTitle" idx="1"/>
          </p:nvPr>
        </p:nvSpPr>
        <p:spPr/>
        <p:txBody>
          <a:bodyPr>
            <a:normAutofit/>
          </a:bodyPr>
          <a:lstStyle/>
          <a:p>
            <a:r>
              <a:rPr lang="ja-JP" altLang="en-US"/>
              <a:t>潜水艦撃沈ゲーム（２）</a:t>
            </a:r>
            <a:endParaRPr lang="en-US" altLang="ja-JP" dirty="0"/>
          </a:p>
          <a:p>
            <a:r>
              <a:rPr lang="ja-JP" altLang="en-US"/>
              <a:t>２０１９年１２月２３日</a:t>
            </a:r>
            <a:r>
              <a:rPr lang="ja-JP" altLang="en-US" dirty="0"/>
              <a:t>（月）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3A588B-E64E-D648-9AB7-636D473D74F8}"/>
              </a:ext>
            </a:extLst>
          </p:cNvPr>
          <p:cNvSpPr>
            <a:spLocks noGrp="1"/>
          </p:cNvSpPr>
          <p:nvPr>
            <p:ph type="title"/>
          </p:nvPr>
        </p:nvSpPr>
        <p:spPr>
          <a:xfrm>
            <a:off x="820737" y="1219014"/>
            <a:ext cx="7542213" cy="1464810"/>
          </a:xfrm>
        </p:spPr>
        <p:txBody>
          <a:bodyPr/>
          <a:lstStyle/>
          <a:p>
            <a:r>
              <a:rPr kumimoji="1" lang="ja-JP" altLang="en-US"/>
              <a:t>良いお年をお迎えください</a:t>
            </a:r>
          </a:p>
        </p:txBody>
      </p:sp>
      <p:pic>
        <p:nvPicPr>
          <p:cNvPr id="4" name="図 3">
            <a:extLst>
              <a:ext uri="{FF2B5EF4-FFF2-40B4-BE49-F238E27FC236}">
                <a16:creationId xmlns:a16="http://schemas.microsoft.com/office/drawing/2014/main" id="{FCCB82D7-856B-334A-96B5-78BF5E9BCFB1}"/>
              </a:ext>
            </a:extLst>
          </p:cNvPr>
          <p:cNvPicPr>
            <a:picLocks noChangeAspect="1"/>
          </p:cNvPicPr>
          <p:nvPr/>
        </p:nvPicPr>
        <p:blipFill>
          <a:blip r:embed="rId2"/>
          <a:stretch>
            <a:fillRect/>
          </a:stretch>
        </p:blipFill>
        <p:spPr>
          <a:xfrm>
            <a:off x="2947193" y="3177988"/>
            <a:ext cx="3289300" cy="3365500"/>
          </a:xfrm>
          <a:prstGeom prst="rect">
            <a:avLst/>
          </a:prstGeom>
        </p:spPr>
      </p:pic>
    </p:spTree>
    <p:extLst>
      <p:ext uri="{BB962C8B-B14F-4D97-AF65-F5344CB8AC3E}">
        <p14:creationId xmlns:p14="http://schemas.microsoft.com/office/powerpoint/2010/main" val="28755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EEBCE-B03F-2E4A-BCFA-D33AC8F208AC}"/>
              </a:ext>
            </a:extLst>
          </p:cNvPr>
          <p:cNvSpPr>
            <a:spLocks noGrp="1"/>
          </p:cNvSpPr>
          <p:nvPr>
            <p:ph type="title"/>
          </p:nvPr>
        </p:nvSpPr>
        <p:spPr/>
        <p:txBody>
          <a:bodyPr/>
          <a:lstStyle/>
          <a:p>
            <a:r>
              <a:rPr kumimoji="1" lang="ja-JP" altLang="en-US"/>
              <a:t>潜水艦撃沈ゲーム</a:t>
            </a:r>
          </a:p>
        </p:txBody>
      </p:sp>
      <p:sp>
        <p:nvSpPr>
          <p:cNvPr id="3" name="コンテンツ プレースホルダー 2">
            <a:extLst>
              <a:ext uri="{FF2B5EF4-FFF2-40B4-BE49-F238E27FC236}">
                <a16:creationId xmlns:a16="http://schemas.microsoft.com/office/drawing/2014/main" id="{B1C6A8E1-8530-5C42-9D2F-465A14857CF4}"/>
              </a:ext>
            </a:extLst>
          </p:cNvPr>
          <p:cNvSpPr>
            <a:spLocks noGrp="1"/>
          </p:cNvSpPr>
          <p:nvPr>
            <p:ph idx="1"/>
          </p:nvPr>
        </p:nvSpPr>
        <p:spPr/>
        <p:txBody>
          <a:bodyPr/>
          <a:lstStyle/>
          <a:p>
            <a:pPr algn="just"/>
            <a:r>
              <a:rPr kumimoji="1" lang="ja-JP" altLang="en-US"/>
              <a:t>見えない敵軍の潜水艦を</a:t>
            </a:r>
            <a:r>
              <a:rPr kumimoji="1" lang="ja-JP" altLang="en-US">
                <a:solidFill>
                  <a:srgbClr val="FFFF00"/>
                </a:solidFill>
              </a:rPr>
              <a:t>推論</a:t>
            </a:r>
            <a:r>
              <a:rPr kumimoji="1" lang="ja-JP" altLang="en-US"/>
              <a:t>と攻撃によって探索し，攻撃，撃滅する対戦型ゲーム．</a:t>
            </a:r>
            <a:endParaRPr kumimoji="1" lang="en-US" altLang="ja-JP" dirty="0"/>
          </a:p>
          <a:p>
            <a:pPr algn="just"/>
            <a:r>
              <a:rPr lang="ja-JP" altLang="en-US"/>
              <a:t>「もし</a:t>
            </a:r>
            <a:r>
              <a:rPr lang="en-US" altLang="ja-JP" dirty="0"/>
              <a:t>〜</a:t>
            </a:r>
            <a:r>
              <a:rPr lang="ja-JP" altLang="en-US"/>
              <a:t>ならば</a:t>
            </a:r>
            <a:r>
              <a:rPr lang="en-US" altLang="ja-JP" dirty="0"/>
              <a:t>…</a:t>
            </a:r>
            <a:r>
              <a:rPr lang="ja-JP" altLang="en-US"/>
              <a:t>」という</a:t>
            </a:r>
            <a:r>
              <a:rPr lang="ja-JP" altLang="en-US">
                <a:solidFill>
                  <a:srgbClr val="FFFF00"/>
                </a:solidFill>
              </a:rPr>
              <a:t>ルールベースの推論</a:t>
            </a:r>
            <a:r>
              <a:rPr lang="ja-JP" altLang="en-US"/>
              <a:t>によって，敵軍の潜水艦の位置を予想し，魚雷攻撃をすることによって推論結果の判定を行うことができる．</a:t>
            </a:r>
            <a:endParaRPr lang="en-US" altLang="ja-JP" dirty="0"/>
          </a:p>
          <a:p>
            <a:pPr algn="just"/>
            <a:r>
              <a:rPr kumimoji="1" lang="ja-JP" altLang="en-US">
                <a:solidFill>
                  <a:srgbClr val="FFFF00"/>
                </a:solidFill>
              </a:rPr>
              <a:t>ヒューリスティックス関数</a:t>
            </a:r>
            <a:r>
              <a:rPr kumimoji="1" lang="ja-JP" altLang="en-US"/>
              <a:t>を適切に定義することによって，潜水艦の移動先や攻撃をしてきた潜水艦の位置を予想することが可能になる．</a:t>
            </a:r>
          </a:p>
        </p:txBody>
      </p:sp>
    </p:spTree>
    <p:extLst>
      <p:ext uri="{BB962C8B-B14F-4D97-AF65-F5344CB8AC3E}">
        <p14:creationId xmlns:p14="http://schemas.microsoft.com/office/powerpoint/2010/main" val="135236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8465A4-EB3B-1E4A-8B38-B44895840C69}"/>
              </a:ext>
            </a:extLst>
          </p:cNvPr>
          <p:cNvSpPr>
            <a:spLocks noGrp="1"/>
          </p:cNvSpPr>
          <p:nvPr>
            <p:ph type="title"/>
          </p:nvPr>
        </p:nvSpPr>
        <p:spPr/>
        <p:txBody>
          <a:bodyPr/>
          <a:lstStyle/>
          <a:p>
            <a:r>
              <a:rPr kumimoji="1" lang="ja-JP" altLang="en-US"/>
              <a:t>あなたがやること</a:t>
            </a:r>
          </a:p>
        </p:txBody>
      </p:sp>
      <p:sp>
        <p:nvSpPr>
          <p:cNvPr id="3" name="コンテンツ プレースホルダー 2">
            <a:extLst>
              <a:ext uri="{FF2B5EF4-FFF2-40B4-BE49-F238E27FC236}">
                <a16:creationId xmlns:a16="http://schemas.microsoft.com/office/drawing/2014/main" id="{352C2497-18FE-2C47-B190-84813BE58C89}"/>
              </a:ext>
            </a:extLst>
          </p:cNvPr>
          <p:cNvSpPr>
            <a:spLocks noGrp="1"/>
          </p:cNvSpPr>
          <p:nvPr>
            <p:ph idx="1"/>
          </p:nvPr>
        </p:nvSpPr>
        <p:spPr>
          <a:xfrm>
            <a:off x="779462" y="1882587"/>
            <a:ext cx="7581901" cy="4867835"/>
          </a:xfrm>
        </p:spPr>
        <p:txBody>
          <a:bodyPr/>
          <a:lstStyle/>
          <a:p>
            <a:pPr marL="457200" indent="-457200">
              <a:buFont typeface="+mj-lt"/>
              <a:buAutoNum type="alphaUcParenR"/>
            </a:pPr>
            <a:r>
              <a:rPr kumimoji="1" lang="ja-JP" altLang="en-US">
                <a:solidFill>
                  <a:srgbClr val="FFFF00"/>
                </a:solidFill>
              </a:rPr>
              <a:t>情報科学科の学生</a:t>
            </a:r>
            <a:r>
              <a:rPr kumimoji="1" lang="ja-JP" altLang="en-US"/>
              <a:t>＋その他学科の有志</a:t>
            </a:r>
            <a:endParaRPr kumimoji="1" lang="en-US" altLang="ja-JP" dirty="0"/>
          </a:p>
          <a:p>
            <a:pPr lvl="1">
              <a:buFont typeface="Arial" panose="020B0604020202020204" pitchFamily="34" charset="0"/>
              <a:buChar char="•"/>
            </a:pPr>
            <a:r>
              <a:rPr lang="ja-JP" altLang="en-US"/>
              <a:t>すべて自動で潜水艦の配置，攻撃，移動を判断し，実行（予想に基づいた作戦）するプログラムの作成．</a:t>
            </a:r>
            <a:endParaRPr lang="en-US" altLang="ja-JP" dirty="0"/>
          </a:p>
          <a:p>
            <a:pPr lvl="1">
              <a:buFont typeface="Arial" panose="020B0604020202020204" pitchFamily="34" charset="0"/>
              <a:buChar char="•"/>
            </a:pPr>
            <a:r>
              <a:rPr kumimoji="1" lang="ja-JP" altLang="en-US"/>
              <a:t>対戦相手に伝える情報（攻撃マス，移動方向＋マス数，敵軍からの攻撃に対する状況）の伝達．</a:t>
            </a:r>
            <a:endParaRPr kumimoji="1" lang="en-US" altLang="ja-JP" dirty="0"/>
          </a:p>
          <a:p>
            <a:pPr marL="457200" indent="-457200">
              <a:buFont typeface="+mj-lt"/>
              <a:buAutoNum type="alphaUcParenR"/>
            </a:pPr>
            <a:r>
              <a:rPr kumimoji="1" lang="ja-JP" altLang="en-US"/>
              <a:t>情報科学科以外の学科の有志</a:t>
            </a:r>
            <a:endParaRPr kumimoji="1" lang="en-US" altLang="ja-JP" dirty="0"/>
          </a:p>
          <a:p>
            <a:pPr lvl="1">
              <a:buFont typeface="Arial" panose="020B0604020202020204" pitchFamily="34" charset="0"/>
              <a:buChar char="•"/>
            </a:pPr>
            <a:r>
              <a:rPr kumimoji="1" lang="ja-JP" altLang="en-US"/>
              <a:t>両軍の戦況をモニタリングするためのビジュアルインタフェースの作成．</a:t>
            </a:r>
            <a:endParaRPr kumimoji="1" lang="en-US" altLang="ja-JP" dirty="0"/>
          </a:p>
          <a:p>
            <a:pPr lvl="1">
              <a:buFont typeface="Arial" panose="020B0604020202020204" pitchFamily="34" charset="0"/>
              <a:buChar char="•"/>
            </a:pPr>
            <a:r>
              <a:rPr lang="ja-JP" altLang="en-US"/>
              <a:t>年明けの大会での環境提供．</a:t>
            </a:r>
            <a:endParaRPr lang="en-US" altLang="ja-JP" dirty="0"/>
          </a:p>
          <a:p>
            <a:pPr marL="457200" indent="-457200">
              <a:buFont typeface="+mj-lt"/>
              <a:buAutoNum type="alphaUcParenR"/>
            </a:pPr>
            <a:r>
              <a:rPr kumimoji="1" lang="en-US" altLang="ja-JP" dirty="0"/>
              <a:t>A, B</a:t>
            </a:r>
            <a:r>
              <a:rPr kumimoji="1" lang="ja-JP" altLang="en-US"/>
              <a:t>以外の学生→個人参戦</a:t>
            </a:r>
            <a:endParaRPr kumimoji="1" lang="en-US" altLang="ja-JP" dirty="0"/>
          </a:p>
          <a:p>
            <a:pPr lvl="1">
              <a:buFont typeface="Arial" panose="020B0604020202020204" pitchFamily="34" charset="0"/>
              <a:buChar char="•"/>
            </a:pPr>
            <a:r>
              <a:rPr lang="en-US" altLang="ja-JP" dirty="0"/>
              <a:t>A</a:t>
            </a:r>
            <a:r>
              <a:rPr lang="ja-JP" altLang="en-US"/>
              <a:t>のプログラムと対戦．</a:t>
            </a:r>
            <a:endParaRPr kumimoji="1" lang="en-US" altLang="ja-JP" dirty="0"/>
          </a:p>
          <a:p>
            <a:pPr lvl="1"/>
            <a:endParaRPr kumimoji="1" lang="ja-JP" altLang="en-US"/>
          </a:p>
        </p:txBody>
      </p:sp>
      <p:sp>
        <p:nvSpPr>
          <p:cNvPr id="4" name="上リボン 3">
            <a:extLst>
              <a:ext uri="{FF2B5EF4-FFF2-40B4-BE49-F238E27FC236}">
                <a16:creationId xmlns:a16="http://schemas.microsoft.com/office/drawing/2014/main" id="{17A95C3F-AF21-0941-B271-F597C8ED7CC6}"/>
              </a:ext>
            </a:extLst>
          </p:cNvPr>
          <p:cNvSpPr/>
          <p:nvPr/>
        </p:nvSpPr>
        <p:spPr>
          <a:xfrm>
            <a:off x="6976153" y="1543540"/>
            <a:ext cx="1890445" cy="678095"/>
          </a:xfrm>
          <a:prstGeom prst="ribbon2">
            <a:avLst>
              <a:gd name="adj1" fmla="val 16667"/>
              <a:gd name="adj2" fmla="val 673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t>＋５０ｐ</a:t>
            </a:r>
          </a:p>
        </p:txBody>
      </p:sp>
      <p:sp>
        <p:nvSpPr>
          <p:cNvPr id="5" name="上リボン 4">
            <a:extLst>
              <a:ext uri="{FF2B5EF4-FFF2-40B4-BE49-F238E27FC236}">
                <a16:creationId xmlns:a16="http://schemas.microsoft.com/office/drawing/2014/main" id="{13C03C21-7BED-7543-A627-AD8EBF6C7516}"/>
              </a:ext>
            </a:extLst>
          </p:cNvPr>
          <p:cNvSpPr/>
          <p:nvPr/>
        </p:nvSpPr>
        <p:spPr>
          <a:xfrm>
            <a:off x="6976152" y="3689782"/>
            <a:ext cx="1890445" cy="678095"/>
          </a:xfrm>
          <a:prstGeom prst="ribbon2">
            <a:avLst>
              <a:gd name="adj1" fmla="val 16667"/>
              <a:gd name="adj2" fmla="val 673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a:t>＋２５ｐ</a:t>
            </a:r>
          </a:p>
        </p:txBody>
      </p:sp>
    </p:spTree>
    <p:extLst>
      <p:ext uri="{BB962C8B-B14F-4D97-AF65-F5344CB8AC3E}">
        <p14:creationId xmlns:p14="http://schemas.microsoft.com/office/powerpoint/2010/main" val="147721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F9321D-690E-214A-88BC-88D246058BE8}"/>
              </a:ext>
            </a:extLst>
          </p:cNvPr>
          <p:cNvSpPr>
            <a:spLocks noGrp="1"/>
          </p:cNvSpPr>
          <p:nvPr>
            <p:ph type="title"/>
          </p:nvPr>
        </p:nvSpPr>
        <p:spPr/>
        <p:txBody>
          <a:bodyPr/>
          <a:lstStyle/>
          <a:p>
            <a:r>
              <a:rPr kumimoji="1" lang="ja-JP" altLang="en-US"/>
              <a:t>来週（</a:t>
            </a:r>
            <a:r>
              <a:rPr kumimoji="1" lang="en-US" altLang="ja-JP" dirty="0"/>
              <a:t>12/23</a:t>
            </a:r>
            <a:r>
              <a:rPr kumimoji="1" lang="ja-JP" altLang="en-US"/>
              <a:t>）までの課題</a:t>
            </a:r>
          </a:p>
        </p:txBody>
      </p:sp>
      <p:sp>
        <p:nvSpPr>
          <p:cNvPr id="3" name="コンテンツ プレースホルダー 2">
            <a:extLst>
              <a:ext uri="{FF2B5EF4-FFF2-40B4-BE49-F238E27FC236}">
                <a16:creationId xmlns:a16="http://schemas.microsoft.com/office/drawing/2014/main" id="{631AAD8B-C3F9-0948-8CEC-23FC68CCCF5D}"/>
              </a:ext>
            </a:extLst>
          </p:cNvPr>
          <p:cNvSpPr>
            <a:spLocks noGrp="1"/>
          </p:cNvSpPr>
          <p:nvPr>
            <p:ph idx="1"/>
          </p:nvPr>
        </p:nvSpPr>
        <p:spPr>
          <a:xfrm>
            <a:off x="779462" y="1882588"/>
            <a:ext cx="7581901" cy="4631228"/>
          </a:xfrm>
        </p:spPr>
        <p:txBody>
          <a:bodyPr/>
          <a:lstStyle/>
          <a:p>
            <a:r>
              <a:rPr kumimoji="1" lang="ja-JP" altLang="en-US"/>
              <a:t>Ａでの参戦をするチーム（１</a:t>
            </a:r>
            <a:r>
              <a:rPr kumimoji="1" lang="en-US" altLang="ja-JP" dirty="0"/>
              <a:t>〜</a:t>
            </a:r>
            <a:r>
              <a:rPr kumimoji="1" lang="ja-JP" altLang="en-US"/>
              <a:t>３名）の編成・命名</a:t>
            </a:r>
            <a:br>
              <a:rPr lang="en-US" altLang="ja-JP" dirty="0"/>
            </a:br>
            <a:r>
              <a:rPr lang="en-US" altLang="ja-JP" dirty="0"/>
              <a:t>※</a:t>
            </a:r>
            <a:r>
              <a:rPr lang="ja-JP" altLang="en-US"/>
              <a:t>学科混成可</a:t>
            </a:r>
            <a:endParaRPr kumimoji="1" lang="en-US" altLang="ja-JP" dirty="0"/>
          </a:p>
          <a:p>
            <a:r>
              <a:rPr lang="ja-JP" altLang="en-US"/>
              <a:t>Ｂでの協力をするチーム（１</a:t>
            </a:r>
            <a:r>
              <a:rPr lang="en-US" altLang="ja-JP" dirty="0"/>
              <a:t>〜</a:t>
            </a:r>
            <a:r>
              <a:rPr lang="ja-JP" altLang="en-US"/>
              <a:t>３名）の編成・命名</a:t>
            </a:r>
            <a:endParaRPr lang="en-US" altLang="ja-JP" dirty="0"/>
          </a:p>
          <a:p>
            <a:r>
              <a:rPr kumimoji="1" lang="ja-JP" altLang="en-US"/>
              <a:t>チームごとの開発環境，作業スケジュールの調整</a:t>
            </a:r>
            <a:endParaRPr kumimoji="1" lang="en-US" altLang="ja-JP" dirty="0"/>
          </a:p>
          <a:p>
            <a:r>
              <a:rPr kumimoji="1" lang="ja-JP" altLang="en-US"/>
              <a:t>参戦チーム内での戦術の統一</a:t>
            </a:r>
            <a:endParaRPr kumimoji="1" lang="en-US" altLang="ja-JP" dirty="0"/>
          </a:p>
          <a:p>
            <a:pPr lvl="1"/>
            <a:r>
              <a:rPr lang="ja-JP" altLang="en-US"/>
              <a:t>ルールの定義</a:t>
            </a:r>
            <a:endParaRPr lang="en-US" altLang="ja-JP" dirty="0"/>
          </a:p>
          <a:p>
            <a:pPr lvl="1"/>
            <a:r>
              <a:rPr kumimoji="1" lang="ja-JP" altLang="en-US"/>
              <a:t>ヒューリスティック関数の定義</a:t>
            </a:r>
          </a:p>
        </p:txBody>
      </p:sp>
      <p:sp>
        <p:nvSpPr>
          <p:cNvPr id="4" name="正方形/長方形 3">
            <a:extLst>
              <a:ext uri="{FF2B5EF4-FFF2-40B4-BE49-F238E27FC236}">
                <a16:creationId xmlns:a16="http://schemas.microsoft.com/office/drawing/2014/main" id="{081E39CC-0D5F-E94B-969E-914DC8E77AB6}"/>
              </a:ext>
            </a:extLst>
          </p:cNvPr>
          <p:cNvSpPr/>
          <p:nvPr/>
        </p:nvSpPr>
        <p:spPr>
          <a:xfrm>
            <a:off x="779462" y="5681610"/>
            <a:ext cx="7581901" cy="83220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b="1"/>
              <a:t>次回授業内でチームのエントリーを行う</a:t>
            </a:r>
          </a:p>
        </p:txBody>
      </p:sp>
    </p:spTree>
    <p:extLst>
      <p:ext uri="{BB962C8B-B14F-4D97-AF65-F5344CB8AC3E}">
        <p14:creationId xmlns:p14="http://schemas.microsoft.com/office/powerpoint/2010/main" val="362932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D0161C-CAC5-B544-8FE2-DD580A94ED12}"/>
              </a:ext>
            </a:extLst>
          </p:cNvPr>
          <p:cNvSpPr>
            <a:spLocks noGrp="1"/>
          </p:cNvSpPr>
          <p:nvPr>
            <p:ph type="title"/>
          </p:nvPr>
        </p:nvSpPr>
        <p:spPr/>
        <p:txBody>
          <a:bodyPr/>
          <a:lstStyle/>
          <a:p>
            <a:r>
              <a:rPr lang="ja-JP" altLang="en-US"/>
              <a:t>対戦に関する確認</a:t>
            </a:r>
            <a:endParaRPr kumimoji="1" lang="ja-JP" altLang="en-US"/>
          </a:p>
        </p:txBody>
      </p:sp>
      <p:sp>
        <p:nvSpPr>
          <p:cNvPr id="3" name="コンテンツ プレースホルダー 2">
            <a:extLst>
              <a:ext uri="{FF2B5EF4-FFF2-40B4-BE49-F238E27FC236}">
                <a16:creationId xmlns:a16="http://schemas.microsoft.com/office/drawing/2014/main" id="{726F8192-F606-F64D-B713-9C90F88756A8}"/>
              </a:ext>
            </a:extLst>
          </p:cNvPr>
          <p:cNvSpPr>
            <a:spLocks noGrp="1"/>
          </p:cNvSpPr>
          <p:nvPr>
            <p:ph idx="1"/>
          </p:nvPr>
        </p:nvSpPr>
        <p:spPr>
          <a:xfrm>
            <a:off x="779462" y="1882587"/>
            <a:ext cx="7902314" cy="4769421"/>
          </a:xfrm>
        </p:spPr>
        <p:txBody>
          <a:bodyPr/>
          <a:lstStyle/>
          <a:p>
            <a:r>
              <a:rPr kumimoji="1" lang="en-US" altLang="ja-JP" dirty="0">
                <a:hlinkClick r:id="rId2"/>
              </a:rPr>
              <a:t>http://cog.cs.inf.shizuoka.ac.jp/classes/</a:t>
            </a:r>
            <a:br>
              <a:rPr kumimoji="1" lang="en-US" altLang="ja-JP" dirty="0">
                <a:hlinkClick r:id="rId2"/>
              </a:rPr>
            </a:br>
            <a:r>
              <a:rPr kumimoji="1" lang="en-US" altLang="ja-JP" dirty="0">
                <a:hlinkClick r:id="rId2"/>
              </a:rPr>
              <a:t>cog-sci/Submarine.xlsx</a:t>
            </a:r>
            <a:r>
              <a:rPr lang="ja-JP" altLang="en-US"/>
              <a:t>　を再びダウンロードする．</a:t>
            </a:r>
            <a:endParaRPr lang="en-US" altLang="ja-JP" dirty="0"/>
          </a:p>
          <a:p>
            <a:r>
              <a:rPr kumimoji="1" lang="ja-JP" altLang="en-US"/>
              <a:t>チーム登録</a:t>
            </a:r>
            <a:endParaRPr kumimoji="1" lang="en-US" altLang="ja-JP" dirty="0"/>
          </a:p>
          <a:p>
            <a:pPr lvl="1"/>
            <a:r>
              <a:rPr lang="ja-JP" altLang="en-US"/>
              <a:t>情報科学科の学生　１</a:t>
            </a:r>
            <a:r>
              <a:rPr lang="en-US" altLang="ja-JP" dirty="0"/>
              <a:t>〜</a:t>
            </a:r>
            <a:r>
              <a:rPr lang="ja-JP" altLang="en-US"/>
              <a:t>３名のチームでプログラム作成</a:t>
            </a:r>
            <a:endParaRPr lang="en-US" altLang="ja-JP" dirty="0"/>
          </a:p>
          <a:p>
            <a:pPr lvl="1"/>
            <a:r>
              <a:rPr kumimoji="1" lang="ja-JP" altLang="en-US"/>
              <a:t>行動情報学科の学生　１</a:t>
            </a:r>
            <a:r>
              <a:rPr kumimoji="1" lang="en-US" altLang="ja-JP" dirty="0"/>
              <a:t>〜</a:t>
            </a:r>
            <a:r>
              <a:rPr kumimoji="1" lang="ja-JP" altLang="en-US"/>
              <a:t>３名のチームでプログラム作成</a:t>
            </a:r>
            <a:br>
              <a:rPr lang="en-US" altLang="ja-JP" dirty="0"/>
            </a:br>
            <a:r>
              <a:rPr lang="ja-JP" altLang="en-US"/>
              <a:t>　　　　　　　　　　　　　　　または対戦環境の作成</a:t>
            </a:r>
            <a:br>
              <a:rPr lang="en-US" altLang="ja-JP" dirty="0"/>
            </a:br>
            <a:r>
              <a:rPr lang="ja-JP" altLang="en-US"/>
              <a:t>　　　　　　　　　　　　　　　または個人での対戦エントリー</a:t>
            </a:r>
            <a:endParaRPr lang="en-US" altLang="ja-JP" dirty="0"/>
          </a:p>
          <a:p>
            <a:r>
              <a:rPr kumimoji="1" lang="ja-JP" altLang="en-US"/>
              <a:t>登録するチーム名（個人参戦の場合は個人名）を</a:t>
            </a:r>
            <a:r>
              <a:rPr kumimoji="1" lang="ja-JP" altLang="en-US">
                <a:solidFill>
                  <a:schemeClr val="accent1"/>
                </a:solidFill>
              </a:rPr>
              <a:t>代表者</a:t>
            </a:r>
            <a:r>
              <a:rPr kumimoji="1" lang="ja-JP" altLang="en-US"/>
              <a:t>が報告</a:t>
            </a:r>
            <a:endParaRPr kumimoji="1" lang="en-US" altLang="ja-JP" dirty="0"/>
          </a:p>
          <a:p>
            <a:pPr lvl="1"/>
            <a:r>
              <a:rPr lang="ja-JP" altLang="en-US"/>
              <a:t>チーム名（個人名）</a:t>
            </a:r>
            <a:endParaRPr lang="en-US" altLang="ja-JP" dirty="0"/>
          </a:p>
          <a:p>
            <a:pPr lvl="1"/>
            <a:r>
              <a:rPr kumimoji="1" lang="ja-JP" altLang="en-US"/>
              <a:t>メンバー（学籍番号・氏名）</a:t>
            </a:r>
            <a:endParaRPr kumimoji="1" lang="en-US" altLang="ja-JP" dirty="0"/>
          </a:p>
        </p:txBody>
      </p:sp>
    </p:spTree>
    <p:extLst>
      <p:ext uri="{BB962C8B-B14F-4D97-AF65-F5344CB8AC3E}">
        <p14:creationId xmlns:p14="http://schemas.microsoft.com/office/powerpoint/2010/main" val="407992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BD98BF-E302-CD41-A19D-BC174BC141E1}"/>
              </a:ext>
            </a:extLst>
          </p:cNvPr>
          <p:cNvSpPr>
            <a:spLocks noGrp="1"/>
          </p:cNvSpPr>
          <p:nvPr>
            <p:ph type="title"/>
          </p:nvPr>
        </p:nvSpPr>
        <p:spPr/>
        <p:txBody>
          <a:bodyPr/>
          <a:lstStyle/>
          <a:p>
            <a:r>
              <a:rPr kumimoji="1" lang="ja-JP" altLang="en-US"/>
              <a:t>複数の候補からの選択</a:t>
            </a:r>
          </a:p>
        </p:txBody>
      </p:sp>
      <p:sp>
        <p:nvSpPr>
          <p:cNvPr id="3" name="コンテンツ プレースホルダー 2">
            <a:extLst>
              <a:ext uri="{FF2B5EF4-FFF2-40B4-BE49-F238E27FC236}">
                <a16:creationId xmlns:a16="http://schemas.microsoft.com/office/drawing/2014/main" id="{4EFA7937-6654-854E-A531-14F80494635A}"/>
              </a:ext>
            </a:extLst>
          </p:cNvPr>
          <p:cNvSpPr>
            <a:spLocks noGrp="1"/>
          </p:cNvSpPr>
          <p:nvPr>
            <p:ph idx="1"/>
          </p:nvPr>
        </p:nvSpPr>
        <p:spPr>
          <a:xfrm>
            <a:off x="573982" y="1882587"/>
            <a:ext cx="8107684" cy="4744243"/>
          </a:xfrm>
        </p:spPr>
        <p:txBody>
          <a:bodyPr>
            <a:normAutofit/>
          </a:bodyPr>
          <a:lstStyle/>
          <a:p>
            <a:r>
              <a:rPr kumimoji="1" lang="ja-JP" altLang="en-US" sz="2800"/>
              <a:t>最適な選択をするように</a:t>
            </a:r>
            <a:r>
              <a:rPr kumimoji="1" lang="ja-JP" altLang="en-US" sz="2800">
                <a:solidFill>
                  <a:srgbClr val="FFFF00"/>
                </a:solidFill>
              </a:rPr>
              <a:t>ヒューリスティック関数</a:t>
            </a:r>
            <a:r>
              <a:rPr kumimoji="1" lang="ja-JP" altLang="en-US" sz="2800"/>
              <a:t>を定義する．</a:t>
            </a:r>
            <a:endParaRPr kumimoji="1" lang="en-US" altLang="ja-JP" sz="2800" dirty="0"/>
          </a:p>
          <a:p>
            <a:pPr lvl="1"/>
            <a:r>
              <a:rPr kumimoji="1" lang="ja-JP" altLang="en-US" sz="2400"/>
              <a:t>どこに潜水艦を配置するのがいいか？</a:t>
            </a:r>
            <a:endParaRPr kumimoji="1" lang="en-US" altLang="ja-JP" sz="2400" dirty="0"/>
          </a:p>
          <a:p>
            <a:pPr lvl="1"/>
            <a:r>
              <a:rPr lang="ja-JP" altLang="en-US" sz="2400"/>
              <a:t>どういう戦術で索敵を実行するのがいいか？</a:t>
            </a:r>
            <a:endParaRPr lang="en-US" altLang="ja-JP" sz="2400" dirty="0"/>
          </a:p>
          <a:p>
            <a:pPr lvl="1"/>
            <a:r>
              <a:rPr kumimoji="1" lang="ja-JP" altLang="en-US" sz="2400"/>
              <a:t>移動した敵潜水艦の移動先をどう予想すればいいか？</a:t>
            </a:r>
            <a:br>
              <a:rPr kumimoji="1" lang="en-US" altLang="ja-JP" sz="2400" dirty="0"/>
            </a:br>
            <a:r>
              <a:rPr kumimoji="1" lang="ja-JP" altLang="en-US" sz="2400"/>
              <a:t>など</a:t>
            </a:r>
            <a:endParaRPr kumimoji="1" lang="en-US" altLang="ja-JP" sz="2400" dirty="0"/>
          </a:p>
          <a:p>
            <a:r>
              <a:rPr kumimoji="1" lang="ja-JP" altLang="en-US" sz="2800"/>
              <a:t>ヒューリスティック関数の定義が</a:t>
            </a:r>
            <a:r>
              <a:rPr kumimoji="1" lang="ja-JP" altLang="en-US" sz="2800">
                <a:solidFill>
                  <a:srgbClr val="FFFF00"/>
                </a:solidFill>
              </a:rPr>
              <a:t>司令官の性格</a:t>
            </a:r>
            <a:r>
              <a:rPr kumimoji="1" lang="ja-JP" altLang="en-US" sz="2800"/>
              <a:t>を象徴する．</a:t>
            </a:r>
            <a:endParaRPr kumimoji="1" lang="en-US" altLang="ja-JP" sz="2800" dirty="0"/>
          </a:p>
          <a:p>
            <a:pPr lvl="1"/>
            <a:r>
              <a:rPr kumimoji="1" lang="ja-JP" altLang="en-US" sz="2600"/>
              <a:t>複数の変数（状態）に対する重み付け係数を変えることで，何を重視するかという姿勢となる．</a:t>
            </a:r>
          </a:p>
        </p:txBody>
      </p:sp>
    </p:spTree>
    <p:extLst>
      <p:ext uri="{BB962C8B-B14F-4D97-AF65-F5344CB8AC3E}">
        <p14:creationId xmlns:p14="http://schemas.microsoft.com/office/powerpoint/2010/main" val="103762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6A646-DC43-E347-B73C-D6626CD7D35F}"/>
              </a:ext>
            </a:extLst>
          </p:cNvPr>
          <p:cNvSpPr>
            <a:spLocks noGrp="1"/>
          </p:cNvSpPr>
          <p:nvPr>
            <p:ph type="title"/>
          </p:nvPr>
        </p:nvSpPr>
        <p:spPr/>
        <p:txBody>
          <a:bodyPr/>
          <a:lstStyle/>
          <a:p>
            <a:r>
              <a:rPr lang="ja-JP" altLang="en-US"/>
              <a:t>今からの作業</a:t>
            </a:r>
            <a:endParaRPr kumimoji="1" lang="ja-JP" altLang="en-US"/>
          </a:p>
        </p:txBody>
      </p:sp>
      <p:sp>
        <p:nvSpPr>
          <p:cNvPr id="3" name="コンテンツ プレースホルダー 2">
            <a:extLst>
              <a:ext uri="{FF2B5EF4-FFF2-40B4-BE49-F238E27FC236}">
                <a16:creationId xmlns:a16="http://schemas.microsoft.com/office/drawing/2014/main" id="{4075CF45-07E9-A348-A9ED-13C7AD932360}"/>
              </a:ext>
            </a:extLst>
          </p:cNvPr>
          <p:cNvSpPr>
            <a:spLocks noGrp="1"/>
          </p:cNvSpPr>
          <p:nvPr>
            <p:ph idx="1"/>
          </p:nvPr>
        </p:nvSpPr>
        <p:spPr>
          <a:xfrm>
            <a:off x="779462" y="1882587"/>
            <a:ext cx="7581901" cy="4867835"/>
          </a:xfrm>
        </p:spPr>
        <p:txBody>
          <a:bodyPr/>
          <a:lstStyle/>
          <a:p>
            <a:r>
              <a:rPr kumimoji="1" lang="ja-JP" altLang="en-US">
                <a:solidFill>
                  <a:schemeClr val="accent1"/>
                </a:solidFill>
              </a:rPr>
              <a:t>０９：００</a:t>
            </a:r>
            <a:r>
              <a:rPr kumimoji="1" lang="en-US" altLang="ja-JP" dirty="0">
                <a:solidFill>
                  <a:schemeClr val="accent1"/>
                </a:solidFill>
              </a:rPr>
              <a:t>〜</a:t>
            </a:r>
            <a:r>
              <a:rPr kumimoji="1" lang="ja-JP" altLang="en-US">
                <a:solidFill>
                  <a:schemeClr val="accent1"/>
                </a:solidFill>
              </a:rPr>
              <a:t>０９：１５　登録</a:t>
            </a:r>
            <a:br>
              <a:rPr kumimoji="1" lang="en-US" altLang="ja-JP" dirty="0"/>
            </a:br>
            <a:r>
              <a:rPr kumimoji="1" lang="ja-JP" altLang="en-US"/>
              <a:t>代表者がチーム名</a:t>
            </a:r>
            <a:r>
              <a:rPr lang="ja-JP" altLang="en-US"/>
              <a:t>，メンバー情報（学籍番号，氏名，メールアドレス）を伝えに来る．</a:t>
            </a:r>
            <a:endParaRPr lang="en-US" altLang="ja-JP" dirty="0"/>
          </a:p>
          <a:p>
            <a:r>
              <a:rPr kumimoji="1" lang="en-US" altLang="ja-JP" dirty="0">
                <a:solidFill>
                  <a:schemeClr val="accent1"/>
                </a:solidFill>
              </a:rPr>
              <a:t>〜</a:t>
            </a:r>
            <a:r>
              <a:rPr kumimoji="1" lang="ja-JP" altLang="en-US">
                <a:solidFill>
                  <a:schemeClr val="accent1"/>
                </a:solidFill>
              </a:rPr>
              <a:t>０９：３０　チーム検討</a:t>
            </a:r>
            <a:br>
              <a:rPr kumimoji="1" lang="en-US" altLang="ja-JP" dirty="0"/>
            </a:br>
            <a:r>
              <a:rPr kumimoji="1" lang="ja-JP" altLang="en-US"/>
              <a:t>どのようなアルゴリズムのヒューリスティックスをを用いて複数の候補の中から最適（と見做す）解を得るかを検討．</a:t>
            </a:r>
            <a:endParaRPr kumimoji="1" lang="en-US" altLang="ja-JP" dirty="0"/>
          </a:p>
          <a:p>
            <a:r>
              <a:rPr lang="ja-JP" altLang="en-US">
                <a:solidFill>
                  <a:schemeClr val="accent1"/>
                </a:solidFill>
              </a:rPr>
              <a:t>０９：３０</a:t>
            </a:r>
            <a:r>
              <a:rPr lang="en-US" altLang="ja-JP" dirty="0">
                <a:solidFill>
                  <a:schemeClr val="accent1"/>
                </a:solidFill>
              </a:rPr>
              <a:t>〜</a:t>
            </a:r>
            <a:r>
              <a:rPr lang="ja-JP" altLang="en-US">
                <a:solidFill>
                  <a:schemeClr val="accent1"/>
                </a:solidFill>
              </a:rPr>
              <a:t>１０：００　プレゼンテーション</a:t>
            </a:r>
            <a:br>
              <a:rPr lang="en-US" altLang="ja-JP" dirty="0">
                <a:solidFill>
                  <a:schemeClr val="accent1"/>
                </a:solidFill>
              </a:rPr>
            </a:br>
            <a:r>
              <a:rPr lang="ja-JP" altLang="en-US"/>
              <a:t>潜水艦の配置，索敵，攻撃／移動の判断，攻撃するマスの選択，移動した潜水艦の位置推定　などの方法を共有する．</a:t>
            </a:r>
            <a:endParaRPr lang="en-US" altLang="ja-JP" dirty="0"/>
          </a:p>
        </p:txBody>
      </p:sp>
    </p:spTree>
    <p:extLst>
      <p:ext uri="{BB962C8B-B14F-4D97-AF65-F5344CB8AC3E}">
        <p14:creationId xmlns:p14="http://schemas.microsoft.com/office/powerpoint/2010/main" val="348110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D58D23-A49D-2540-94F5-456AA529D423}"/>
              </a:ext>
            </a:extLst>
          </p:cNvPr>
          <p:cNvSpPr>
            <a:spLocks noGrp="1"/>
          </p:cNvSpPr>
          <p:nvPr>
            <p:ph type="title"/>
          </p:nvPr>
        </p:nvSpPr>
        <p:spPr/>
        <p:txBody>
          <a:bodyPr/>
          <a:lstStyle/>
          <a:p>
            <a:r>
              <a:rPr kumimoji="1" lang="ja-JP" altLang="en-US"/>
              <a:t>質問・相談の受付</a:t>
            </a:r>
          </a:p>
        </p:txBody>
      </p:sp>
      <p:sp>
        <p:nvSpPr>
          <p:cNvPr id="3" name="コンテンツ プレースホルダー 2">
            <a:extLst>
              <a:ext uri="{FF2B5EF4-FFF2-40B4-BE49-F238E27FC236}">
                <a16:creationId xmlns:a16="http://schemas.microsoft.com/office/drawing/2014/main" id="{2AD96E3C-8B29-E74B-993D-54D3D2569700}"/>
              </a:ext>
            </a:extLst>
          </p:cNvPr>
          <p:cNvSpPr>
            <a:spLocks noGrp="1"/>
          </p:cNvSpPr>
          <p:nvPr>
            <p:ph idx="1"/>
          </p:nvPr>
        </p:nvSpPr>
        <p:spPr>
          <a:xfrm>
            <a:off x="779462" y="1882588"/>
            <a:ext cx="7581901" cy="2473655"/>
          </a:xfrm>
        </p:spPr>
        <p:txBody>
          <a:bodyPr/>
          <a:lstStyle/>
          <a:p>
            <a:r>
              <a:rPr kumimoji="1" lang="ja-JP" altLang="en-US"/>
              <a:t>１２月２３日（月）　１３：００</a:t>
            </a:r>
            <a:r>
              <a:rPr kumimoji="1" lang="en-US" altLang="ja-JP" dirty="0"/>
              <a:t>〜</a:t>
            </a:r>
            <a:r>
              <a:rPr kumimoji="1" lang="ja-JP" altLang="en-US"/>
              <a:t>１６：００</a:t>
            </a:r>
            <a:endParaRPr kumimoji="1" lang="en-US" altLang="ja-JP" dirty="0"/>
          </a:p>
          <a:p>
            <a:r>
              <a:rPr lang="ja-JP" altLang="en-US"/>
              <a:t>１２月２４日（火）　１５：００</a:t>
            </a:r>
            <a:r>
              <a:rPr lang="en-US" altLang="ja-JP" dirty="0"/>
              <a:t>〜</a:t>
            </a:r>
            <a:r>
              <a:rPr lang="ja-JP" altLang="en-US"/>
              <a:t>１７：００</a:t>
            </a:r>
            <a:endParaRPr lang="en-US" altLang="ja-JP" dirty="0"/>
          </a:p>
          <a:p>
            <a:r>
              <a:rPr kumimoji="1" lang="ja-JP" altLang="en-US"/>
              <a:t>１２月２５日（水）　１０：００</a:t>
            </a:r>
            <a:r>
              <a:rPr kumimoji="1" lang="en-US" altLang="ja-JP" dirty="0"/>
              <a:t>〜</a:t>
            </a:r>
            <a:r>
              <a:rPr kumimoji="1" lang="ja-JP" altLang="en-US"/>
              <a:t>１５：００</a:t>
            </a:r>
            <a:endParaRPr kumimoji="1" lang="en-US" altLang="ja-JP" dirty="0"/>
          </a:p>
          <a:p>
            <a:r>
              <a:rPr lang="ja-JP" altLang="en-US"/>
              <a:t>１２月２６日（木）　１０：００</a:t>
            </a:r>
            <a:r>
              <a:rPr lang="en-US" altLang="ja-JP" dirty="0"/>
              <a:t>〜</a:t>
            </a:r>
            <a:r>
              <a:rPr lang="ja-JP" altLang="en-US"/>
              <a:t>１４：００</a:t>
            </a:r>
            <a:endParaRPr kumimoji="1" lang="ja-JP" altLang="en-US"/>
          </a:p>
        </p:txBody>
      </p:sp>
      <p:sp>
        <p:nvSpPr>
          <p:cNvPr id="4" name="正方形/長方形 3">
            <a:extLst>
              <a:ext uri="{FF2B5EF4-FFF2-40B4-BE49-F238E27FC236}">
                <a16:creationId xmlns:a16="http://schemas.microsoft.com/office/drawing/2014/main" id="{109F48BC-73F2-3F42-80B2-34674C6BFC5B}"/>
              </a:ext>
            </a:extLst>
          </p:cNvPr>
          <p:cNvSpPr/>
          <p:nvPr/>
        </p:nvSpPr>
        <p:spPr>
          <a:xfrm>
            <a:off x="779462" y="4859675"/>
            <a:ext cx="7581901" cy="144865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a:t>情報学部１号館５Ｆ　Ｊ１５１２</a:t>
            </a:r>
            <a:endParaRPr kumimoji="1" lang="en-US" altLang="ja-JP" sz="2400" b="1" dirty="0"/>
          </a:p>
          <a:p>
            <a:pPr algn="ctr"/>
            <a:r>
              <a:rPr lang="ja-JP" altLang="en-US" sz="2000"/>
              <a:t>事前に必ず電子メールでアポイントメントを入れて下さい</a:t>
            </a:r>
            <a:endParaRPr lang="en-US" altLang="ja-JP" sz="2000" dirty="0"/>
          </a:p>
          <a:p>
            <a:pPr algn="ctr"/>
            <a:r>
              <a:rPr kumimoji="1" lang="en-US" altLang="ja-JP" sz="2000" b="1" i="1" dirty="0" err="1"/>
              <a:t>takeuchi@inf.shizuoka.ac.jp</a:t>
            </a:r>
            <a:endParaRPr kumimoji="1" lang="ja-JP" altLang="en-US" sz="2000" b="1" i="1"/>
          </a:p>
        </p:txBody>
      </p:sp>
      <p:sp>
        <p:nvSpPr>
          <p:cNvPr id="5" name="メモ 4">
            <a:extLst>
              <a:ext uri="{FF2B5EF4-FFF2-40B4-BE49-F238E27FC236}">
                <a16:creationId xmlns:a16="http://schemas.microsoft.com/office/drawing/2014/main" id="{013A3668-F9A8-FB4F-BC8F-A8CABB50BFCE}"/>
              </a:ext>
            </a:extLst>
          </p:cNvPr>
          <p:cNvSpPr/>
          <p:nvPr/>
        </p:nvSpPr>
        <p:spPr>
          <a:xfrm>
            <a:off x="6328881" y="2264997"/>
            <a:ext cx="2630184" cy="1653988"/>
          </a:xfrm>
          <a:prstGeom prst="foldedCorner">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kumimoji="1" lang="ja-JP" altLang="en-US" sz="2000" b="1">
                <a:solidFill>
                  <a:schemeClr val="tx1"/>
                </a:solidFill>
                <a:effectLst>
                  <a:outerShdw blurRad="50800" dist="38100" dir="2700000" algn="tl" rotWithShape="0">
                    <a:prstClr val="black">
                      <a:alpha val="40000"/>
                    </a:prstClr>
                  </a:outerShdw>
                </a:effectLst>
              </a:rPr>
              <a:t>できるだけチームのメンバー全員で来てもらった方がいいと思います．</a:t>
            </a:r>
          </a:p>
        </p:txBody>
      </p:sp>
    </p:spTree>
    <p:extLst>
      <p:ext uri="{BB962C8B-B14F-4D97-AF65-F5344CB8AC3E}">
        <p14:creationId xmlns:p14="http://schemas.microsoft.com/office/powerpoint/2010/main" val="276107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BE4C4-A477-5F4B-8352-BD5E214B49E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A2F36B3-F692-4147-A965-5C82D1CFB5DB}"/>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7619754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オービット">
  <a:themeElements>
    <a:clrScheme name="オービット">
      <a:dk1>
        <a:srgbClr val="FFFFFF"/>
      </a:dk1>
      <a:lt1>
        <a:srgbClr val="000000"/>
      </a:lt1>
      <a:dk2>
        <a:srgbClr val="212C28"/>
      </a:dk2>
      <a:lt2>
        <a:srgbClr val="7C9BA5"/>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オービット">
      <a:majorFont>
        <a:latin typeface="Candara"/>
        <a:ea typeface=""/>
        <a:cs typeface=""/>
        <a:font script="Jpan" typeface="ＭＳ Ｐゴシック"/>
      </a:majorFont>
      <a:minorFont>
        <a:latin typeface="Candara"/>
        <a:ea typeface=""/>
        <a:cs typeface=""/>
        <a:font script="Jpan" typeface="ＭＳ Ｐゴシック"/>
      </a:minorFont>
    </a:fontScheme>
    <a:fmtScheme name="オービット">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オービット.thmx</Template>
  <TotalTime>11582</TotalTime>
  <Words>695</Words>
  <Application>Microsoft Macintosh PowerPoint</Application>
  <PresentationFormat>画面に合わせる (4:3)</PresentationFormat>
  <Paragraphs>55</Paragraphs>
  <Slides>10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Arial</vt:lpstr>
      <vt:lpstr>Calibri</vt:lpstr>
      <vt:lpstr>Candara</vt:lpstr>
      <vt:lpstr>オービット</vt:lpstr>
      <vt:lpstr>認知科学</vt:lpstr>
      <vt:lpstr>潜水艦撃沈ゲーム</vt:lpstr>
      <vt:lpstr>あなたがやること</vt:lpstr>
      <vt:lpstr>来週（12/23）までの課題</vt:lpstr>
      <vt:lpstr>対戦に関する確認</vt:lpstr>
      <vt:lpstr>複数の候補からの選択</vt:lpstr>
      <vt:lpstr>今からの作業</vt:lpstr>
      <vt:lpstr>質問・相談の受付</vt:lpstr>
      <vt:lpstr>PowerPoint プレゼンテーション</vt:lpstr>
      <vt:lpstr>良いお年をお迎えください</vt:lpstr>
    </vt:vector>
  </TitlesOfParts>
  <Company>静岡大学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認知科学</dc:title>
  <dc:creator>竹内 勇剛</dc:creator>
  <cp:lastModifiedBy>Takeuchi Yugo</cp:lastModifiedBy>
  <cp:revision>337</cp:revision>
  <cp:lastPrinted>2018-12-02T05:37:09Z</cp:lastPrinted>
  <dcterms:created xsi:type="dcterms:W3CDTF">2010-12-02T04:52:05Z</dcterms:created>
  <dcterms:modified xsi:type="dcterms:W3CDTF">2019-12-22T23:19:01Z</dcterms:modified>
</cp:coreProperties>
</file>