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56" r:id="rId2"/>
    <p:sldId id="285" r:id="rId3"/>
    <p:sldId id="258" r:id="rId4"/>
    <p:sldId id="259" r:id="rId5"/>
    <p:sldId id="260" r:id="rId6"/>
    <p:sldId id="261" r:id="rId7"/>
    <p:sldId id="262" r:id="rId8"/>
    <p:sldId id="263" r:id="rId9"/>
    <p:sldId id="290" r:id="rId10"/>
    <p:sldId id="264" r:id="rId11"/>
    <p:sldId id="265" r:id="rId12"/>
    <p:sldId id="266" r:id="rId13"/>
    <p:sldId id="292" r:id="rId14"/>
    <p:sldId id="267" r:id="rId15"/>
    <p:sldId id="268" r:id="rId16"/>
    <p:sldId id="269" r:id="rId17"/>
    <p:sldId id="271" r:id="rId18"/>
    <p:sldId id="272" r:id="rId19"/>
    <p:sldId id="273" r:id="rId20"/>
    <p:sldId id="291" r:id="rId21"/>
    <p:sldId id="295" r:id="rId22"/>
    <p:sldId id="276" r:id="rId23"/>
    <p:sldId id="277" r:id="rId24"/>
    <p:sldId id="278" r:id="rId25"/>
    <p:sldId id="279" r:id="rId26"/>
    <p:sldId id="293" r:id="rId27"/>
    <p:sldId id="294" r:id="rId28"/>
    <p:sldId id="281" r:id="rId29"/>
    <p:sldId id="275" r:id="rId30"/>
    <p:sldId id="282" r:id="rId31"/>
    <p:sldId id="283" r:id="rId32"/>
    <p:sldId id="284" r:id="rId3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01"/>
    <p:restoredTop sz="50000"/>
  </p:normalViewPr>
  <p:slideViewPr>
    <p:cSldViewPr snapToGrid="0" snapToObjects="1">
      <p:cViewPr varScale="1">
        <p:scale>
          <a:sx n="124" d="100"/>
          <a:sy n="124" d="100"/>
        </p:scale>
        <p:origin x="624" y="184"/>
      </p:cViewPr>
      <p:guideLst>
        <p:guide orient="horz" pos="2160"/>
        <p:guide pos="2880"/>
      </p:guideLst>
    </p:cSldViewPr>
  </p:slideViewPr>
  <p:notesTextViewPr>
    <p:cViewPr>
      <p:scale>
        <a:sx n="100" d="100"/>
        <a:sy n="100" d="100"/>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81235D-4DDE-FF46-8067-8B61F1C6F8DE}" type="datetimeFigureOut">
              <a:rPr lang="ja-JP" altLang="en-US" smtClean="0"/>
              <a:pPr/>
              <a:t>2020/1/29</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0EE940-A59B-8142-90F7-BBB7D1E90CA3}" type="slidenum">
              <a:rPr lang="ja-JP" altLang="en-US" smtClean="0"/>
              <a:pPr/>
              <a:t>‹#›</a:t>
            </a:fld>
            <a:endParaRPr lang="ja-JP" altLang="en-US"/>
          </a:p>
        </p:txBody>
      </p:sp>
    </p:spTree>
    <p:extLst>
      <p:ext uri="{BB962C8B-B14F-4D97-AF65-F5344CB8AC3E}">
        <p14:creationId xmlns:p14="http://schemas.microsoft.com/office/powerpoint/2010/main" val="28376870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24FDB7-E31F-164A-9F24-DA7CDCAC6D2B}" type="datetimeFigureOut">
              <a:rPr lang="ja-JP" altLang="en-US" smtClean="0"/>
              <a:pPr/>
              <a:t>2020/1/29</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0AEFD-F972-CA48-8D28-103DA0CEDB78}" type="slidenum">
              <a:rPr lang="ja-JP" altLang="en-US" smtClean="0"/>
              <a:pPr/>
              <a:t>‹#›</a:t>
            </a:fld>
            <a:endParaRPr lang="ja-JP" altLang="en-US"/>
          </a:p>
        </p:txBody>
      </p:sp>
    </p:spTree>
    <p:extLst>
      <p:ext uri="{BB962C8B-B14F-4D97-AF65-F5344CB8AC3E}">
        <p14:creationId xmlns:p14="http://schemas.microsoft.com/office/powerpoint/2010/main" val="33806360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fld id="{ED98FD22-6CC7-7844-AA6D-682C1DB3DE35}" type="slidenum">
              <a:rPr lang="en-US" altLang="ja-JP" sz="1200">
                <a:latin typeface="Calibri" charset="0"/>
              </a:rPr>
              <a:pPr/>
              <a:t>30</a:t>
            </a:fld>
            <a:endParaRPr lang="en-US" altLang="ja-JP" sz="1200">
              <a:latin typeface="Calibri"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a:latin typeface="Arial" charset="0"/>
              <a:ea typeface="ＭＳ Ｐ明朝" charset="0"/>
              <a:cs typeface="ＭＳ Ｐ明朝" charset="0"/>
            </a:endParaRPr>
          </a:p>
        </p:txBody>
      </p:sp>
    </p:spTree>
    <p:extLst>
      <p:ext uri="{BB962C8B-B14F-4D97-AF65-F5344CB8AC3E}">
        <p14:creationId xmlns:p14="http://schemas.microsoft.com/office/powerpoint/2010/main" val="21120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fld id="{9A51AB00-6F95-C34E-B552-6D685CC50DCA}" type="slidenum">
              <a:rPr lang="en-US" altLang="ja-JP" sz="1200">
                <a:latin typeface="Calibri" charset="0"/>
              </a:rPr>
              <a:pPr/>
              <a:t>31</a:t>
            </a:fld>
            <a:endParaRPr lang="en-US" altLang="ja-JP" sz="1200">
              <a:latin typeface="Calibri"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a:latin typeface="Arial" charset="0"/>
              <a:ea typeface="ＭＳ Ｐ明朝" charset="0"/>
              <a:cs typeface="ＭＳ Ｐ明朝" charset="0"/>
            </a:endParaRPr>
          </a:p>
        </p:txBody>
      </p:sp>
    </p:spTree>
    <p:extLst>
      <p:ext uri="{BB962C8B-B14F-4D97-AF65-F5344CB8AC3E}">
        <p14:creationId xmlns:p14="http://schemas.microsoft.com/office/powerpoint/2010/main" val="566123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ja-JP" altLang="en-US"/>
              <a:t>マスタ タイトルの書式設定</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endParaRPr/>
          </a:p>
        </p:txBody>
      </p:sp>
      <p:sp>
        <p:nvSpPr>
          <p:cNvPr id="4" name="Date Placeholder 3"/>
          <p:cNvSpPr>
            <a:spLocks noGrp="1"/>
          </p:cNvSpPr>
          <p:nvPr>
            <p:ph type="dt" sz="half" idx="10"/>
          </p:nvPr>
        </p:nvSpPr>
        <p:spPr/>
        <p:txBody>
          <a:bodyPr/>
          <a:lstStyle/>
          <a:p>
            <a:fld id="{67DCE6E4-E440-0049-AAD0-0152EC03468B}" type="datetime1">
              <a:rPr lang="ja-JP" altLang="en-US" smtClean="0"/>
              <a:pPr/>
              <a:t>2020/1/29</a:t>
            </a:fld>
            <a:endParaRPr lang="ja-JP" altLang="en-US"/>
          </a:p>
        </p:txBody>
      </p:sp>
      <p:sp>
        <p:nvSpPr>
          <p:cNvPr id="5" name="Footer Placeholder 4"/>
          <p:cNvSpPr>
            <a:spLocks noGrp="1"/>
          </p:cNvSpPr>
          <p:nvPr>
            <p:ph type="ftr" sz="quarter" idx="11"/>
          </p:nvPr>
        </p:nvSpPr>
        <p:spPr/>
        <p:txBody>
          <a:bodyPr/>
          <a:lstStyle/>
          <a:p>
            <a:r>
              <a:rPr lang="ja-JP" altLang="en-US"/>
              <a:t>人間の「知」とコンピュータの「知」</a:t>
            </a:r>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の上に図">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ja-JP" altLang="en-US"/>
              <a:t>マスタ タイトルの書式設定</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ja-JP" altLang="en-US"/>
              <a:t>マスタ テキストの書式設定</a:t>
            </a:r>
          </a:p>
        </p:txBody>
      </p:sp>
      <p:sp>
        <p:nvSpPr>
          <p:cNvPr id="5" name="Date Placeholder 4"/>
          <p:cNvSpPr>
            <a:spLocks noGrp="1"/>
          </p:cNvSpPr>
          <p:nvPr>
            <p:ph type="dt" sz="half" idx="10"/>
          </p:nvPr>
        </p:nvSpPr>
        <p:spPr/>
        <p:txBody>
          <a:bodyPr/>
          <a:lstStyle/>
          <a:p>
            <a:fld id="{35213193-BFD4-174E-8116-0866EA428A66}" type="datetime1">
              <a:rPr lang="ja-JP" altLang="en-US" smtClean="0"/>
              <a:pPr/>
              <a:t>2020/1/29</a:t>
            </a:fld>
            <a:endParaRPr lang="ja-JP" altLang="en-US"/>
          </a:p>
        </p:txBody>
      </p:sp>
      <p:sp>
        <p:nvSpPr>
          <p:cNvPr id="6" name="Footer Placeholder 5"/>
          <p:cNvSpPr>
            <a:spLocks noGrp="1"/>
          </p:cNvSpPr>
          <p:nvPr>
            <p:ph type="ftr" sz="quarter" idx="11"/>
          </p:nvPr>
        </p:nvSpPr>
        <p:spPr/>
        <p:txBody>
          <a:bodyPr/>
          <a:lstStyle/>
          <a:p>
            <a:r>
              <a:rPr lang="ja-JP" altLang="en-US"/>
              <a:t>人間の「知」とコンピュータの「知」</a:t>
            </a:r>
          </a:p>
        </p:txBody>
      </p:sp>
      <p:sp>
        <p:nvSpPr>
          <p:cNvPr id="7" name="Slide Number Placeholder 6"/>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a:p>
        </p:txBody>
      </p:sp>
      <p:sp>
        <p:nvSpPr>
          <p:cNvPr id="3" name="Vertical Text Placeholder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AE4373FF-4EF6-9245-8384-DABAA55744F1}" type="datetime1">
              <a:rPr lang="ja-JP" altLang="en-US" smtClean="0"/>
              <a:pPr/>
              <a:t>2020/1/29</a:t>
            </a:fld>
            <a:endParaRPr lang="ja-JP" altLang="en-US"/>
          </a:p>
        </p:txBody>
      </p:sp>
      <p:sp>
        <p:nvSpPr>
          <p:cNvPr id="5" name="Footer Placeholder 4"/>
          <p:cNvSpPr>
            <a:spLocks noGrp="1"/>
          </p:cNvSpPr>
          <p:nvPr>
            <p:ph type="ftr" sz="quarter" idx="11"/>
          </p:nvPr>
        </p:nvSpPr>
        <p:spPr/>
        <p:txBody>
          <a:bodyPr/>
          <a:lstStyle/>
          <a:p>
            <a:r>
              <a:rPr lang="ja-JP" altLang="en-US"/>
              <a:t>人間の「知」とコンピュータの「知」</a:t>
            </a:r>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ja-JP" altLang="en-US"/>
              <a:t>マスタ タイトルの書式設定</a:t>
            </a:r>
            <a:endParaRPr/>
          </a:p>
        </p:txBody>
      </p:sp>
      <p:sp>
        <p:nvSpPr>
          <p:cNvPr id="3" name="Vertical Text Placeholder 2"/>
          <p:cNvSpPr>
            <a:spLocks noGrp="1"/>
          </p:cNvSpPr>
          <p:nvPr>
            <p:ph type="body" orient="vert" idx="1"/>
          </p:nvPr>
        </p:nvSpPr>
        <p:spPr>
          <a:xfrm>
            <a:off x="820737" y="414015"/>
            <a:ext cx="6144839" cy="5610268"/>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D4EDC313-5A26-794D-8067-6453AFA46691}" type="datetime1">
              <a:rPr lang="ja-JP" altLang="en-US" smtClean="0"/>
              <a:pPr/>
              <a:t>2020/1/29</a:t>
            </a:fld>
            <a:endParaRPr lang="ja-JP" altLang="en-US"/>
          </a:p>
        </p:txBody>
      </p:sp>
      <p:sp>
        <p:nvSpPr>
          <p:cNvPr id="5" name="Footer Placeholder 4"/>
          <p:cNvSpPr>
            <a:spLocks noGrp="1"/>
          </p:cNvSpPr>
          <p:nvPr>
            <p:ph type="ftr" sz="quarter" idx="11"/>
          </p:nvPr>
        </p:nvSpPr>
        <p:spPr/>
        <p:txBody>
          <a:bodyPr/>
          <a:lstStyle/>
          <a:p>
            <a:r>
              <a:rPr lang="ja-JP" altLang="en-US"/>
              <a:t>人間の「知」とコンピュータの「知」</a:t>
            </a:r>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a:p>
        </p:txBody>
      </p:sp>
      <p:sp>
        <p:nvSpPr>
          <p:cNvPr id="3" name="Content Placeholder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EDBD4557-FADB-5D47-BB4B-207F5FFD6540}" type="datetime1">
              <a:rPr lang="ja-JP" altLang="en-US" smtClean="0"/>
              <a:pPr/>
              <a:t>2020/1/29</a:t>
            </a:fld>
            <a:endParaRPr lang="ja-JP" altLang="en-US"/>
          </a:p>
        </p:txBody>
      </p:sp>
      <p:sp>
        <p:nvSpPr>
          <p:cNvPr id="5" name="Footer Placeholder 4"/>
          <p:cNvSpPr>
            <a:spLocks noGrp="1"/>
          </p:cNvSpPr>
          <p:nvPr>
            <p:ph type="ftr" sz="quarter" idx="11"/>
          </p:nvPr>
        </p:nvSpPr>
        <p:spPr/>
        <p:txBody>
          <a:bodyPr/>
          <a:lstStyle/>
          <a:p>
            <a:r>
              <a:rPr lang="ja-JP" altLang="en-US"/>
              <a:t>人間の「知」とコンピュータの「知」</a:t>
            </a:r>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ja-JP" altLang="en-US"/>
              <a:t>マスタ タイトルの書式設定</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Date Placeholder 3"/>
          <p:cNvSpPr>
            <a:spLocks noGrp="1"/>
          </p:cNvSpPr>
          <p:nvPr>
            <p:ph type="dt" sz="half" idx="10"/>
          </p:nvPr>
        </p:nvSpPr>
        <p:spPr/>
        <p:txBody>
          <a:bodyPr/>
          <a:lstStyle/>
          <a:p>
            <a:fld id="{B872DE95-6728-E243-9DCA-842B1394BBCD}" type="datetime1">
              <a:rPr lang="ja-JP" altLang="en-US" smtClean="0"/>
              <a:pPr/>
              <a:t>2020/1/29</a:t>
            </a:fld>
            <a:endParaRPr lang="ja-JP" altLang="en-US"/>
          </a:p>
        </p:txBody>
      </p:sp>
      <p:sp>
        <p:nvSpPr>
          <p:cNvPr id="5" name="Footer Placeholder 4"/>
          <p:cNvSpPr>
            <a:spLocks noGrp="1"/>
          </p:cNvSpPr>
          <p:nvPr>
            <p:ph type="ftr" sz="quarter" idx="11"/>
          </p:nvPr>
        </p:nvSpPr>
        <p:spPr/>
        <p:txBody>
          <a:bodyPr/>
          <a:lstStyle/>
          <a:p>
            <a:r>
              <a:rPr lang="ja-JP" altLang="en-US"/>
              <a:t>人間の「知」とコンピュータの「知」</a:t>
            </a:r>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ja-JP" altLang="en-US"/>
              <a:t>マスタ タイトルの書式設定</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5" name="Date Placeholder 4"/>
          <p:cNvSpPr>
            <a:spLocks noGrp="1"/>
          </p:cNvSpPr>
          <p:nvPr>
            <p:ph type="dt" sz="half" idx="10"/>
          </p:nvPr>
        </p:nvSpPr>
        <p:spPr/>
        <p:txBody>
          <a:bodyPr/>
          <a:lstStyle/>
          <a:p>
            <a:fld id="{2EBF890B-610B-6C47-991D-21AA518C1A63}" type="datetime1">
              <a:rPr lang="ja-JP" altLang="en-US" smtClean="0"/>
              <a:pPr/>
              <a:t>2020/1/29</a:t>
            </a:fld>
            <a:endParaRPr lang="ja-JP" altLang="en-US"/>
          </a:p>
        </p:txBody>
      </p:sp>
      <p:sp>
        <p:nvSpPr>
          <p:cNvPr id="6" name="Footer Placeholder 5"/>
          <p:cNvSpPr>
            <a:spLocks noGrp="1"/>
          </p:cNvSpPr>
          <p:nvPr>
            <p:ph type="ftr" sz="quarter" idx="11"/>
          </p:nvPr>
        </p:nvSpPr>
        <p:spPr/>
        <p:txBody>
          <a:bodyPr/>
          <a:lstStyle/>
          <a:p>
            <a:r>
              <a:rPr lang="ja-JP" altLang="en-US"/>
              <a:t>人間の「知」とコンピュータの「知」</a:t>
            </a:r>
          </a:p>
        </p:txBody>
      </p:sp>
      <p:sp>
        <p:nvSpPr>
          <p:cNvPr id="7" name="Slide Number Placeholder 6"/>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ja-JP" altLang="en-US"/>
              <a:t>マスタ タイトルの書式設定</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7" name="Date Placeholder 6"/>
          <p:cNvSpPr>
            <a:spLocks noGrp="1"/>
          </p:cNvSpPr>
          <p:nvPr>
            <p:ph type="dt" sz="half" idx="10"/>
          </p:nvPr>
        </p:nvSpPr>
        <p:spPr/>
        <p:txBody>
          <a:bodyPr/>
          <a:lstStyle/>
          <a:p>
            <a:fld id="{C4FDA897-9BE9-7740-B3BE-09AD9EA971E5}" type="datetime1">
              <a:rPr lang="ja-JP" altLang="en-US" smtClean="0"/>
              <a:pPr/>
              <a:t>2020/1/29</a:t>
            </a:fld>
            <a:endParaRPr lang="ja-JP" altLang="en-US"/>
          </a:p>
        </p:txBody>
      </p:sp>
      <p:sp>
        <p:nvSpPr>
          <p:cNvPr id="8" name="Footer Placeholder 7"/>
          <p:cNvSpPr>
            <a:spLocks noGrp="1"/>
          </p:cNvSpPr>
          <p:nvPr>
            <p:ph type="ftr" sz="quarter" idx="11"/>
          </p:nvPr>
        </p:nvSpPr>
        <p:spPr/>
        <p:txBody>
          <a:bodyPr/>
          <a:lstStyle/>
          <a:p>
            <a:r>
              <a:rPr lang="ja-JP" altLang="en-US"/>
              <a:t>人間の「知」とコンピュータの「知」</a:t>
            </a:r>
          </a:p>
        </p:txBody>
      </p:sp>
      <p:sp>
        <p:nvSpPr>
          <p:cNvPr id="9" name="Slide Number Placeholder 8"/>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a:p>
        </p:txBody>
      </p:sp>
      <p:sp>
        <p:nvSpPr>
          <p:cNvPr id="3" name="Date Placeholder 2"/>
          <p:cNvSpPr>
            <a:spLocks noGrp="1"/>
          </p:cNvSpPr>
          <p:nvPr>
            <p:ph type="dt" sz="half" idx="10"/>
          </p:nvPr>
        </p:nvSpPr>
        <p:spPr/>
        <p:txBody>
          <a:bodyPr/>
          <a:lstStyle/>
          <a:p>
            <a:fld id="{D95BB389-97E7-9E4E-A65F-C3BE2FEF3B10}" type="datetime1">
              <a:rPr lang="ja-JP" altLang="en-US" smtClean="0"/>
              <a:pPr/>
              <a:t>2020/1/29</a:t>
            </a:fld>
            <a:endParaRPr lang="ja-JP" altLang="en-US"/>
          </a:p>
        </p:txBody>
      </p:sp>
      <p:sp>
        <p:nvSpPr>
          <p:cNvPr id="4" name="Footer Placeholder 3"/>
          <p:cNvSpPr>
            <a:spLocks noGrp="1"/>
          </p:cNvSpPr>
          <p:nvPr>
            <p:ph type="ftr" sz="quarter" idx="11"/>
          </p:nvPr>
        </p:nvSpPr>
        <p:spPr/>
        <p:txBody>
          <a:bodyPr/>
          <a:lstStyle/>
          <a:p>
            <a:r>
              <a:rPr lang="ja-JP" altLang="en-US"/>
              <a:t>人間の「知」とコンピュータの「知」</a:t>
            </a:r>
          </a:p>
        </p:txBody>
      </p:sp>
      <p:sp>
        <p:nvSpPr>
          <p:cNvPr id="5" name="Slide Number Placeholder 4"/>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CCFBA-A11E-8642-A420-1CB688D8E5E6}" type="datetime1">
              <a:rPr lang="ja-JP" altLang="en-US" smtClean="0"/>
              <a:pPr/>
              <a:t>2020/1/29</a:t>
            </a:fld>
            <a:endParaRPr lang="ja-JP" altLang="en-US"/>
          </a:p>
        </p:txBody>
      </p:sp>
      <p:sp>
        <p:nvSpPr>
          <p:cNvPr id="3" name="Footer Placeholder 2"/>
          <p:cNvSpPr>
            <a:spLocks noGrp="1"/>
          </p:cNvSpPr>
          <p:nvPr>
            <p:ph type="ftr" sz="quarter" idx="11"/>
          </p:nvPr>
        </p:nvSpPr>
        <p:spPr/>
        <p:txBody>
          <a:bodyPr/>
          <a:lstStyle/>
          <a:p>
            <a:r>
              <a:rPr lang="ja-JP" altLang="en-US"/>
              <a:t>人間の「知」とコンピュータの「知」</a:t>
            </a:r>
          </a:p>
        </p:txBody>
      </p:sp>
      <p:sp>
        <p:nvSpPr>
          <p:cNvPr id="4" name="Slide Number Placeholder 3"/>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ja-JP" altLang="en-US"/>
              <a:t>マスタ タイトルの書式設定</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Date Placeholder 4"/>
          <p:cNvSpPr>
            <a:spLocks noGrp="1"/>
          </p:cNvSpPr>
          <p:nvPr>
            <p:ph type="dt" sz="half" idx="10"/>
          </p:nvPr>
        </p:nvSpPr>
        <p:spPr/>
        <p:txBody>
          <a:bodyPr/>
          <a:lstStyle/>
          <a:p>
            <a:fld id="{6885F32B-B6E5-5A4D-AFD2-8B75940C6F42}" type="datetime1">
              <a:rPr lang="ja-JP" altLang="en-US" smtClean="0"/>
              <a:pPr/>
              <a:t>2020/1/29</a:t>
            </a:fld>
            <a:endParaRPr lang="ja-JP" altLang="en-US"/>
          </a:p>
        </p:txBody>
      </p:sp>
      <p:sp>
        <p:nvSpPr>
          <p:cNvPr id="6" name="Footer Placeholder 5"/>
          <p:cNvSpPr>
            <a:spLocks noGrp="1"/>
          </p:cNvSpPr>
          <p:nvPr>
            <p:ph type="ftr" sz="quarter" idx="11"/>
          </p:nvPr>
        </p:nvSpPr>
        <p:spPr/>
        <p:txBody>
          <a:bodyPr/>
          <a:lstStyle/>
          <a:p>
            <a:r>
              <a:rPr lang="ja-JP" altLang="en-US"/>
              <a:t>人間の「知」とコンピュータの「知」</a:t>
            </a:r>
          </a:p>
        </p:txBody>
      </p:sp>
      <p:sp>
        <p:nvSpPr>
          <p:cNvPr id="7" name="Slide Number Placeholder 6"/>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ja-JP" altLang="en-US"/>
              <a:t>マスタ タイトルの書式設定</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ja-JP" altLang="en-US"/>
              <a:t>マスタ テキストの書式設定</a:t>
            </a:r>
          </a:p>
        </p:txBody>
      </p:sp>
      <p:sp>
        <p:nvSpPr>
          <p:cNvPr id="5" name="Date Placeholder 4"/>
          <p:cNvSpPr>
            <a:spLocks noGrp="1"/>
          </p:cNvSpPr>
          <p:nvPr>
            <p:ph type="dt" sz="half" idx="10"/>
          </p:nvPr>
        </p:nvSpPr>
        <p:spPr/>
        <p:txBody>
          <a:bodyPr/>
          <a:lstStyle/>
          <a:p>
            <a:fld id="{75E5B2C8-433F-6C42-A2F2-761A4E63937A}" type="datetime1">
              <a:rPr lang="ja-JP" altLang="en-US" smtClean="0"/>
              <a:pPr/>
              <a:t>2020/1/29</a:t>
            </a:fld>
            <a:endParaRPr lang="ja-JP" altLang="en-US"/>
          </a:p>
        </p:txBody>
      </p:sp>
      <p:sp>
        <p:nvSpPr>
          <p:cNvPr id="6" name="Footer Placeholder 5"/>
          <p:cNvSpPr>
            <a:spLocks noGrp="1"/>
          </p:cNvSpPr>
          <p:nvPr>
            <p:ph type="ftr" sz="quarter" idx="11"/>
          </p:nvPr>
        </p:nvSpPr>
        <p:spPr/>
        <p:txBody>
          <a:bodyPr/>
          <a:lstStyle/>
          <a:p>
            <a:r>
              <a:rPr lang="ja-JP" altLang="en-US"/>
              <a:t>人間の「知」とコンピュータの「知」</a:t>
            </a:r>
          </a:p>
        </p:txBody>
      </p:sp>
      <p:sp>
        <p:nvSpPr>
          <p:cNvPr id="7" name="Slide Number Placeholder 6"/>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ja-JP" altLang="en-US"/>
              <a:t>マスタ タイトルの書式設定</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E4BBA394-F9B9-9B45-B732-DC6019D0E446}" type="datetime1">
              <a:rPr lang="ja-JP" altLang="en-US" smtClean="0"/>
              <a:pPr/>
              <a:t>2020/1/29</a:t>
            </a:fld>
            <a:endParaRPr lang="ja-JP" alt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r>
              <a:rPr lang="ja-JP" altLang="en-US"/>
              <a:t>人間の「知」とコンピュータの「知」</a:t>
            </a:r>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40A66626-3A2E-6542-89BC-8F5FAC98369F}"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914400" rtl="0" eaLnBrk="1" latinLnBrk="0" hangingPunct="1">
        <a:spcBef>
          <a:spcPct val="0"/>
        </a:spcBef>
        <a:buNone/>
        <a:defRPr kumimoji="1"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kumimoji="1"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kumimoji="1"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kumimoji="1"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kumimoji="1"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kumimoji="1"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4"/><Relationship Id="rId1" Type="http://schemas.microsoft.com/office/2007/relationships/media" Target="../media/media1.mp4"/><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認知科学</a:t>
            </a:r>
          </a:p>
        </p:txBody>
      </p:sp>
      <p:sp>
        <p:nvSpPr>
          <p:cNvPr id="3" name="サブタイトル 2"/>
          <p:cNvSpPr>
            <a:spLocks noGrp="1"/>
          </p:cNvSpPr>
          <p:nvPr>
            <p:ph type="subTitle" idx="1"/>
          </p:nvPr>
        </p:nvSpPr>
        <p:spPr/>
        <p:txBody>
          <a:bodyPr>
            <a:normAutofit/>
          </a:bodyPr>
          <a:lstStyle/>
          <a:p>
            <a:r>
              <a:rPr lang="ja-JP" altLang="en-US" dirty="0"/>
              <a:t>創造的思考</a:t>
            </a:r>
            <a:endParaRPr lang="en-US" altLang="ja-JP" dirty="0"/>
          </a:p>
          <a:p>
            <a:r>
              <a:rPr lang="ja-JP" altLang="en-US"/>
              <a:t>２０２０年２月３日</a:t>
            </a:r>
            <a:r>
              <a:rPr lang="ja-JP" altLang="en-US" dirty="0"/>
              <a:t>（月）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2612" y="107577"/>
            <a:ext cx="7818752" cy="1653988"/>
          </a:xfrm>
        </p:spPr>
        <p:txBody>
          <a:bodyPr/>
          <a:lstStyle/>
          <a:p>
            <a:r>
              <a:rPr kumimoji="1" lang="ja-JP" altLang="en-US" sz="5400" dirty="0"/>
              <a:t>発散的思考と収束的思考</a:t>
            </a:r>
          </a:p>
        </p:txBody>
      </p:sp>
      <p:sp>
        <p:nvSpPr>
          <p:cNvPr id="3" name="コンテンツ プレースホルダー 2"/>
          <p:cNvSpPr>
            <a:spLocks noGrp="1"/>
          </p:cNvSpPr>
          <p:nvPr>
            <p:ph idx="1"/>
          </p:nvPr>
        </p:nvSpPr>
        <p:spPr>
          <a:xfrm>
            <a:off x="779462" y="5365114"/>
            <a:ext cx="7581901" cy="1112976"/>
          </a:xfrm>
        </p:spPr>
        <p:txBody>
          <a:bodyPr/>
          <a:lstStyle/>
          <a:p>
            <a:r>
              <a:rPr kumimoji="1" lang="ja-JP" altLang="en-US" dirty="0"/>
              <a:t>発散的思考：　ゴールの可能性を広げる．</a:t>
            </a:r>
            <a:endParaRPr kumimoji="1" lang="en-US" altLang="ja-JP" dirty="0"/>
          </a:p>
          <a:p>
            <a:r>
              <a:rPr lang="ja-JP" altLang="en-US" dirty="0"/>
              <a:t>収束的思考：　１つのゴールに集約していく．</a:t>
            </a:r>
            <a:endParaRPr kumimoji="1" lang="ja-JP" altLang="en-US" dirty="0"/>
          </a:p>
        </p:txBody>
      </p:sp>
      <p:sp>
        <p:nvSpPr>
          <p:cNvPr id="4" name="円/楕円 3"/>
          <p:cNvSpPr/>
          <p:nvPr/>
        </p:nvSpPr>
        <p:spPr>
          <a:xfrm>
            <a:off x="1955096" y="3066537"/>
            <a:ext cx="841976" cy="8561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t>思考空間</a:t>
            </a:r>
          </a:p>
        </p:txBody>
      </p:sp>
      <p:sp>
        <p:nvSpPr>
          <p:cNvPr id="5" name="円/楕円 4"/>
          <p:cNvSpPr/>
          <p:nvPr/>
        </p:nvSpPr>
        <p:spPr>
          <a:xfrm>
            <a:off x="4595190" y="1695439"/>
            <a:ext cx="3538818" cy="3598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0" dirty="0"/>
              <a:t>思考</a:t>
            </a:r>
            <a:br>
              <a:rPr lang="en-US" altLang="ja-JP" sz="6000" dirty="0"/>
            </a:br>
            <a:r>
              <a:rPr lang="ja-JP" altLang="en-US" sz="6000" dirty="0"/>
              <a:t>空間</a:t>
            </a:r>
            <a:endParaRPr kumimoji="1" lang="ja-JP" altLang="en-US" sz="6000" dirty="0"/>
          </a:p>
        </p:txBody>
      </p:sp>
    </p:spTree>
    <p:extLst>
      <p:ext uri="{BB962C8B-B14F-4D97-AF65-F5344CB8AC3E}">
        <p14:creationId xmlns:p14="http://schemas.microsoft.com/office/powerpoint/2010/main" val="99943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400000" y="40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5"/>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洞察</a:t>
            </a:r>
            <a:r>
              <a:rPr kumimoji="1" lang="ja-JP" altLang="en-US" dirty="0"/>
              <a:t>と問題解決</a:t>
            </a:r>
          </a:p>
        </p:txBody>
      </p:sp>
      <p:sp>
        <p:nvSpPr>
          <p:cNvPr id="3" name="コンテンツ プレースホルダー 2"/>
          <p:cNvSpPr>
            <a:spLocks noGrp="1"/>
          </p:cNvSpPr>
          <p:nvPr>
            <p:ph idx="1"/>
          </p:nvPr>
        </p:nvSpPr>
        <p:spPr>
          <a:xfrm>
            <a:off x="779462" y="3971000"/>
            <a:ext cx="7581901" cy="1649716"/>
          </a:xfrm>
        </p:spPr>
        <p:txBody>
          <a:bodyPr/>
          <a:lstStyle/>
          <a:p>
            <a:r>
              <a:rPr kumimoji="1" lang="ja-JP" altLang="en-US" dirty="0"/>
              <a:t>机の上の糸車の下部から伸びている糸を矢印水平方向に引っ張ると，糸車はどう動く？右へ？左へ？</a:t>
            </a:r>
            <a:endParaRPr kumimoji="1" lang="en-US" altLang="ja-JP" dirty="0"/>
          </a:p>
          <a:p>
            <a:r>
              <a:rPr lang="ja-JP" altLang="en-US" dirty="0"/>
              <a:t>糸車が机の上を引きづられる状態は想定しない．</a:t>
            </a:r>
            <a:endParaRPr kumimoji="1" lang="ja-JP" altLang="en-US" dirty="0"/>
          </a:p>
        </p:txBody>
      </p:sp>
      <p:sp>
        <p:nvSpPr>
          <p:cNvPr id="4" name="正方形/長方形 3"/>
          <p:cNvSpPr/>
          <p:nvPr/>
        </p:nvSpPr>
        <p:spPr>
          <a:xfrm>
            <a:off x="4131313" y="1751911"/>
            <a:ext cx="4233503" cy="1956300"/>
          </a:xfrm>
          <a:prstGeom prst="rect">
            <a:avLst/>
          </a:prstGeom>
          <a:scene3d>
            <a:camera prst="perspectiveFront">
              <a:rot lat="18961827" lon="19442450" rev="1903958"/>
            </a:camera>
            <a:lightRig rig="threePt" dir="t"/>
          </a:scene3d>
          <a:sp3d extrusionH="63500"/>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12" name="直線コネクタ 11"/>
          <p:cNvCxnSpPr/>
          <p:nvPr/>
        </p:nvCxnSpPr>
        <p:spPr>
          <a:xfrm flipH="1">
            <a:off x="2525503" y="2700862"/>
            <a:ext cx="3620374" cy="27738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0" name="図形グループ 9"/>
          <p:cNvGrpSpPr/>
          <p:nvPr/>
        </p:nvGrpSpPr>
        <p:grpSpPr>
          <a:xfrm>
            <a:off x="5925201" y="2183845"/>
            <a:ext cx="813197" cy="935930"/>
            <a:chOff x="6932483" y="2096249"/>
            <a:chExt cx="813197" cy="935930"/>
          </a:xfrm>
        </p:grpSpPr>
        <p:sp>
          <p:nvSpPr>
            <p:cNvPr id="5" name="円/楕円 4"/>
            <p:cNvSpPr>
              <a:spLocks noChangeAspect="1"/>
            </p:cNvSpPr>
            <p:nvPr/>
          </p:nvSpPr>
          <p:spPr>
            <a:xfrm rot="441033">
              <a:off x="6932483" y="2096249"/>
              <a:ext cx="502276" cy="504000"/>
            </a:xfrm>
            <a:prstGeom prst="ellipse">
              <a:avLst/>
            </a:prstGeom>
            <a:effectLst/>
            <a:scene3d>
              <a:camera prst="orthographicFront">
                <a:rot lat="2069479" lon="20479224" rev="547052"/>
              </a:camera>
              <a:lightRig rig="balanced" dir="t"/>
            </a:scene3d>
            <a:sp3d extrusionH="38100" prstMaterial="metal">
              <a:bevelT w="25400" h="25400" prst="slope"/>
            </a:sp3d>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7" name="円/楕円 6"/>
            <p:cNvSpPr/>
            <p:nvPr/>
          </p:nvSpPr>
          <p:spPr>
            <a:xfrm rot="441033">
              <a:off x="7238200" y="2538033"/>
              <a:ext cx="360000" cy="348424"/>
            </a:xfrm>
            <a:prstGeom prst="ellipse">
              <a:avLst/>
            </a:prstGeom>
            <a:scene3d>
              <a:camera prst="orthographicFront">
                <a:rot lat="2069479" lon="20479224" rev="547052"/>
              </a:camera>
              <a:lightRig rig="balanced" dir="t"/>
            </a:scene3d>
            <a:sp3d extrusionH="628650" prstMaterial="meta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9" name="円/楕円 8"/>
            <p:cNvSpPr/>
            <p:nvPr/>
          </p:nvSpPr>
          <p:spPr>
            <a:xfrm rot="441033">
              <a:off x="7244618" y="2515238"/>
              <a:ext cx="360000" cy="348424"/>
            </a:xfrm>
            <a:prstGeom prst="ellipse">
              <a:avLst/>
            </a:prstGeom>
            <a:scene3d>
              <a:camera prst="orthographicFront">
                <a:rot lat="2069479" lon="20479224" rev="547052"/>
              </a:camera>
              <a:lightRig rig="balanced" dir="t"/>
            </a:scene3d>
            <a:sp3d extrusionH="444500" prstMaterial="softEdge">
              <a:extrusionClr>
                <a:schemeClr val="bg1">
                  <a:lumMod val="75000"/>
                  <a:lumOff val="25000"/>
                </a:schemeClr>
              </a:extrusion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6" name="円/楕円 5"/>
            <p:cNvSpPr/>
            <p:nvPr/>
          </p:nvSpPr>
          <p:spPr>
            <a:xfrm rot="441033">
              <a:off x="7207527" y="2492179"/>
              <a:ext cx="538153" cy="540000"/>
            </a:xfrm>
            <a:prstGeom prst="ellipse">
              <a:avLst/>
            </a:prstGeom>
            <a:effectLst/>
            <a:scene3d>
              <a:camera prst="orthographicFront">
                <a:rot lat="2069479" lon="20479224" rev="547052"/>
              </a:camera>
              <a:lightRig rig="balanced" dir="t"/>
            </a:scene3d>
            <a:sp3d extrusionH="38100" prstMaterial="metal">
              <a:bevelT w="25400" h="25400" prst="slope"/>
            </a:sp3d>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grpSp>
      <p:sp>
        <p:nvSpPr>
          <p:cNvPr id="14" name="左矢印 13"/>
          <p:cNvSpPr/>
          <p:nvPr/>
        </p:nvSpPr>
        <p:spPr>
          <a:xfrm rot="21389948">
            <a:off x="1825371" y="2778384"/>
            <a:ext cx="614478" cy="423379"/>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5" name="正方形/長方形 14"/>
          <p:cNvSpPr/>
          <p:nvPr/>
        </p:nvSpPr>
        <p:spPr>
          <a:xfrm>
            <a:off x="423350" y="5649912"/>
            <a:ext cx="8306424" cy="90515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sz="2000" dirty="0">
                <a:solidFill>
                  <a:schemeClr val="tx1"/>
                </a:solidFill>
                <a:effectLst>
                  <a:outerShdw blurRad="50800" dist="38100" dir="2700000" algn="tl" rotWithShape="0">
                    <a:prstClr val="black">
                      <a:alpha val="40000"/>
                    </a:prstClr>
                  </a:outerShdw>
                </a:effectLst>
              </a:rPr>
              <a:t>ノートに自分の思考を図などを描いたりして記述してみよう．</a:t>
            </a:r>
            <a:endParaRPr kumimoji="1" lang="en-US" altLang="ja-JP" sz="2000" dirty="0">
              <a:solidFill>
                <a:schemeClr val="tx1"/>
              </a:solidFill>
              <a:effectLst>
                <a:outerShdw blurRad="50800" dist="38100" dir="2700000" algn="tl" rotWithShape="0">
                  <a:prstClr val="black">
                    <a:alpha val="40000"/>
                  </a:prstClr>
                </a:outerShdw>
              </a:effectLst>
            </a:endParaRPr>
          </a:p>
          <a:p>
            <a:pPr algn="ctr"/>
            <a:r>
              <a:rPr lang="ja-JP" altLang="en-US" sz="2000" dirty="0">
                <a:solidFill>
                  <a:schemeClr val="tx1"/>
                </a:solidFill>
                <a:effectLst>
                  <a:outerShdw blurRad="50800" dist="38100" dir="2700000" algn="tl" rotWithShape="0">
                    <a:prstClr val="black">
                      <a:alpha val="40000"/>
                    </a:prstClr>
                  </a:outerShdw>
                </a:effectLst>
              </a:rPr>
              <a:t>「ひらめき」が産まれた瞬間，どんなことを考えたか／考えるのをやめたか？</a:t>
            </a:r>
            <a:endParaRPr kumimoji="1" lang="ja-JP" altLang="en-US" sz="2000"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551793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三人寄れば文殊の知恵</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３人で検討してみよう．</a:t>
            </a:r>
            <a:endParaRPr kumimoji="1" lang="en-US" altLang="ja-JP" dirty="0"/>
          </a:p>
          <a:p>
            <a:r>
              <a:rPr lang="ja-JP" altLang="en-US" dirty="0"/>
              <a:t>メモはとっておこう．</a:t>
            </a:r>
            <a:endParaRPr lang="en-US" altLang="ja-JP" dirty="0"/>
          </a:p>
          <a:p>
            <a:r>
              <a:rPr kumimoji="1" lang="ja-JP" altLang="en-US" dirty="0"/>
              <a:t>どんなときに前進した感じがしたか．</a:t>
            </a:r>
            <a:endParaRPr kumimoji="1" lang="en-US" altLang="ja-JP" dirty="0"/>
          </a:p>
          <a:p>
            <a:r>
              <a:rPr lang="ja-JP" altLang="en-US" dirty="0"/>
              <a:t>どんなときに後退した感じがしたか．</a:t>
            </a:r>
            <a:endParaRPr lang="en-US" altLang="ja-JP" dirty="0"/>
          </a:p>
          <a:p>
            <a:r>
              <a:rPr lang="ja-JP" altLang="en-US" dirty="0"/>
              <a:t>他人と一緒に考えるということは，どういう意味をもつのか．</a:t>
            </a:r>
            <a:endParaRPr kumimoji="1" lang="ja-JP" altLang="en-US" dirty="0"/>
          </a:p>
        </p:txBody>
      </p:sp>
    </p:spTree>
    <p:extLst>
      <p:ext uri="{BB962C8B-B14F-4D97-AF65-F5344CB8AC3E}">
        <p14:creationId xmlns:p14="http://schemas.microsoft.com/office/powerpoint/2010/main" val="3486140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図を描いて考えてみよう</a:t>
            </a:r>
          </a:p>
        </p:txBody>
      </p:sp>
      <p:sp>
        <p:nvSpPr>
          <p:cNvPr id="5" name="正方形/長方形 4"/>
          <p:cNvSpPr/>
          <p:nvPr/>
        </p:nvSpPr>
        <p:spPr>
          <a:xfrm>
            <a:off x="0" y="4514248"/>
            <a:ext cx="9144000" cy="2343752"/>
          </a:xfrm>
          <a:prstGeom prst="rect">
            <a:avLst/>
          </a:prstGeom>
          <a:solidFill>
            <a:schemeClr val="accent5">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400" dirty="0">
                <a:solidFill>
                  <a:schemeClr val="tx1"/>
                </a:solidFill>
              </a:rPr>
              <a:t>糸巻きの回転の中心はどこか？</a:t>
            </a:r>
          </a:p>
        </p:txBody>
      </p:sp>
      <p:sp>
        <p:nvSpPr>
          <p:cNvPr id="6" name="円/楕円 5"/>
          <p:cNvSpPr>
            <a:spLocks noChangeAspect="1"/>
          </p:cNvSpPr>
          <p:nvPr/>
        </p:nvSpPr>
        <p:spPr>
          <a:xfrm>
            <a:off x="4340991" y="2306123"/>
            <a:ext cx="2160000" cy="2160000"/>
          </a:xfrm>
          <a:prstGeom prst="ellipse">
            <a:avLst/>
          </a:prstGeom>
          <a:solidFill>
            <a:schemeClr val="accent2">
              <a:lumMod val="75000"/>
            </a:schemeClr>
          </a:solidFill>
          <a:ln w="44450">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 name="円/楕円 6"/>
          <p:cNvSpPr>
            <a:spLocks noChangeAspect="1"/>
          </p:cNvSpPr>
          <p:nvPr/>
        </p:nvSpPr>
        <p:spPr>
          <a:xfrm>
            <a:off x="4831880" y="2806638"/>
            <a:ext cx="1165824" cy="1165824"/>
          </a:xfrm>
          <a:prstGeom prst="ellipse">
            <a:avLst/>
          </a:prstGeom>
          <a:solidFill>
            <a:schemeClr val="accent1"/>
          </a:solidFill>
          <a:ln w="50800"/>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flipV="1">
            <a:off x="852233" y="3982087"/>
            <a:ext cx="4562559" cy="9625"/>
          </a:xfrm>
          <a:prstGeom prst="straightConnector1">
            <a:avLst/>
          </a:prstGeom>
          <a:ln>
            <a:solidFill>
              <a:schemeClr val="bg1"/>
            </a:solidFill>
            <a:headEnd type="triangle" w="lg" len="lg"/>
            <a:tailEnd type="none" w="lg" len="lg"/>
          </a:ln>
          <a:effectLst>
            <a:glow rad="63500">
              <a:schemeClr val="accent1">
                <a:satMod val="175000"/>
                <a:alpha val="40000"/>
              </a:schemeClr>
            </a:glow>
          </a:effectLst>
        </p:spPr>
        <p:style>
          <a:lnRef idx="2">
            <a:schemeClr val="accent1"/>
          </a:lnRef>
          <a:fillRef idx="0">
            <a:schemeClr val="accent1"/>
          </a:fillRef>
          <a:effectRef idx="1">
            <a:schemeClr val="accent1"/>
          </a:effectRef>
          <a:fontRef idx="minor">
            <a:schemeClr val="tx1"/>
          </a:fontRef>
        </p:style>
      </p:cxnSp>
      <p:grpSp>
        <p:nvGrpSpPr>
          <p:cNvPr id="20" name="図形グループ 19"/>
          <p:cNvGrpSpPr/>
          <p:nvPr/>
        </p:nvGrpSpPr>
        <p:grpSpPr>
          <a:xfrm>
            <a:off x="4544773" y="2306123"/>
            <a:ext cx="1797792" cy="2160000"/>
            <a:chOff x="4544773" y="2306123"/>
            <a:chExt cx="1797792" cy="2160000"/>
          </a:xfrm>
        </p:grpSpPr>
        <p:cxnSp>
          <p:nvCxnSpPr>
            <p:cNvPr id="11" name="直線コネクタ 10"/>
            <p:cNvCxnSpPr>
              <a:stCxn id="6" idx="4"/>
              <a:endCxn id="6" idx="0"/>
            </p:cNvCxnSpPr>
            <p:nvPr/>
          </p:nvCxnSpPr>
          <p:spPr>
            <a:xfrm flipV="1">
              <a:off x="5420991" y="2306123"/>
              <a:ext cx="0" cy="2160000"/>
            </a:xfrm>
            <a:prstGeom prst="line">
              <a:avLst/>
            </a:prstGeom>
            <a:ln w="47625">
              <a:solidFill>
                <a:srgbClr val="FF0000"/>
              </a:solidFill>
              <a:prstDash val="sysDash"/>
              <a:headEnd type="oval"/>
            </a:ln>
          </p:spPr>
          <p:style>
            <a:lnRef idx="2">
              <a:schemeClr val="accent1"/>
            </a:lnRef>
            <a:fillRef idx="0">
              <a:schemeClr val="accent1"/>
            </a:fillRef>
            <a:effectRef idx="1">
              <a:schemeClr val="accent1"/>
            </a:effectRef>
            <a:fontRef idx="minor">
              <a:schemeClr val="tx1"/>
            </a:fontRef>
          </p:style>
        </p:cxnSp>
        <p:sp>
          <p:nvSpPr>
            <p:cNvPr id="18" name="アーチ 17"/>
            <p:cNvSpPr>
              <a:spLocks noChangeAspect="1"/>
            </p:cNvSpPr>
            <p:nvPr/>
          </p:nvSpPr>
          <p:spPr>
            <a:xfrm>
              <a:off x="4544773" y="2466200"/>
              <a:ext cx="1797792" cy="1797792"/>
            </a:xfrm>
            <a:prstGeom prst="blockArc">
              <a:avLst>
                <a:gd name="adj1" fmla="val 13261241"/>
                <a:gd name="adj2" fmla="val 16164528"/>
                <a:gd name="adj3" fmla="val 247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三角形 18"/>
            <p:cNvSpPr/>
            <p:nvPr/>
          </p:nvSpPr>
          <p:spPr>
            <a:xfrm rot="13655730">
              <a:off x="4631183" y="2754071"/>
              <a:ext cx="172039" cy="177760"/>
            </a:xfrm>
            <a:prstGeom prst="triangl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1" name="左矢印 20"/>
          <p:cNvSpPr/>
          <p:nvPr/>
        </p:nvSpPr>
        <p:spPr>
          <a:xfrm>
            <a:off x="1851875" y="1992235"/>
            <a:ext cx="1299411" cy="62777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left</a:t>
            </a:r>
            <a:endParaRPr kumimoji="1" lang="ja-JP" altLang="en-US" dirty="0"/>
          </a:p>
        </p:txBody>
      </p:sp>
      <p:sp>
        <p:nvSpPr>
          <p:cNvPr id="22" name="左矢印 21"/>
          <p:cNvSpPr/>
          <p:nvPr/>
        </p:nvSpPr>
        <p:spPr>
          <a:xfrm flipH="1">
            <a:off x="7727808" y="1992235"/>
            <a:ext cx="1299411" cy="62777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right</a:t>
            </a:r>
            <a:endParaRPr kumimoji="1" lang="ja-JP" altLang="en-US" dirty="0"/>
          </a:p>
        </p:txBody>
      </p:sp>
    </p:spTree>
    <p:extLst>
      <p:ext uri="{BB962C8B-B14F-4D97-AF65-F5344CB8AC3E}">
        <p14:creationId xmlns:p14="http://schemas.microsoft.com/office/powerpoint/2010/main" val="175195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3000"/>
                                        <p:tgtEl>
                                          <p:spTgt spid="22"/>
                                        </p:tgtEl>
                                      </p:cBhvr>
                                    </p:animEffect>
                                    <p:set>
                                      <p:cBhvr>
                                        <p:cTn id="12" dur="1" fill="hold">
                                          <p:stCondLst>
                                            <p:cond delay="2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発想技法</a:t>
            </a:r>
          </a:p>
        </p:txBody>
      </p:sp>
      <p:sp>
        <p:nvSpPr>
          <p:cNvPr id="3" name="コンテンツ プレースホルダー 2"/>
          <p:cNvSpPr>
            <a:spLocks noGrp="1"/>
          </p:cNvSpPr>
          <p:nvPr>
            <p:ph idx="1"/>
          </p:nvPr>
        </p:nvSpPr>
        <p:spPr/>
        <p:txBody>
          <a:bodyPr/>
          <a:lstStyle/>
          <a:p>
            <a:r>
              <a:rPr kumimoji="1" lang="ja-JP" altLang="en-US" dirty="0"/>
              <a:t>ブレインストーミング（発散思考／自由連想法）</a:t>
            </a:r>
            <a:endParaRPr kumimoji="1" lang="en-US" altLang="ja-JP" dirty="0"/>
          </a:p>
          <a:p>
            <a:r>
              <a:rPr lang="ja-JP" altLang="en-US" dirty="0"/>
              <a:t>属性列挙法（発散思考／強制連想法）</a:t>
            </a:r>
            <a:endParaRPr lang="en-US" altLang="ja-JP" dirty="0"/>
          </a:p>
          <a:p>
            <a:r>
              <a:rPr lang="ja-JP" altLang="en-US" dirty="0"/>
              <a:t>シネクティクス／類推法（発散思考／類比発想法）</a:t>
            </a:r>
            <a:endParaRPr kumimoji="1" lang="en-US" altLang="ja-JP" dirty="0"/>
          </a:p>
          <a:p>
            <a:r>
              <a:rPr lang="ja-JP" altLang="en-US" dirty="0"/>
              <a:t>ＫＪ法（収束思考）</a:t>
            </a:r>
            <a:endParaRPr lang="en-US" altLang="ja-JP" dirty="0"/>
          </a:p>
        </p:txBody>
      </p:sp>
      <p:graphicFrame>
        <p:nvGraphicFramePr>
          <p:cNvPr id="4" name="表 3"/>
          <p:cNvGraphicFramePr>
            <a:graphicFrameLocks noGrp="1"/>
          </p:cNvGraphicFramePr>
          <p:nvPr>
            <p:extLst>
              <p:ext uri="{D42A27DB-BD31-4B8C-83A1-F6EECF244321}">
                <p14:modId xmlns:p14="http://schemas.microsoft.com/office/powerpoint/2010/main" val="3848116137"/>
              </p:ext>
            </p:extLst>
          </p:nvPr>
        </p:nvGraphicFramePr>
        <p:xfrm>
          <a:off x="313955" y="4507625"/>
          <a:ext cx="8448303" cy="1656080"/>
        </p:xfrm>
        <a:graphic>
          <a:graphicData uri="http://schemas.openxmlformats.org/drawingml/2006/table">
            <a:tbl>
              <a:tblPr firstRow="1" bandRow="1">
                <a:tableStyleId>{0505E3EF-67EA-436B-97B2-0124C06EBD24}</a:tableStyleId>
              </a:tblPr>
              <a:tblGrid>
                <a:gridCol w="1284372">
                  <a:extLst>
                    <a:ext uri="{9D8B030D-6E8A-4147-A177-3AD203B41FA5}">
                      <a16:colId xmlns:a16="http://schemas.microsoft.com/office/drawing/2014/main" val="20000"/>
                    </a:ext>
                  </a:extLst>
                </a:gridCol>
                <a:gridCol w="2387977">
                  <a:extLst>
                    <a:ext uri="{9D8B030D-6E8A-4147-A177-3AD203B41FA5}">
                      <a16:colId xmlns:a16="http://schemas.microsoft.com/office/drawing/2014/main" val="20001"/>
                    </a:ext>
                  </a:extLst>
                </a:gridCol>
                <a:gridCol w="2387977">
                  <a:extLst>
                    <a:ext uri="{9D8B030D-6E8A-4147-A177-3AD203B41FA5}">
                      <a16:colId xmlns:a16="http://schemas.microsoft.com/office/drawing/2014/main" val="20002"/>
                    </a:ext>
                  </a:extLst>
                </a:gridCol>
                <a:gridCol w="2387977">
                  <a:extLst>
                    <a:ext uri="{9D8B030D-6E8A-4147-A177-3AD203B41FA5}">
                      <a16:colId xmlns:a16="http://schemas.microsoft.com/office/drawing/2014/main" val="20003"/>
                    </a:ext>
                  </a:extLst>
                </a:gridCol>
              </a:tblGrid>
              <a:tr h="370840">
                <a:tc rowSpan="2">
                  <a:txBody>
                    <a:bodyPr/>
                    <a:lstStyle/>
                    <a:p>
                      <a:pPr algn="ctr"/>
                      <a:r>
                        <a:rPr kumimoji="1" lang="ja-JP" altLang="en-US" b="0" dirty="0">
                          <a:solidFill>
                            <a:schemeClr val="bg1"/>
                          </a:solidFill>
                          <a:latin typeface="+mn-ea"/>
                          <a:ea typeface="+mn-ea"/>
                        </a:rPr>
                        <a:t>発散思考</a:t>
                      </a:r>
                    </a:p>
                  </a:txBody>
                  <a:tcPr anchor="ctr">
                    <a:solidFill>
                      <a:schemeClr val="accent3">
                        <a:lumMod val="20000"/>
                        <a:lumOff val="80000"/>
                      </a:schemeClr>
                    </a:solidFill>
                  </a:tcPr>
                </a:tc>
                <a:tc>
                  <a:txBody>
                    <a:bodyPr/>
                    <a:lstStyle/>
                    <a:p>
                      <a:pPr algn="ctr"/>
                      <a:r>
                        <a:rPr kumimoji="1" lang="ja-JP" altLang="en-US" b="0" dirty="0">
                          <a:solidFill>
                            <a:schemeClr val="bg1"/>
                          </a:solidFill>
                          <a:latin typeface="+mn-ea"/>
                          <a:ea typeface="+mn-ea"/>
                        </a:rPr>
                        <a:t>自由連想法</a:t>
                      </a:r>
                    </a:p>
                  </a:txBody>
                  <a:tcPr anchor="ctr">
                    <a:solidFill>
                      <a:schemeClr val="accent3">
                        <a:lumMod val="20000"/>
                        <a:lumOff val="80000"/>
                      </a:schemeClr>
                    </a:solidFill>
                  </a:tcPr>
                </a:tc>
                <a:tc>
                  <a:txBody>
                    <a:bodyPr/>
                    <a:lstStyle/>
                    <a:p>
                      <a:pPr algn="ctr"/>
                      <a:r>
                        <a:rPr kumimoji="1" lang="ja-JP" altLang="en-US" b="0" dirty="0">
                          <a:solidFill>
                            <a:schemeClr val="bg1"/>
                          </a:solidFill>
                          <a:latin typeface="+mn-ea"/>
                          <a:ea typeface="+mn-ea"/>
                        </a:rPr>
                        <a:t>強制連想法</a:t>
                      </a:r>
                    </a:p>
                  </a:txBody>
                  <a:tcPr anchor="ctr">
                    <a:solidFill>
                      <a:schemeClr val="accent3">
                        <a:lumMod val="20000"/>
                        <a:lumOff val="80000"/>
                      </a:schemeClr>
                    </a:solidFill>
                  </a:tcPr>
                </a:tc>
                <a:tc>
                  <a:txBody>
                    <a:bodyPr/>
                    <a:lstStyle/>
                    <a:p>
                      <a:pPr algn="ctr"/>
                      <a:r>
                        <a:rPr kumimoji="1" lang="ja-JP" altLang="en-US" b="0" dirty="0">
                          <a:solidFill>
                            <a:schemeClr val="bg1"/>
                          </a:solidFill>
                          <a:latin typeface="+mn-ea"/>
                          <a:ea typeface="+mn-ea"/>
                        </a:rPr>
                        <a:t>類比発想法</a:t>
                      </a:r>
                    </a:p>
                  </a:txBody>
                  <a:tcPr anchor="ctr">
                    <a:solidFill>
                      <a:schemeClr val="accent3">
                        <a:lumMod val="20000"/>
                        <a:lumOff val="80000"/>
                      </a:schemeClr>
                    </a:solidFill>
                  </a:tcPr>
                </a:tc>
                <a:extLst>
                  <a:ext uri="{0D108BD9-81ED-4DB2-BD59-A6C34878D82A}">
                    <a16:rowId xmlns:a16="http://schemas.microsoft.com/office/drawing/2014/main" val="10000"/>
                  </a:ext>
                </a:extLst>
              </a:tr>
              <a:tr h="370840">
                <a:tc vMerge="1">
                  <a:txBody>
                    <a:bodyPr/>
                    <a:lstStyle/>
                    <a:p>
                      <a:endParaRPr kumimoji="1" lang="ja-JP" altLang="en-US" dirty="0"/>
                    </a:p>
                  </a:txBody>
                  <a:tcPr/>
                </a:tc>
                <a:tc>
                  <a:txBody>
                    <a:bodyPr/>
                    <a:lstStyle/>
                    <a:p>
                      <a:r>
                        <a:rPr kumimoji="1" lang="ja-JP" altLang="en-US" b="0" dirty="0">
                          <a:solidFill>
                            <a:schemeClr val="bg1"/>
                          </a:solidFill>
                          <a:latin typeface="+mn-ea"/>
                          <a:ea typeface="+mn-ea"/>
                        </a:rPr>
                        <a:t>ブレインストーミング</a:t>
                      </a:r>
                      <a:endParaRPr kumimoji="1" lang="en-US" altLang="ja-JP" b="0" dirty="0">
                        <a:solidFill>
                          <a:schemeClr val="bg1"/>
                        </a:solidFill>
                        <a:latin typeface="+mn-ea"/>
                        <a:ea typeface="+mn-ea"/>
                      </a:endParaRPr>
                    </a:p>
                    <a:p>
                      <a:r>
                        <a:rPr kumimoji="1" lang="ja-JP" altLang="en-US" b="0" dirty="0">
                          <a:solidFill>
                            <a:schemeClr val="bg1"/>
                          </a:solidFill>
                          <a:latin typeface="+mn-ea"/>
                          <a:ea typeface="+mn-ea"/>
                        </a:rPr>
                        <a:t>欠点列挙法</a:t>
                      </a:r>
                      <a:endParaRPr kumimoji="1" lang="en-US" altLang="ja-JP" b="0" dirty="0">
                        <a:solidFill>
                          <a:schemeClr val="bg1"/>
                        </a:solidFill>
                        <a:latin typeface="+mn-ea"/>
                        <a:ea typeface="+mn-ea"/>
                      </a:endParaRPr>
                    </a:p>
                    <a:p>
                      <a:r>
                        <a:rPr kumimoji="1" lang="ja-JP" altLang="en-US" b="0" dirty="0">
                          <a:solidFill>
                            <a:schemeClr val="bg1"/>
                          </a:solidFill>
                          <a:latin typeface="+mn-ea"/>
                          <a:ea typeface="+mn-ea"/>
                        </a:rPr>
                        <a:t>希望点列挙法</a:t>
                      </a:r>
                    </a:p>
                  </a:txBody>
                  <a:tcPr>
                    <a:solidFill>
                      <a:schemeClr val="accent3">
                        <a:lumMod val="20000"/>
                        <a:lumOff val="80000"/>
                      </a:schemeClr>
                    </a:solidFill>
                  </a:tcPr>
                </a:tc>
                <a:tc>
                  <a:txBody>
                    <a:bodyPr/>
                    <a:lstStyle/>
                    <a:p>
                      <a:r>
                        <a:rPr kumimoji="1" lang="ja-JP" altLang="en-US" b="0" dirty="0">
                          <a:solidFill>
                            <a:schemeClr val="bg1"/>
                          </a:solidFill>
                          <a:latin typeface="+mn-ea"/>
                          <a:ea typeface="+mn-ea"/>
                        </a:rPr>
                        <a:t>属性列挙法</a:t>
                      </a:r>
                      <a:endParaRPr kumimoji="1" lang="en-US" altLang="ja-JP" b="0" dirty="0">
                        <a:solidFill>
                          <a:schemeClr val="bg1"/>
                        </a:solidFill>
                        <a:latin typeface="+mn-ea"/>
                        <a:ea typeface="+mn-ea"/>
                      </a:endParaRPr>
                    </a:p>
                    <a:p>
                      <a:r>
                        <a:rPr kumimoji="1" lang="ja-JP" altLang="en-US" b="0" dirty="0">
                          <a:solidFill>
                            <a:schemeClr val="bg1"/>
                          </a:solidFill>
                          <a:latin typeface="+mn-ea"/>
                          <a:ea typeface="+mn-ea"/>
                        </a:rPr>
                        <a:t>強制連関法</a:t>
                      </a:r>
                      <a:endParaRPr kumimoji="1" lang="en-US" altLang="ja-JP" b="0" dirty="0">
                        <a:solidFill>
                          <a:schemeClr val="bg1"/>
                        </a:solidFill>
                        <a:latin typeface="+mn-ea"/>
                        <a:ea typeface="+mn-ea"/>
                      </a:endParaRPr>
                    </a:p>
                    <a:p>
                      <a:r>
                        <a:rPr kumimoji="1" lang="ja-JP" altLang="en-US" b="0" dirty="0">
                          <a:solidFill>
                            <a:schemeClr val="bg1"/>
                          </a:solidFill>
                          <a:latin typeface="+mn-ea"/>
                          <a:ea typeface="+mn-ea"/>
                        </a:rPr>
                        <a:t>焦点法，等価変換法</a:t>
                      </a:r>
                    </a:p>
                  </a:txBody>
                  <a:tcPr>
                    <a:solidFill>
                      <a:schemeClr val="accent3">
                        <a:lumMod val="20000"/>
                        <a:lumOff val="80000"/>
                      </a:schemeClr>
                    </a:solidFill>
                  </a:tcPr>
                </a:tc>
                <a:tc>
                  <a:txBody>
                    <a:bodyPr/>
                    <a:lstStyle/>
                    <a:p>
                      <a:r>
                        <a:rPr kumimoji="1" lang="ja-JP" altLang="en-US" b="0" dirty="0">
                          <a:solidFill>
                            <a:schemeClr val="bg1"/>
                          </a:solidFill>
                          <a:latin typeface="+mn-ea"/>
                          <a:ea typeface="+mn-ea"/>
                        </a:rPr>
                        <a:t>シネクティクス</a:t>
                      </a:r>
                      <a:endParaRPr kumimoji="1" lang="en-US" altLang="ja-JP" b="0" dirty="0">
                        <a:solidFill>
                          <a:schemeClr val="bg1"/>
                        </a:solidFill>
                        <a:latin typeface="+mn-ea"/>
                        <a:ea typeface="+mn-ea"/>
                      </a:endParaRPr>
                    </a:p>
                    <a:p>
                      <a:r>
                        <a:rPr kumimoji="1" lang="ja-JP" altLang="en-US" b="0" dirty="0">
                          <a:solidFill>
                            <a:schemeClr val="bg1"/>
                          </a:solidFill>
                          <a:latin typeface="+mn-ea"/>
                          <a:ea typeface="+mn-ea"/>
                        </a:rPr>
                        <a:t>ＮＭ法，ＮＭ</a:t>
                      </a:r>
                      <a:r>
                        <a:rPr kumimoji="1" lang="en-US" altLang="ja-JP" b="0" dirty="0">
                          <a:solidFill>
                            <a:schemeClr val="bg1"/>
                          </a:solidFill>
                          <a:latin typeface="+mn-ea"/>
                          <a:ea typeface="+mn-ea"/>
                        </a:rPr>
                        <a:t>−</a:t>
                      </a:r>
                      <a:r>
                        <a:rPr kumimoji="1" lang="ja-JP" altLang="en-US" b="0" dirty="0">
                          <a:solidFill>
                            <a:schemeClr val="bg1"/>
                          </a:solidFill>
                          <a:latin typeface="+mn-ea"/>
                          <a:ea typeface="+mn-ea"/>
                        </a:rPr>
                        <a:t>Ｔ法</a:t>
                      </a:r>
                      <a:endParaRPr kumimoji="1" lang="en-US" altLang="ja-JP" b="0" dirty="0">
                        <a:solidFill>
                          <a:schemeClr val="bg1"/>
                        </a:solidFill>
                        <a:latin typeface="+mn-ea"/>
                        <a:ea typeface="+mn-ea"/>
                      </a:endParaRPr>
                    </a:p>
                    <a:p>
                      <a:r>
                        <a:rPr kumimoji="1" lang="ja-JP" altLang="en-US" b="0" dirty="0">
                          <a:solidFill>
                            <a:schemeClr val="bg1"/>
                          </a:solidFill>
                          <a:latin typeface="+mn-ea"/>
                          <a:ea typeface="+mn-ea"/>
                        </a:rPr>
                        <a:t>バイオニクス</a:t>
                      </a:r>
                    </a:p>
                  </a:txBody>
                  <a:tcP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algn="ctr"/>
                      <a:r>
                        <a:rPr kumimoji="1" lang="ja-JP" altLang="en-US" dirty="0">
                          <a:solidFill>
                            <a:schemeClr val="bg1"/>
                          </a:solidFill>
                          <a:latin typeface="+mn-ea"/>
                          <a:ea typeface="+mn-ea"/>
                        </a:rPr>
                        <a:t>収束思考</a:t>
                      </a:r>
                    </a:p>
                  </a:txBody>
                  <a:tcPr anchor="ctr">
                    <a:solidFill>
                      <a:schemeClr val="accent3">
                        <a:lumMod val="20000"/>
                        <a:lumOff val="80000"/>
                      </a:schemeClr>
                    </a:solidFill>
                  </a:tcPr>
                </a:tc>
                <a:tc gridSpan="3">
                  <a:txBody>
                    <a:bodyPr/>
                    <a:lstStyle/>
                    <a:p>
                      <a:r>
                        <a:rPr kumimoji="1" lang="ja-JP" altLang="en-US" b="0" dirty="0">
                          <a:solidFill>
                            <a:schemeClr val="bg1"/>
                          </a:solidFill>
                          <a:latin typeface="+mn-ea"/>
                          <a:ea typeface="+mn-ea"/>
                        </a:rPr>
                        <a:t>ＫＪ法，連関図法，モーフォロジカル分析，フィッシュボーン法</a:t>
                      </a:r>
                    </a:p>
                  </a:txBody>
                  <a:tcPr anchor="ctr">
                    <a:solidFill>
                      <a:schemeClr val="accent3">
                        <a:lumMod val="20000"/>
                        <a:lumOff val="80000"/>
                      </a:schemeClr>
                    </a:solidFill>
                  </a:tcPr>
                </a:tc>
                <a:tc hMerge="1">
                  <a:txBody>
                    <a:bodyPr/>
                    <a:lstStyle/>
                    <a:p>
                      <a:endParaRPr kumimoji="1" lang="ja-JP" altLang="en-US" b="0" dirty="0">
                        <a:solidFill>
                          <a:schemeClr val="bg1"/>
                        </a:solidFill>
                        <a:latin typeface="+mn-ea"/>
                        <a:ea typeface="+mn-ea"/>
                      </a:endParaRPr>
                    </a:p>
                  </a:txBody>
                  <a:tcPr anchor="ctr">
                    <a:solidFill>
                      <a:schemeClr val="accent3">
                        <a:lumMod val="20000"/>
                        <a:lumOff val="80000"/>
                      </a:schemeClr>
                    </a:solidFill>
                  </a:tcPr>
                </a:tc>
                <a:tc hMerge="1">
                  <a:txBody>
                    <a:bodyPr/>
                    <a:lstStyle/>
                    <a:p>
                      <a:endParaRPr kumimoji="1" lang="ja-JP" altLang="en-US" b="0" dirty="0">
                        <a:solidFill>
                          <a:schemeClr val="bg1"/>
                        </a:solidFill>
                        <a:latin typeface="+mn-ea"/>
                        <a:ea typeface="+mn-ea"/>
                      </a:endParaRPr>
                    </a:p>
                  </a:txBody>
                  <a:tcPr anchor="ctr">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51781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ブレインストーミング</a:t>
            </a:r>
          </a:p>
        </p:txBody>
      </p:sp>
      <p:sp>
        <p:nvSpPr>
          <p:cNvPr id="3" name="コンテンツ プレースホルダー 2"/>
          <p:cNvSpPr>
            <a:spLocks noGrp="1"/>
          </p:cNvSpPr>
          <p:nvPr>
            <p:ph idx="1"/>
          </p:nvPr>
        </p:nvSpPr>
        <p:spPr>
          <a:xfrm>
            <a:off x="779462" y="1882588"/>
            <a:ext cx="7581901" cy="3168610"/>
          </a:xfrm>
        </p:spPr>
        <p:txBody>
          <a:bodyPr/>
          <a:lstStyle/>
          <a:p>
            <a:r>
              <a:rPr kumimoji="1" lang="ja-JP" altLang="en-US" dirty="0"/>
              <a:t>基本的ルール</a:t>
            </a:r>
            <a:endParaRPr kumimoji="1" lang="en-US" altLang="ja-JP" dirty="0"/>
          </a:p>
          <a:p>
            <a:pPr marL="860425" lvl="1" indent="-457200">
              <a:buFont typeface="+mj-lt"/>
              <a:buAutoNum type="arabicPeriod"/>
            </a:pPr>
            <a:r>
              <a:rPr lang="ja-JP" altLang="en-US" dirty="0"/>
              <a:t>批判を排除せよ．（自分自身に対しても）</a:t>
            </a:r>
            <a:endParaRPr lang="en-US" altLang="ja-JP" dirty="0"/>
          </a:p>
          <a:p>
            <a:pPr marL="860425" lvl="1" indent="-457200">
              <a:buFont typeface="+mj-lt"/>
              <a:buAutoNum type="arabicPeriod"/>
            </a:pPr>
            <a:r>
              <a:rPr kumimoji="1" lang="ja-JP" altLang="en-US" dirty="0"/>
              <a:t>自由奔放な発言を歓迎せよ．</a:t>
            </a:r>
            <a:endParaRPr kumimoji="1" lang="en-US" altLang="ja-JP" dirty="0"/>
          </a:p>
          <a:p>
            <a:pPr marL="860425" lvl="1" indent="-457200">
              <a:buFont typeface="+mj-lt"/>
              <a:buAutoNum type="arabicPeriod"/>
            </a:pPr>
            <a:r>
              <a:rPr lang="ja-JP" altLang="en-US" dirty="0"/>
              <a:t>できるだけ多くのアイディアを出せ．</a:t>
            </a:r>
            <a:endParaRPr lang="en-US" altLang="ja-JP" dirty="0"/>
          </a:p>
          <a:p>
            <a:pPr marL="860425" lvl="1" indent="-457200">
              <a:buFont typeface="+mj-lt"/>
              <a:buAutoNum type="arabicPeriod"/>
            </a:pPr>
            <a:r>
              <a:rPr kumimoji="1" lang="ja-JP" altLang="en-US" dirty="0"/>
              <a:t>アイディア同士を結びつけ，さらに良いアイディアを生成せよ．</a:t>
            </a:r>
            <a:endParaRPr kumimoji="1" lang="en-US" altLang="ja-JP" dirty="0"/>
          </a:p>
          <a:p>
            <a:pPr marL="860425" lvl="1" indent="-457200">
              <a:buFont typeface="+mj-lt"/>
              <a:buAutoNum type="arabicPeriod"/>
            </a:pPr>
            <a:r>
              <a:rPr lang="ja-JP" altLang="en-US" dirty="0"/>
              <a:t>問題を的確に定義せよ．</a:t>
            </a:r>
            <a:endParaRPr kumimoji="1" lang="ja-JP" altLang="en-US" dirty="0"/>
          </a:p>
        </p:txBody>
      </p:sp>
      <p:sp>
        <p:nvSpPr>
          <p:cNvPr id="4" name="正方形/長方形 3"/>
          <p:cNvSpPr/>
          <p:nvPr/>
        </p:nvSpPr>
        <p:spPr>
          <a:xfrm>
            <a:off x="1155933" y="5122543"/>
            <a:ext cx="6978410" cy="7277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t>アイディアの生成と批判的評価の分離</a:t>
            </a:r>
          </a:p>
        </p:txBody>
      </p:sp>
    </p:spTree>
    <p:extLst>
      <p:ext uri="{BB962C8B-B14F-4D97-AF65-F5344CB8AC3E}">
        <p14:creationId xmlns:p14="http://schemas.microsoft.com/office/powerpoint/2010/main" val="800948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9462" y="107577"/>
            <a:ext cx="7581901" cy="854324"/>
          </a:xfrm>
        </p:spPr>
        <p:txBody>
          <a:bodyPr/>
          <a:lstStyle/>
          <a:p>
            <a:r>
              <a:rPr kumimoji="1" lang="ja-JP" altLang="en-US" sz="4400" dirty="0"/>
              <a:t>砂漠遭難課題</a:t>
            </a:r>
          </a:p>
        </p:txBody>
      </p:sp>
      <p:sp>
        <p:nvSpPr>
          <p:cNvPr id="3" name="コンテンツ プレースホルダー 2"/>
          <p:cNvSpPr>
            <a:spLocks noGrp="1"/>
          </p:cNvSpPr>
          <p:nvPr>
            <p:ph idx="1"/>
          </p:nvPr>
        </p:nvSpPr>
        <p:spPr>
          <a:xfrm>
            <a:off x="178130" y="961901"/>
            <a:ext cx="6282047" cy="5807034"/>
          </a:xfrm>
        </p:spPr>
        <p:txBody>
          <a:bodyPr>
            <a:noAutofit/>
          </a:bodyPr>
          <a:lstStyle/>
          <a:p>
            <a:pPr marL="0" lvl="0" indent="0" algn="just">
              <a:spcBef>
                <a:spcPts val="0"/>
              </a:spcBef>
              <a:buNone/>
            </a:pPr>
            <a:r>
              <a:rPr lang="ja-JP" altLang="en-US" sz="1600" dirty="0">
                <a:latin typeface="DFPKyoKaSho-W3" charset="-128"/>
                <a:ea typeface="DFPKyoKaSho-W3" charset="-128"/>
                <a:cs typeface="DFPKyoKaSho-W3" charset="-128"/>
              </a:rPr>
              <a:t>　７月中旬のある日，午前</a:t>
            </a:r>
            <a:r>
              <a:rPr lang="en-US" altLang="ja-JP" sz="1600" dirty="0">
                <a:latin typeface="DFPKyoKaSho-W3" charset="-128"/>
                <a:ea typeface="DFPKyoKaSho-W3" charset="-128"/>
                <a:cs typeface="DFPKyoKaSho-W3" charset="-128"/>
              </a:rPr>
              <a:t>10</a:t>
            </a:r>
            <a:r>
              <a:rPr lang="ja-JP" altLang="en-US" sz="1600" dirty="0">
                <a:latin typeface="DFPKyoKaSho-W3" charset="-128"/>
                <a:ea typeface="DFPKyoKaSho-W3" charset="-128"/>
                <a:cs typeface="DFPKyoKaSho-W3" charset="-128"/>
              </a:rPr>
              <a:t>時ごろ，あなた方が乗った小型飛行機は，アメリカ合衆国の南西部にある砂漠の中に不時着しました．不時着した際，飛行機は大破炎上，操縦士と副操縦士は焼死しましたが，あなた方は奇跡的に大きな怪我もなく無事でした．</a:t>
            </a:r>
          </a:p>
          <a:p>
            <a:pPr marL="0" lvl="0" indent="0" algn="just">
              <a:spcBef>
                <a:spcPts val="0"/>
              </a:spcBef>
              <a:buNone/>
            </a:pPr>
            <a:r>
              <a:rPr lang="ja-JP" altLang="en-US" sz="1600" dirty="0">
                <a:latin typeface="DFPKyoKaSho-W3" charset="-128"/>
                <a:ea typeface="DFPKyoKaSho-W3" charset="-128"/>
                <a:cs typeface="DFPKyoKaSho-W3" charset="-128"/>
              </a:rPr>
              <a:t>　不時着はあまりに突然で，無線で救援を求める時間もなく，また現在位置を知らせる時間もありませんでした．しかし，不時着する前に見た周りの景色から，あなた方は飛行プランに示されているコースから約１００</a:t>
            </a:r>
            <a:r>
              <a:rPr lang="en-US" altLang="ja-JP" sz="1600" dirty="0">
                <a:latin typeface="DFPKyoKaSho-W3" charset="-128"/>
                <a:ea typeface="DFPKyoKaSho-W3" charset="-128"/>
                <a:cs typeface="DFPKyoKaSho-W3" charset="-128"/>
              </a:rPr>
              <a:t>km</a:t>
            </a:r>
            <a:r>
              <a:rPr lang="ja-JP" altLang="en-US" sz="1600" dirty="0">
                <a:latin typeface="DFPKyoKaSho-W3" charset="-128"/>
                <a:ea typeface="DFPKyoKaSho-W3" charset="-128"/>
                <a:cs typeface="DFPKyoKaSho-W3" charset="-128"/>
              </a:rPr>
              <a:t>離れた所にいることがわかっていました．また，操縦士は不時着前に，最も近くの居住地は約１１０</a:t>
            </a:r>
            <a:r>
              <a:rPr lang="en-US" altLang="ja-JP" sz="1600" dirty="0">
                <a:latin typeface="DFPKyoKaSho-W3" charset="-128"/>
                <a:ea typeface="DFPKyoKaSho-W3" charset="-128"/>
                <a:cs typeface="DFPKyoKaSho-W3" charset="-128"/>
              </a:rPr>
              <a:t>km</a:t>
            </a:r>
            <a:r>
              <a:rPr lang="ja-JP" altLang="en-US" sz="1600" dirty="0">
                <a:latin typeface="DFPKyoKaSho-W3" charset="-128"/>
                <a:ea typeface="DFPKyoKaSho-W3" charset="-128"/>
                <a:cs typeface="DFPKyoKaSho-W3" charset="-128"/>
              </a:rPr>
              <a:t>南南西にあることだけをあなた方に告げていました．この付近は全く平坦で，サボテンが生えている他は不毛の地域です．不時着直前の天気予報では，気温は約</a:t>
            </a:r>
            <a:r>
              <a:rPr lang="en-US" altLang="ja-JP" sz="1600" dirty="0">
                <a:latin typeface="DFPKyoKaSho-W3" charset="-128"/>
                <a:ea typeface="DFPKyoKaSho-W3" charset="-128"/>
                <a:cs typeface="DFPKyoKaSho-W3" charset="-128"/>
              </a:rPr>
              <a:t>43℃</a:t>
            </a:r>
            <a:r>
              <a:rPr lang="ja-JP" altLang="en-US" sz="1600" dirty="0">
                <a:latin typeface="DFPKyoKaSho-W3" charset="-128"/>
                <a:ea typeface="DFPKyoKaSho-W3" charset="-128"/>
                <a:cs typeface="DFPKyoKaSho-W3" charset="-128"/>
              </a:rPr>
              <a:t>になるだろうと言っています．それは，地表に近い足もとでは</a:t>
            </a:r>
            <a:r>
              <a:rPr lang="en-US" altLang="ja-JP" sz="1600" dirty="0">
                <a:latin typeface="DFPKyoKaSho-W3" charset="-128"/>
                <a:ea typeface="DFPKyoKaSho-W3" charset="-128"/>
                <a:cs typeface="DFPKyoKaSho-W3" charset="-128"/>
              </a:rPr>
              <a:t>50℃</a:t>
            </a:r>
            <a:r>
              <a:rPr lang="ja-JP" altLang="en-US" sz="1600" dirty="0">
                <a:latin typeface="DFPKyoKaSho-W3" charset="-128"/>
                <a:ea typeface="DFPKyoKaSho-W3" charset="-128"/>
                <a:cs typeface="DFPKyoKaSho-W3" charset="-128"/>
              </a:rPr>
              <a:t>にもなるだろうことを意味しています．</a:t>
            </a:r>
          </a:p>
          <a:p>
            <a:pPr marL="0" lvl="0" indent="0" algn="just">
              <a:spcBef>
                <a:spcPts val="0"/>
              </a:spcBef>
              <a:buNone/>
            </a:pPr>
            <a:r>
              <a:rPr lang="ja-JP" altLang="en-US" sz="1600" dirty="0">
                <a:latin typeface="DFPKyoKaSho-W3" charset="-128"/>
                <a:ea typeface="DFPKyoKaSho-W3" charset="-128"/>
                <a:cs typeface="DFPKyoKaSho-W3" charset="-128"/>
              </a:rPr>
              <a:t>　あなた方は，軽装</a:t>
            </a:r>
            <a:r>
              <a:rPr lang="en-US" altLang="ja-JP" sz="1600" dirty="0">
                <a:latin typeface="DFPKyoKaSho-W3" charset="-128"/>
                <a:ea typeface="DFPKyoKaSho-W3" charset="-128"/>
                <a:cs typeface="DFPKyoKaSho-W3" charset="-128"/>
              </a:rPr>
              <a:t>〜</a:t>
            </a:r>
            <a:r>
              <a:rPr lang="ja-JP" altLang="en-US" sz="1600" dirty="0">
                <a:latin typeface="DFPKyoKaSho-W3" charset="-128"/>
                <a:ea typeface="DFPKyoKaSho-W3" charset="-128"/>
                <a:cs typeface="DFPKyoKaSho-W3" charset="-128"/>
              </a:rPr>
              <a:t>半袖シャツ，ズボン，靴下，タウンシューズという服装で，各々，各</a:t>
            </a:r>
            <a:r>
              <a:rPr lang="en-US" altLang="ja-JP" sz="1600" dirty="0">
                <a:latin typeface="DFPKyoKaSho-W3" charset="-128"/>
                <a:ea typeface="DFPKyoKaSho-W3" charset="-128"/>
                <a:cs typeface="DFPKyoKaSho-W3" charset="-128"/>
              </a:rPr>
              <a:t>1</a:t>
            </a:r>
            <a:r>
              <a:rPr lang="ja-JP" altLang="en-US" sz="1600" dirty="0">
                <a:latin typeface="DFPKyoKaSho-W3" charset="-128"/>
                <a:ea typeface="DFPKyoKaSho-W3" charset="-128"/>
                <a:cs typeface="DFPKyoKaSho-W3" charset="-128"/>
              </a:rPr>
              <a:t>枚のハンカチとサングラスを持っています．また，全員で</a:t>
            </a:r>
            <a:r>
              <a:rPr lang="en-US" altLang="ja-JP" sz="1600" dirty="0">
                <a:latin typeface="DFPKyoKaSho-W3" charset="-128"/>
                <a:ea typeface="DFPKyoKaSho-W3" charset="-128"/>
                <a:cs typeface="DFPKyoKaSho-W3" charset="-128"/>
              </a:rPr>
              <a:t>8</a:t>
            </a:r>
            <a:r>
              <a:rPr lang="ja-JP" altLang="en-US" sz="1600" dirty="0">
                <a:latin typeface="DFPKyoKaSho-W3" charset="-128"/>
                <a:ea typeface="DFPKyoKaSho-W3" charset="-128"/>
                <a:cs typeface="DFPKyoKaSho-W3" charset="-128"/>
              </a:rPr>
              <a:t>ドルばかりの小銭と</a:t>
            </a:r>
            <a:r>
              <a:rPr lang="en-US" altLang="ja-JP" sz="1600" dirty="0">
                <a:latin typeface="DFPKyoKaSho-W3" charset="-128"/>
                <a:ea typeface="DFPKyoKaSho-W3" charset="-128"/>
                <a:cs typeface="DFPKyoKaSho-W3" charset="-128"/>
              </a:rPr>
              <a:t>100</a:t>
            </a:r>
            <a:r>
              <a:rPr lang="ja-JP" altLang="en-US" sz="1600" dirty="0">
                <a:latin typeface="DFPKyoKaSho-W3" charset="-128"/>
                <a:ea typeface="DFPKyoKaSho-W3" charset="-128"/>
                <a:cs typeface="DFPKyoKaSho-W3" charset="-128"/>
              </a:rPr>
              <a:t>ドルの紙幣，１箱のタバコとボールペンが１本あるのみです．ただ飛行機が燃えてしまう前に，あなた方は次の１２の品物をかろうじて取り出すことができました．</a:t>
            </a:r>
          </a:p>
          <a:p>
            <a:pPr marL="0" lvl="0" indent="0" algn="just">
              <a:spcBef>
                <a:spcPts val="0"/>
              </a:spcBef>
              <a:buNone/>
            </a:pPr>
            <a:r>
              <a:rPr lang="ja-JP" altLang="en-US" sz="1600" dirty="0">
                <a:latin typeface="DFPKyoKaSho-W3" charset="-128"/>
                <a:ea typeface="DFPKyoKaSho-W3" charset="-128"/>
                <a:cs typeface="DFPKyoKaSho-W3" charset="-128"/>
              </a:rPr>
              <a:t>　あなた方の課題は，これらの１２の品物を，あなた方が生き残るために最も重要と思われるものから順番に，</a:t>
            </a:r>
            <a:r>
              <a:rPr lang="en-US" altLang="ja-JP" sz="1600" dirty="0">
                <a:latin typeface="DFPKyoKaSho-W3" charset="-128"/>
                <a:ea typeface="DFPKyoKaSho-W3" charset="-128"/>
                <a:cs typeface="DFPKyoKaSho-W3" charset="-128"/>
              </a:rPr>
              <a:t>1</a:t>
            </a:r>
            <a:r>
              <a:rPr lang="ja-JP" altLang="en-US" sz="1600" dirty="0">
                <a:latin typeface="DFPKyoKaSho-W3" charset="-128"/>
                <a:ea typeface="DFPKyoKaSho-W3" charset="-128"/>
                <a:cs typeface="DFPKyoKaSho-W3" charset="-128"/>
              </a:rPr>
              <a:t>から１２までの順位をつけることです．生存者は，あなた方のチームのメンバーと同数であり，またみんなが協力し合うことを同意しています．</a:t>
            </a:r>
            <a:endParaRPr kumimoji="1" lang="ja-JP" altLang="en-US" sz="1600" dirty="0">
              <a:latin typeface="DFPKyoKaSho-W3" charset="-128"/>
              <a:ea typeface="DFPKyoKaSho-W3" charset="-128"/>
              <a:cs typeface="DFPKyoKaSho-W3" charset="-128"/>
            </a:endParaRPr>
          </a:p>
        </p:txBody>
      </p:sp>
      <p:sp>
        <p:nvSpPr>
          <p:cNvPr id="4" name="正方形/長方形 3"/>
          <p:cNvSpPr/>
          <p:nvPr/>
        </p:nvSpPr>
        <p:spPr>
          <a:xfrm>
            <a:off x="6692682" y="1029904"/>
            <a:ext cx="2239562" cy="393485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187325" indent="-187325">
              <a:spcAft>
                <a:spcPts val="600"/>
              </a:spcAft>
              <a:buFont typeface="Arial" charset="0"/>
              <a:buChar char="•"/>
            </a:pPr>
            <a:r>
              <a:rPr lang="ja-JP" altLang="en-US" sz="1600" dirty="0">
                <a:latin typeface="HGMaruGothicMPRO" charset="-128"/>
                <a:ea typeface="HGMaruGothicMPRO" charset="-128"/>
                <a:cs typeface="HGMaruGothicMPRO" charset="-128"/>
              </a:rPr>
              <a:t>懐中電灯（乾電池が４つ入ってる）</a:t>
            </a:r>
          </a:p>
          <a:p>
            <a:pPr marL="187325" indent="-187325">
              <a:spcAft>
                <a:spcPts val="600"/>
              </a:spcAft>
              <a:buFont typeface="Arial" charset="0"/>
              <a:buChar char="•"/>
            </a:pPr>
            <a:r>
              <a:rPr lang="ja-JP" altLang="en-US" sz="1600" dirty="0">
                <a:latin typeface="HGMaruGothicMPRO" charset="-128"/>
                <a:ea typeface="HGMaruGothicMPRO" charset="-128"/>
                <a:cs typeface="HGMaruGothicMPRO" charset="-128"/>
              </a:rPr>
              <a:t>ガラス瓶に入っている食塩（１０００錠）</a:t>
            </a:r>
          </a:p>
          <a:p>
            <a:pPr marL="187325" indent="-187325">
              <a:spcAft>
                <a:spcPts val="600"/>
              </a:spcAft>
              <a:buFont typeface="Arial" charset="0"/>
              <a:buChar char="•"/>
            </a:pPr>
            <a:r>
              <a:rPr lang="ja-JP" altLang="en-US" sz="1600" dirty="0">
                <a:latin typeface="HGMaruGothicMPRO" charset="-128"/>
                <a:ea typeface="HGMaruGothicMPRO" charset="-128"/>
                <a:cs typeface="HGMaruGothicMPRO" charset="-128"/>
              </a:rPr>
              <a:t>この地域の航空写真の地図</a:t>
            </a:r>
          </a:p>
          <a:p>
            <a:pPr marL="187325" indent="-187325">
              <a:spcAft>
                <a:spcPts val="600"/>
              </a:spcAft>
              <a:buFont typeface="Arial" charset="0"/>
              <a:buChar char="•"/>
            </a:pPr>
            <a:r>
              <a:rPr lang="ja-JP" altLang="en-US" sz="1600" dirty="0">
                <a:latin typeface="HGMaruGothicMPRO" charset="-128"/>
                <a:ea typeface="HGMaruGothicMPRO" charset="-128"/>
                <a:cs typeface="HGMaruGothicMPRO" charset="-128"/>
              </a:rPr>
              <a:t>１人につき１リットルの水</a:t>
            </a:r>
          </a:p>
          <a:p>
            <a:pPr marL="187325" indent="-187325">
              <a:spcAft>
                <a:spcPts val="600"/>
              </a:spcAft>
              <a:buFont typeface="Arial" charset="0"/>
              <a:buChar char="•"/>
            </a:pPr>
            <a:r>
              <a:rPr lang="ja-JP" altLang="en-US" sz="1600" dirty="0">
                <a:latin typeface="HGMaruGothicMPRO" charset="-128"/>
                <a:ea typeface="HGMaruGothicMPRO" charset="-128"/>
                <a:cs typeface="HGMaruGothicMPRO" charset="-128"/>
              </a:rPr>
              <a:t>化粧用の鏡</a:t>
            </a:r>
          </a:p>
          <a:p>
            <a:pPr marL="187325" indent="-187325">
              <a:spcAft>
                <a:spcPts val="600"/>
              </a:spcAft>
              <a:buFont typeface="Arial" charset="0"/>
              <a:buChar char="•"/>
            </a:pPr>
            <a:r>
              <a:rPr lang="ja-JP" altLang="en-US" sz="1600" dirty="0">
                <a:latin typeface="HGMaruGothicMPRO" charset="-128"/>
                <a:ea typeface="HGMaruGothicMPRO" charset="-128"/>
                <a:cs typeface="HGMaruGothicMPRO" charset="-128"/>
              </a:rPr>
              <a:t>約２リットルのウォッカ</a:t>
            </a:r>
            <a:endParaRPr kumimoji="1" lang="ja-JP" altLang="en-US" sz="1600" dirty="0">
              <a:latin typeface="HGMaruGothicMPRO" charset="-128"/>
              <a:ea typeface="HGMaruGothicMPRO" charset="-128"/>
              <a:cs typeface="HGMaruGothicMPRO" charset="-128"/>
            </a:endParaRPr>
          </a:p>
        </p:txBody>
      </p:sp>
    </p:spTree>
    <p:extLst>
      <p:ext uri="{BB962C8B-B14F-4D97-AF65-F5344CB8AC3E}">
        <p14:creationId xmlns:p14="http://schemas.microsoft.com/office/powerpoint/2010/main" val="1816187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作業（１）</a:t>
            </a:r>
            <a:endParaRPr kumimoji="1" lang="ja-JP" altLang="en-US" dirty="0"/>
          </a:p>
        </p:txBody>
      </p:sp>
      <p:sp>
        <p:nvSpPr>
          <p:cNvPr id="3" name="コンテンツ プレースホルダー 2"/>
          <p:cNvSpPr>
            <a:spLocks noGrp="1"/>
          </p:cNvSpPr>
          <p:nvPr>
            <p:ph idx="1"/>
          </p:nvPr>
        </p:nvSpPr>
        <p:spPr/>
        <p:txBody>
          <a:bodyPr/>
          <a:lstStyle/>
          <a:p>
            <a:r>
              <a:rPr lang="ja-JP" altLang="en-US" dirty="0"/>
              <a:t>１人で考えてみる（５分）．</a:t>
            </a:r>
            <a:endParaRPr lang="en-US" altLang="ja-JP" dirty="0"/>
          </a:p>
          <a:p>
            <a:r>
              <a:rPr lang="ja-JP" altLang="en-US" dirty="0"/>
              <a:t>周りの人と一切の相談をしない．</a:t>
            </a:r>
            <a:endParaRPr lang="en-US" altLang="ja-JP" dirty="0"/>
          </a:p>
          <a:p>
            <a:r>
              <a:rPr lang="ja-JP" altLang="en-US" dirty="0"/>
              <a:t>品物の順位付けとその理由を記述する．</a:t>
            </a:r>
            <a:endParaRPr lang="en-US" altLang="ja-JP" dirty="0"/>
          </a:p>
          <a:p>
            <a:r>
              <a:rPr lang="ja-JP" altLang="en-US" dirty="0"/>
              <a:t>どんな観点で順位付けをしたか（何を重視したか）を明確にしておく．</a:t>
            </a:r>
            <a:endParaRPr lang="en-US" altLang="ja-JP" dirty="0"/>
          </a:p>
          <a:p>
            <a:r>
              <a:rPr lang="ja-JP" altLang="en-US" dirty="0"/>
              <a:t>答えに対する確信度は？（１</a:t>
            </a:r>
            <a:r>
              <a:rPr lang="en-US" altLang="ja-JP" dirty="0"/>
              <a:t>〜</a:t>
            </a:r>
            <a:r>
              <a:rPr lang="ja-JP" altLang="en-US" dirty="0"/>
              <a:t>５）</a:t>
            </a:r>
            <a:endParaRPr lang="en-US" altLang="ja-JP" dirty="0"/>
          </a:p>
        </p:txBody>
      </p:sp>
    </p:spTree>
    <p:extLst>
      <p:ext uri="{BB962C8B-B14F-4D97-AF65-F5344CB8AC3E}">
        <p14:creationId xmlns:p14="http://schemas.microsoft.com/office/powerpoint/2010/main" val="123088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9462" y="107577"/>
            <a:ext cx="7581901" cy="878075"/>
          </a:xfrm>
        </p:spPr>
        <p:txBody>
          <a:bodyPr/>
          <a:lstStyle/>
          <a:p>
            <a:r>
              <a:rPr kumimoji="1" lang="ja-JP" altLang="en-US" sz="4400" dirty="0"/>
              <a:t>砂漠遭難課題（１）</a:t>
            </a:r>
          </a:p>
        </p:txBody>
      </p:sp>
      <p:graphicFrame>
        <p:nvGraphicFramePr>
          <p:cNvPr id="5" name="表 4"/>
          <p:cNvGraphicFramePr>
            <a:graphicFrameLocks noGrp="1"/>
          </p:cNvGraphicFramePr>
          <p:nvPr>
            <p:extLst>
              <p:ext uri="{D42A27DB-BD31-4B8C-83A1-F6EECF244321}">
                <p14:modId xmlns:p14="http://schemas.microsoft.com/office/powerpoint/2010/main" val="786232964"/>
              </p:ext>
            </p:extLst>
          </p:nvPr>
        </p:nvGraphicFramePr>
        <p:xfrm>
          <a:off x="158337" y="1068774"/>
          <a:ext cx="6218711" cy="5341653"/>
        </p:xfrm>
        <a:graphic>
          <a:graphicData uri="http://schemas.openxmlformats.org/drawingml/2006/table">
            <a:tbl>
              <a:tblPr firstRow="1" bandRow="1">
                <a:tableStyleId>{5C22544A-7EE6-4342-B048-85BDC9FD1C3A}</a:tableStyleId>
              </a:tblPr>
              <a:tblGrid>
                <a:gridCol w="686481">
                  <a:extLst>
                    <a:ext uri="{9D8B030D-6E8A-4147-A177-3AD203B41FA5}">
                      <a16:colId xmlns:a16="http://schemas.microsoft.com/office/drawing/2014/main" val="20000"/>
                    </a:ext>
                  </a:extLst>
                </a:gridCol>
                <a:gridCol w="2156358">
                  <a:extLst>
                    <a:ext uri="{9D8B030D-6E8A-4147-A177-3AD203B41FA5}">
                      <a16:colId xmlns:a16="http://schemas.microsoft.com/office/drawing/2014/main" val="20001"/>
                    </a:ext>
                  </a:extLst>
                </a:gridCol>
                <a:gridCol w="3375872">
                  <a:extLst>
                    <a:ext uri="{9D8B030D-6E8A-4147-A177-3AD203B41FA5}">
                      <a16:colId xmlns:a16="http://schemas.microsoft.com/office/drawing/2014/main" val="20002"/>
                    </a:ext>
                  </a:extLst>
                </a:gridCol>
              </a:tblGrid>
              <a:tr h="429339">
                <a:tc>
                  <a:txBody>
                    <a:bodyPr/>
                    <a:lstStyle/>
                    <a:p>
                      <a:r>
                        <a:rPr kumimoji="1" lang="ja-JP" altLang="en-US" dirty="0"/>
                        <a:t>順位</a:t>
                      </a:r>
                    </a:p>
                  </a:txBody>
                  <a:tcPr anchor="ctr"/>
                </a:tc>
                <a:tc>
                  <a:txBody>
                    <a:bodyPr/>
                    <a:lstStyle/>
                    <a:p>
                      <a:pPr algn="ctr"/>
                      <a:r>
                        <a:rPr kumimoji="1" lang="ja-JP" altLang="en-US" dirty="0"/>
                        <a:t>品物</a:t>
                      </a:r>
                    </a:p>
                  </a:txBody>
                  <a:tcPr anchor="ctr"/>
                </a:tc>
                <a:tc>
                  <a:txBody>
                    <a:bodyPr/>
                    <a:lstStyle/>
                    <a:p>
                      <a:pPr algn="ctr"/>
                      <a:r>
                        <a:rPr kumimoji="1" lang="ja-JP" altLang="en-US" dirty="0"/>
                        <a:t>理由</a:t>
                      </a:r>
                    </a:p>
                  </a:txBody>
                  <a:tcPr anchor="ctr"/>
                </a:tc>
                <a:extLst>
                  <a:ext uri="{0D108BD9-81ED-4DB2-BD59-A6C34878D82A}">
                    <a16:rowId xmlns:a16="http://schemas.microsoft.com/office/drawing/2014/main" val="10000"/>
                  </a:ext>
                </a:extLst>
              </a:tr>
              <a:tr h="818719">
                <a:tc>
                  <a:txBody>
                    <a:bodyPr/>
                    <a:lstStyle/>
                    <a:p>
                      <a:pPr algn="ctr"/>
                      <a:r>
                        <a:rPr kumimoji="1" lang="ja-JP" altLang="en-US" dirty="0">
                          <a:solidFill>
                            <a:schemeClr val="bg1"/>
                          </a:solidFill>
                        </a:rPr>
                        <a:t>１</a:t>
                      </a:r>
                    </a:p>
                  </a:txBody>
                  <a:tcPr anchor="ctr"/>
                </a:tc>
                <a:tc>
                  <a:txBody>
                    <a:bodyPr/>
                    <a:lstStyle/>
                    <a:p>
                      <a:endParaRPr kumimoji="1" lang="ja-JP" altLang="en-US" dirty="0"/>
                    </a:p>
                  </a:txBody>
                  <a:tcPr anchor="ctr"/>
                </a:tc>
                <a:tc>
                  <a:txBody>
                    <a:bodyPr/>
                    <a:lstStyle/>
                    <a:p>
                      <a:endParaRPr kumimoji="1" lang="ja-JP" altLang="en-US"/>
                    </a:p>
                  </a:txBody>
                  <a:tcPr anchor="ctr"/>
                </a:tc>
                <a:extLst>
                  <a:ext uri="{0D108BD9-81ED-4DB2-BD59-A6C34878D82A}">
                    <a16:rowId xmlns:a16="http://schemas.microsoft.com/office/drawing/2014/main" val="10001"/>
                  </a:ext>
                </a:extLst>
              </a:tr>
              <a:tr h="818719">
                <a:tc>
                  <a:txBody>
                    <a:bodyPr/>
                    <a:lstStyle/>
                    <a:p>
                      <a:pPr algn="ctr"/>
                      <a:r>
                        <a:rPr kumimoji="1" lang="ja-JP" altLang="en-US" dirty="0">
                          <a:solidFill>
                            <a:schemeClr val="bg1"/>
                          </a:solidFill>
                        </a:rPr>
                        <a:t>２</a:t>
                      </a:r>
                      <a:endParaRPr kumimoji="1" lang="en-US" altLang="ja-JP" dirty="0">
                        <a:solidFill>
                          <a:schemeClr val="bg1"/>
                        </a:solidFill>
                      </a:endParaRPr>
                    </a:p>
                  </a:txBody>
                  <a:tcPr anchor="ctr"/>
                </a:tc>
                <a:tc>
                  <a:txBody>
                    <a:bodyPr/>
                    <a:lstStyle/>
                    <a:p>
                      <a:endParaRPr kumimoji="1" lang="ja-JP" altLang="en-US" dirty="0"/>
                    </a:p>
                  </a:txBody>
                  <a:tcPr anchor="ctr"/>
                </a:tc>
                <a:tc>
                  <a:txBody>
                    <a:bodyPr/>
                    <a:lstStyle/>
                    <a:p>
                      <a:endParaRPr kumimoji="1" lang="ja-JP" altLang="en-US"/>
                    </a:p>
                  </a:txBody>
                  <a:tcPr anchor="ctr"/>
                </a:tc>
                <a:extLst>
                  <a:ext uri="{0D108BD9-81ED-4DB2-BD59-A6C34878D82A}">
                    <a16:rowId xmlns:a16="http://schemas.microsoft.com/office/drawing/2014/main" val="10002"/>
                  </a:ext>
                </a:extLst>
              </a:tr>
              <a:tr h="818719">
                <a:tc>
                  <a:txBody>
                    <a:bodyPr/>
                    <a:lstStyle/>
                    <a:p>
                      <a:pPr algn="ctr"/>
                      <a:r>
                        <a:rPr kumimoji="1" lang="ja-JP" altLang="en-US" dirty="0">
                          <a:solidFill>
                            <a:schemeClr val="bg1"/>
                          </a:solidFill>
                        </a:rPr>
                        <a:t>３</a:t>
                      </a:r>
                    </a:p>
                  </a:txBody>
                  <a:tcPr anchor="ctr"/>
                </a:tc>
                <a:tc>
                  <a:txBody>
                    <a:bodyPr/>
                    <a:lstStyle/>
                    <a:p>
                      <a:endParaRPr kumimoji="1" lang="ja-JP" altLang="en-US" dirty="0"/>
                    </a:p>
                  </a:txBody>
                  <a:tcPr anchor="ctr"/>
                </a:tc>
                <a:tc>
                  <a:txBody>
                    <a:bodyPr/>
                    <a:lstStyle/>
                    <a:p>
                      <a:endParaRPr kumimoji="1" lang="ja-JP" altLang="en-US"/>
                    </a:p>
                  </a:txBody>
                  <a:tcPr anchor="ctr"/>
                </a:tc>
                <a:extLst>
                  <a:ext uri="{0D108BD9-81ED-4DB2-BD59-A6C34878D82A}">
                    <a16:rowId xmlns:a16="http://schemas.microsoft.com/office/drawing/2014/main" val="10003"/>
                  </a:ext>
                </a:extLst>
              </a:tr>
              <a:tr h="818719">
                <a:tc>
                  <a:txBody>
                    <a:bodyPr/>
                    <a:lstStyle/>
                    <a:p>
                      <a:pPr algn="ctr"/>
                      <a:r>
                        <a:rPr kumimoji="1" lang="ja-JP" altLang="en-US" dirty="0">
                          <a:solidFill>
                            <a:schemeClr val="bg1"/>
                          </a:solidFill>
                        </a:rPr>
                        <a:t>４</a:t>
                      </a:r>
                    </a:p>
                  </a:txBody>
                  <a:tcPr anchor="ctr"/>
                </a:tc>
                <a:tc>
                  <a:txBody>
                    <a:bodyPr/>
                    <a:lstStyle/>
                    <a:p>
                      <a:endParaRPr kumimoji="1" lang="ja-JP" altLang="en-US" dirty="0"/>
                    </a:p>
                  </a:txBody>
                  <a:tcPr anchor="ctr"/>
                </a:tc>
                <a:tc>
                  <a:txBody>
                    <a:bodyPr/>
                    <a:lstStyle/>
                    <a:p>
                      <a:endParaRPr kumimoji="1" lang="ja-JP" altLang="en-US"/>
                    </a:p>
                  </a:txBody>
                  <a:tcPr anchor="ctr"/>
                </a:tc>
                <a:extLst>
                  <a:ext uri="{0D108BD9-81ED-4DB2-BD59-A6C34878D82A}">
                    <a16:rowId xmlns:a16="http://schemas.microsoft.com/office/drawing/2014/main" val="10004"/>
                  </a:ext>
                </a:extLst>
              </a:tr>
              <a:tr h="818719">
                <a:tc>
                  <a:txBody>
                    <a:bodyPr/>
                    <a:lstStyle/>
                    <a:p>
                      <a:pPr algn="ctr"/>
                      <a:r>
                        <a:rPr kumimoji="1" lang="ja-JP" altLang="en-US" dirty="0">
                          <a:solidFill>
                            <a:schemeClr val="bg1"/>
                          </a:solidFill>
                        </a:rPr>
                        <a:t>５</a:t>
                      </a:r>
                    </a:p>
                  </a:txBody>
                  <a:tcPr anchor="ctr"/>
                </a:tc>
                <a:tc>
                  <a:txBody>
                    <a:bodyPr/>
                    <a:lstStyle/>
                    <a:p>
                      <a:endParaRPr kumimoji="1" lang="ja-JP" altLang="en-US" dirty="0"/>
                    </a:p>
                  </a:txBody>
                  <a:tcPr anchor="ctr"/>
                </a:tc>
                <a:tc>
                  <a:txBody>
                    <a:bodyPr/>
                    <a:lstStyle/>
                    <a:p>
                      <a:endParaRPr kumimoji="1" lang="ja-JP" altLang="en-US" dirty="0"/>
                    </a:p>
                  </a:txBody>
                  <a:tcPr anchor="ctr"/>
                </a:tc>
                <a:extLst>
                  <a:ext uri="{0D108BD9-81ED-4DB2-BD59-A6C34878D82A}">
                    <a16:rowId xmlns:a16="http://schemas.microsoft.com/office/drawing/2014/main" val="10005"/>
                  </a:ext>
                </a:extLst>
              </a:tr>
              <a:tr h="818719">
                <a:tc>
                  <a:txBody>
                    <a:bodyPr/>
                    <a:lstStyle/>
                    <a:p>
                      <a:pPr algn="ctr"/>
                      <a:r>
                        <a:rPr kumimoji="1" lang="ja-JP" altLang="en-US" dirty="0">
                          <a:solidFill>
                            <a:schemeClr val="bg1"/>
                          </a:solidFill>
                        </a:rPr>
                        <a:t>６</a:t>
                      </a:r>
                    </a:p>
                  </a:txBody>
                  <a:tcPr anchor="ctr"/>
                </a:tc>
                <a:tc>
                  <a:txBody>
                    <a:bodyPr/>
                    <a:lstStyle/>
                    <a:p>
                      <a:endParaRPr kumimoji="1" lang="ja-JP" altLang="en-US" dirty="0"/>
                    </a:p>
                  </a:txBody>
                  <a:tcPr anchor="ctr"/>
                </a:tc>
                <a:tc>
                  <a:txBody>
                    <a:bodyPr/>
                    <a:lstStyle/>
                    <a:p>
                      <a:endParaRPr kumimoji="1" lang="ja-JP" altLang="en-US" dirty="0"/>
                    </a:p>
                  </a:txBody>
                  <a:tcPr anchor="ctr"/>
                </a:tc>
                <a:extLst>
                  <a:ext uri="{0D108BD9-81ED-4DB2-BD59-A6C34878D82A}">
                    <a16:rowId xmlns:a16="http://schemas.microsoft.com/office/drawing/2014/main" val="10006"/>
                  </a:ext>
                </a:extLst>
              </a:tr>
            </a:tbl>
          </a:graphicData>
        </a:graphic>
      </p:graphicFrame>
      <p:sp>
        <p:nvSpPr>
          <p:cNvPr id="6" name="正方形/長方形 5"/>
          <p:cNvSpPr/>
          <p:nvPr/>
        </p:nvSpPr>
        <p:spPr>
          <a:xfrm>
            <a:off x="6692682" y="1029904"/>
            <a:ext cx="2239562" cy="393485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187325" indent="-187325">
              <a:spcAft>
                <a:spcPts val="600"/>
              </a:spcAft>
              <a:buFont typeface="Arial" charset="0"/>
              <a:buChar char="•"/>
            </a:pPr>
            <a:r>
              <a:rPr lang="ja-JP" altLang="en-US" sz="1600" dirty="0">
                <a:latin typeface="HGMaruGothicMPRO" charset="-128"/>
                <a:ea typeface="HGMaruGothicMPRO" charset="-128"/>
                <a:cs typeface="HGMaruGothicMPRO" charset="-128"/>
              </a:rPr>
              <a:t>懐中電灯（乾電池が４つ入ってる）</a:t>
            </a:r>
          </a:p>
          <a:p>
            <a:pPr marL="187325" indent="-187325">
              <a:spcAft>
                <a:spcPts val="600"/>
              </a:spcAft>
              <a:buFont typeface="Arial" charset="0"/>
              <a:buChar char="•"/>
            </a:pPr>
            <a:r>
              <a:rPr lang="ja-JP" altLang="en-US" sz="1600" dirty="0">
                <a:latin typeface="HGMaruGothicMPRO" charset="-128"/>
                <a:ea typeface="HGMaruGothicMPRO" charset="-128"/>
                <a:cs typeface="HGMaruGothicMPRO" charset="-128"/>
              </a:rPr>
              <a:t>ガラス瓶に入っている食塩（１０００錠）</a:t>
            </a:r>
          </a:p>
          <a:p>
            <a:pPr marL="187325" indent="-187325">
              <a:spcAft>
                <a:spcPts val="600"/>
              </a:spcAft>
              <a:buFont typeface="Arial" charset="0"/>
              <a:buChar char="•"/>
            </a:pPr>
            <a:r>
              <a:rPr lang="ja-JP" altLang="en-US" sz="1600" dirty="0">
                <a:latin typeface="HGMaruGothicMPRO" charset="-128"/>
                <a:ea typeface="HGMaruGothicMPRO" charset="-128"/>
                <a:cs typeface="HGMaruGothicMPRO" charset="-128"/>
              </a:rPr>
              <a:t>この地域の航空写真の地図</a:t>
            </a:r>
          </a:p>
          <a:p>
            <a:pPr marL="187325" indent="-187325">
              <a:spcAft>
                <a:spcPts val="600"/>
              </a:spcAft>
              <a:buFont typeface="Arial" charset="0"/>
              <a:buChar char="•"/>
            </a:pPr>
            <a:r>
              <a:rPr lang="ja-JP" altLang="en-US" sz="1600" dirty="0">
                <a:latin typeface="HGMaruGothicMPRO" charset="-128"/>
                <a:ea typeface="HGMaruGothicMPRO" charset="-128"/>
                <a:cs typeface="HGMaruGothicMPRO" charset="-128"/>
              </a:rPr>
              <a:t>１人につき１リットルの水</a:t>
            </a:r>
          </a:p>
          <a:p>
            <a:pPr marL="187325" indent="-187325">
              <a:spcAft>
                <a:spcPts val="600"/>
              </a:spcAft>
              <a:buFont typeface="Arial" charset="0"/>
              <a:buChar char="•"/>
            </a:pPr>
            <a:r>
              <a:rPr lang="ja-JP" altLang="en-US" sz="1600" dirty="0">
                <a:latin typeface="HGMaruGothicMPRO" charset="-128"/>
                <a:ea typeface="HGMaruGothicMPRO" charset="-128"/>
                <a:cs typeface="HGMaruGothicMPRO" charset="-128"/>
              </a:rPr>
              <a:t>化粧用の鏡</a:t>
            </a:r>
          </a:p>
          <a:p>
            <a:pPr marL="187325" indent="-187325">
              <a:spcAft>
                <a:spcPts val="600"/>
              </a:spcAft>
              <a:buFont typeface="Arial" charset="0"/>
              <a:buChar char="•"/>
            </a:pPr>
            <a:r>
              <a:rPr lang="ja-JP" altLang="en-US" sz="1600" dirty="0">
                <a:latin typeface="HGMaruGothicMPRO" charset="-128"/>
                <a:ea typeface="HGMaruGothicMPRO" charset="-128"/>
                <a:cs typeface="HGMaruGothicMPRO" charset="-128"/>
              </a:rPr>
              <a:t>約２リットルのウォッカ</a:t>
            </a:r>
            <a:endParaRPr kumimoji="1" lang="ja-JP" altLang="en-US" sz="1600" dirty="0">
              <a:latin typeface="HGMaruGothicMPRO" charset="-128"/>
              <a:ea typeface="HGMaruGothicMPRO" charset="-128"/>
              <a:cs typeface="HGMaruGothicMPRO" charset="-128"/>
            </a:endParaRPr>
          </a:p>
        </p:txBody>
      </p:sp>
    </p:spTree>
    <p:extLst>
      <p:ext uri="{BB962C8B-B14F-4D97-AF65-F5344CB8AC3E}">
        <p14:creationId xmlns:p14="http://schemas.microsoft.com/office/powerpoint/2010/main" val="299331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作業（２）</a:t>
            </a:r>
          </a:p>
        </p:txBody>
      </p:sp>
      <p:sp>
        <p:nvSpPr>
          <p:cNvPr id="4" name="コンテンツ プレースホルダー 3"/>
          <p:cNvSpPr>
            <a:spLocks noGrp="1"/>
          </p:cNvSpPr>
          <p:nvPr>
            <p:ph idx="1"/>
          </p:nvPr>
        </p:nvSpPr>
        <p:spPr>
          <a:xfrm>
            <a:off x="779462" y="1882587"/>
            <a:ext cx="7581901" cy="4672591"/>
          </a:xfrm>
        </p:spPr>
        <p:txBody>
          <a:bodyPr/>
          <a:lstStyle/>
          <a:p>
            <a:r>
              <a:rPr kumimoji="1" lang="ja-JP" altLang="en-US" dirty="0"/>
              <a:t>３</a:t>
            </a:r>
            <a:r>
              <a:rPr kumimoji="1" lang="en-US" altLang="ja-JP" dirty="0"/>
              <a:t>〜</a:t>
            </a:r>
            <a:r>
              <a:rPr kumimoji="1" lang="ja-JP" altLang="en-US" dirty="0"/>
              <a:t>４名のグループを作る．</a:t>
            </a:r>
            <a:endParaRPr kumimoji="1" lang="en-US" altLang="ja-JP" dirty="0"/>
          </a:p>
          <a:p>
            <a:r>
              <a:rPr lang="ja-JP" altLang="en-US" dirty="0"/>
              <a:t>ブレーンストーミングの基本的ルールに従って砂漠遭難課題に取り組む．</a:t>
            </a:r>
            <a:endParaRPr lang="en-US" altLang="ja-JP" dirty="0"/>
          </a:p>
          <a:p>
            <a:r>
              <a:rPr kumimoji="1" lang="ja-JP" altLang="en-US" dirty="0"/>
              <a:t>品物の順位付けとその理由を記述する．</a:t>
            </a:r>
            <a:endParaRPr kumimoji="1" lang="en-US" altLang="ja-JP" dirty="0"/>
          </a:p>
          <a:p>
            <a:r>
              <a:rPr lang="ja-JP" altLang="en-US" dirty="0"/>
              <a:t>どんな観点で順位付けをしたか（何を重視したか）を明確にしておく．</a:t>
            </a:r>
            <a:endParaRPr lang="en-US" altLang="ja-JP" dirty="0"/>
          </a:p>
          <a:p>
            <a:r>
              <a:rPr lang="ja-JP" altLang="en-US" dirty="0"/>
              <a:t>答え</a:t>
            </a:r>
            <a:r>
              <a:rPr kumimoji="1" lang="ja-JP" altLang="en-US" dirty="0"/>
              <a:t>に対する確信度は？（１</a:t>
            </a:r>
            <a:r>
              <a:rPr kumimoji="1" lang="en-US" altLang="ja-JP" dirty="0"/>
              <a:t>〜</a:t>
            </a:r>
            <a:r>
              <a:rPr lang="ja-JP" altLang="en-US" dirty="0"/>
              <a:t>５</a:t>
            </a:r>
            <a:r>
              <a:rPr kumimoji="1" lang="ja-JP" altLang="en-US" dirty="0"/>
              <a:t>）</a:t>
            </a:r>
            <a:endParaRPr kumimoji="1" lang="en-US" altLang="ja-JP" dirty="0"/>
          </a:p>
          <a:p>
            <a:r>
              <a:rPr lang="ja-JP" altLang="en-US" dirty="0"/>
              <a:t>１人で考えたときとグループで考えたとき，どちらの方がより「いい答え」だと思うか？</a:t>
            </a:r>
            <a:endParaRPr kumimoji="1" lang="ja-JP" altLang="en-US" dirty="0"/>
          </a:p>
        </p:txBody>
      </p:sp>
    </p:spTree>
    <p:extLst>
      <p:ext uri="{BB962C8B-B14F-4D97-AF65-F5344CB8AC3E}">
        <p14:creationId xmlns:p14="http://schemas.microsoft.com/office/powerpoint/2010/main" val="513090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創造性と洞察</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24450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9462" y="107577"/>
            <a:ext cx="7581901" cy="878075"/>
          </a:xfrm>
        </p:spPr>
        <p:txBody>
          <a:bodyPr/>
          <a:lstStyle/>
          <a:p>
            <a:r>
              <a:rPr kumimoji="1" lang="ja-JP" altLang="en-US" sz="4400" dirty="0"/>
              <a:t>砂漠遭難課題（２）</a:t>
            </a:r>
          </a:p>
        </p:txBody>
      </p:sp>
      <p:graphicFrame>
        <p:nvGraphicFramePr>
          <p:cNvPr id="5" name="表 4"/>
          <p:cNvGraphicFramePr>
            <a:graphicFrameLocks noGrp="1"/>
          </p:cNvGraphicFramePr>
          <p:nvPr/>
        </p:nvGraphicFramePr>
        <p:xfrm>
          <a:off x="158337" y="1068774"/>
          <a:ext cx="6218711" cy="3005373"/>
        </p:xfrm>
        <a:graphic>
          <a:graphicData uri="http://schemas.openxmlformats.org/drawingml/2006/table">
            <a:tbl>
              <a:tblPr firstRow="1" bandRow="1">
                <a:tableStyleId>{5C22544A-7EE6-4342-B048-85BDC9FD1C3A}</a:tableStyleId>
              </a:tblPr>
              <a:tblGrid>
                <a:gridCol w="686481">
                  <a:extLst>
                    <a:ext uri="{9D8B030D-6E8A-4147-A177-3AD203B41FA5}">
                      <a16:colId xmlns:a16="http://schemas.microsoft.com/office/drawing/2014/main" val="20000"/>
                    </a:ext>
                  </a:extLst>
                </a:gridCol>
                <a:gridCol w="2156358">
                  <a:extLst>
                    <a:ext uri="{9D8B030D-6E8A-4147-A177-3AD203B41FA5}">
                      <a16:colId xmlns:a16="http://schemas.microsoft.com/office/drawing/2014/main" val="20001"/>
                    </a:ext>
                  </a:extLst>
                </a:gridCol>
                <a:gridCol w="3375872">
                  <a:extLst>
                    <a:ext uri="{9D8B030D-6E8A-4147-A177-3AD203B41FA5}">
                      <a16:colId xmlns:a16="http://schemas.microsoft.com/office/drawing/2014/main" val="20002"/>
                    </a:ext>
                  </a:extLst>
                </a:gridCol>
              </a:tblGrid>
              <a:tr h="429339">
                <a:tc>
                  <a:txBody>
                    <a:bodyPr/>
                    <a:lstStyle/>
                    <a:p>
                      <a:r>
                        <a:rPr kumimoji="1" lang="ja-JP" altLang="en-US" dirty="0"/>
                        <a:t>順位</a:t>
                      </a:r>
                    </a:p>
                  </a:txBody>
                  <a:tcPr anchor="ctr"/>
                </a:tc>
                <a:tc>
                  <a:txBody>
                    <a:bodyPr/>
                    <a:lstStyle/>
                    <a:p>
                      <a:pPr algn="ctr"/>
                      <a:r>
                        <a:rPr kumimoji="1" lang="ja-JP" altLang="en-US" dirty="0"/>
                        <a:t>品物</a:t>
                      </a:r>
                    </a:p>
                  </a:txBody>
                  <a:tcPr anchor="ctr"/>
                </a:tc>
                <a:tc>
                  <a:txBody>
                    <a:bodyPr/>
                    <a:lstStyle/>
                    <a:p>
                      <a:pPr algn="ctr"/>
                      <a:r>
                        <a:rPr kumimoji="1" lang="ja-JP" altLang="en-US" dirty="0"/>
                        <a:t>理由</a:t>
                      </a:r>
                    </a:p>
                  </a:txBody>
                  <a:tcPr anchor="ctr"/>
                </a:tc>
                <a:extLst>
                  <a:ext uri="{0D108BD9-81ED-4DB2-BD59-A6C34878D82A}">
                    <a16:rowId xmlns:a16="http://schemas.microsoft.com/office/drawing/2014/main" val="10000"/>
                  </a:ext>
                </a:extLst>
              </a:tr>
              <a:tr h="429339">
                <a:tc>
                  <a:txBody>
                    <a:bodyPr/>
                    <a:lstStyle/>
                    <a:p>
                      <a:pPr algn="r"/>
                      <a:r>
                        <a:rPr kumimoji="1" lang="ja-JP" altLang="en-US" dirty="0">
                          <a:solidFill>
                            <a:schemeClr val="bg1"/>
                          </a:solidFill>
                        </a:rPr>
                        <a:t>１</a:t>
                      </a:r>
                    </a:p>
                  </a:txBody>
                  <a:tcPr anchor="ctr"/>
                </a:tc>
                <a:tc>
                  <a:txBody>
                    <a:bodyPr/>
                    <a:lstStyle/>
                    <a:p>
                      <a:endParaRPr kumimoji="1" lang="ja-JP" altLang="en-US" dirty="0"/>
                    </a:p>
                  </a:txBody>
                  <a:tcPr anchor="ctr"/>
                </a:tc>
                <a:tc>
                  <a:txBody>
                    <a:bodyPr/>
                    <a:lstStyle/>
                    <a:p>
                      <a:endParaRPr kumimoji="1" lang="ja-JP" altLang="en-US"/>
                    </a:p>
                  </a:txBody>
                  <a:tcPr anchor="ctr"/>
                </a:tc>
                <a:extLst>
                  <a:ext uri="{0D108BD9-81ED-4DB2-BD59-A6C34878D82A}">
                    <a16:rowId xmlns:a16="http://schemas.microsoft.com/office/drawing/2014/main" val="10001"/>
                  </a:ext>
                </a:extLst>
              </a:tr>
              <a:tr h="429339">
                <a:tc>
                  <a:txBody>
                    <a:bodyPr/>
                    <a:lstStyle/>
                    <a:p>
                      <a:pPr algn="r"/>
                      <a:r>
                        <a:rPr kumimoji="1" lang="ja-JP" altLang="en-US" dirty="0">
                          <a:solidFill>
                            <a:schemeClr val="bg1"/>
                          </a:solidFill>
                        </a:rPr>
                        <a:t>２</a:t>
                      </a:r>
                      <a:endParaRPr kumimoji="1" lang="en-US" altLang="ja-JP" dirty="0">
                        <a:solidFill>
                          <a:schemeClr val="bg1"/>
                        </a:solidFill>
                      </a:endParaRPr>
                    </a:p>
                  </a:txBody>
                  <a:tcPr anchor="ctr"/>
                </a:tc>
                <a:tc>
                  <a:txBody>
                    <a:bodyPr/>
                    <a:lstStyle/>
                    <a:p>
                      <a:endParaRPr kumimoji="1" lang="ja-JP" altLang="en-US" dirty="0"/>
                    </a:p>
                  </a:txBody>
                  <a:tcPr anchor="ctr"/>
                </a:tc>
                <a:tc>
                  <a:txBody>
                    <a:bodyPr/>
                    <a:lstStyle/>
                    <a:p>
                      <a:endParaRPr kumimoji="1" lang="ja-JP" altLang="en-US"/>
                    </a:p>
                  </a:txBody>
                  <a:tcPr anchor="ctr"/>
                </a:tc>
                <a:extLst>
                  <a:ext uri="{0D108BD9-81ED-4DB2-BD59-A6C34878D82A}">
                    <a16:rowId xmlns:a16="http://schemas.microsoft.com/office/drawing/2014/main" val="10002"/>
                  </a:ext>
                </a:extLst>
              </a:tr>
              <a:tr h="429339">
                <a:tc>
                  <a:txBody>
                    <a:bodyPr/>
                    <a:lstStyle/>
                    <a:p>
                      <a:pPr algn="r"/>
                      <a:r>
                        <a:rPr kumimoji="1" lang="ja-JP" altLang="en-US" dirty="0">
                          <a:solidFill>
                            <a:schemeClr val="bg1"/>
                          </a:solidFill>
                        </a:rPr>
                        <a:t>３</a:t>
                      </a:r>
                    </a:p>
                  </a:txBody>
                  <a:tcPr anchor="ctr"/>
                </a:tc>
                <a:tc>
                  <a:txBody>
                    <a:bodyPr/>
                    <a:lstStyle/>
                    <a:p>
                      <a:endParaRPr kumimoji="1" lang="ja-JP" altLang="en-US" dirty="0"/>
                    </a:p>
                  </a:txBody>
                  <a:tcPr anchor="ctr"/>
                </a:tc>
                <a:tc>
                  <a:txBody>
                    <a:bodyPr/>
                    <a:lstStyle/>
                    <a:p>
                      <a:endParaRPr kumimoji="1" lang="ja-JP" altLang="en-US"/>
                    </a:p>
                  </a:txBody>
                  <a:tcPr anchor="ctr"/>
                </a:tc>
                <a:extLst>
                  <a:ext uri="{0D108BD9-81ED-4DB2-BD59-A6C34878D82A}">
                    <a16:rowId xmlns:a16="http://schemas.microsoft.com/office/drawing/2014/main" val="10003"/>
                  </a:ext>
                </a:extLst>
              </a:tr>
              <a:tr h="429339">
                <a:tc>
                  <a:txBody>
                    <a:bodyPr/>
                    <a:lstStyle/>
                    <a:p>
                      <a:pPr algn="r"/>
                      <a:r>
                        <a:rPr kumimoji="1" lang="ja-JP" altLang="en-US" dirty="0">
                          <a:solidFill>
                            <a:schemeClr val="bg1"/>
                          </a:solidFill>
                        </a:rPr>
                        <a:t>４</a:t>
                      </a:r>
                    </a:p>
                  </a:txBody>
                  <a:tcPr anchor="ctr"/>
                </a:tc>
                <a:tc>
                  <a:txBody>
                    <a:bodyPr/>
                    <a:lstStyle/>
                    <a:p>
                      <a:endParaRPr kumimoji="1" lang="ja-JP" altLang="en-US" dirty="0"/>
                    </a:p>
                  </a:txBody>
                  <a:tcPr anchor="ctr"/>
                </a:tc>
                <a:tc>
                  <a:txBody>
                    <a:bodyPr/>
                    <a:lstStyle/>
                    <a:p>
                      <a:endParaRPr kumimoji="1" lang="ja-JP" altLang="en-US"/>
                    </a:p>
                  </a:txBody>
                  <a:tcPr anchor="ctr"/>
                </a:tc>
                <a:extLst>
                  <a:ext uri="{0D108BD9-81ED-4DB2-BD59-A6C34878D82A}">
                    <a16:rowId xmlns:a16="http://schemas.microsoft.com/office/drawing/2014/main" val="10004"/>
                  </a:ext>
                </a:extLst>
              </a:tr>
              <a:tr h="429339">
                <a:tc>
                  <a:txBody>
                    <a:bodyPr/>
                    <a:lstStyle/>
                    <a:p>
                      <a:pPr algn="r"/>
                      <a:r>
                        <a:rPr kumimoji="1" lang="ja-JP" altLang="en-US" dirty="0">
                          <a:solidFill>
                            <a:schemeClr val="bg1"/>
                          </a:solidFill>
                        </a:rPr>
                        <a:t>５</a:t>
                      </a:r>
                    </a:p>
                  </a:txBody>
                  <a:tcPr anchor="ctr"/>
                </a:tc>
                <a:tc>
                  <a:txBody>
                    <a:bodyPr/>
                    <a:lstStyle/>
                    <a:p>
                      <a:endParaRPr kumimoji="1" lang="ja-JP" altLang="en-US" dirty="0"/>
                    </a:p>
                  </a:txBody>
                  <a:tcPr anchor="ctr"/>
                </a:tc>
                <a:tc>
                  <a:txBody>
                    <a:bodyPr/>
                    <a:lstStyle/>
                    <a:p>
                      <a:endParaRPr kumimoji="1" lang="ja-JP" altLang="en-US"/>
                    </a:p>
                  </a:txBody>
                  <a:tcPr anchor="ctr"/>
                </a:tc>
                <a:extLst>
                  <a:ext uri="{0D108BD9-81ED-4DB2-BD59-A6C34878D82A}">
                    <a16:rowId xmlns:a16="http://schemas.microsoft.com/office/drawing/2014/main" val="10005"/>
                  </a:ext>
                </a:extLst>
              </a:tr>
              <a:tr h="429339">
                <a:tc>
                  <a:txBody>
                    <a:bodyPr/>
                    <a:lstStyle/>
                    <a:p>
                      <a:pPr algn="r"/>
                      <a:r>
                        <a:rPr kumimoji="1" lang="ja-JP" altLang="en-US" dirty="0">
                          <a:solidFill>
                            <a:schemeClr val="bg1"/>
                          </a:solidFill>
                        </a:rPr>
                        <a:t>６</a:t>
                      </a:r>
                    </a:p>
                  </a:txBody>
                  <a:tcPr anchor="ctr"/>
                </a:tc>
                <a:tc>
                  <a:txBody>
                    <a:bodyPr/>
                    <a:lstStyle/>
                    <a:p>
                      <a:endParaRPr kumimoji="1" lang="ja-JP" altLang="en-US" dirty="0"/>
                    </a:p>
                  </a:txBody>
                  <a:tcPr anchor="ctr"/>
                </a:tc>
                <a:tc>
                  <a:txBody>
                    <a:bodyPr/>
                    <a:lstStyle/>
                    <a:p>
                      <a:endParaRPr kumimoji="1" lang="ja-JP" altLang="en-US" dirty="0"/>
                    </a:p>
                  </a:txBody>
                  <a:tcPr anchor="ctr"/>
                </a:tc>
                <a:extLst>
                  <a:ext uri="{0D108BD9-81ED-4DB2-BD59-A6C34878D82A}">
                    <a16:rowId xmlns:a16="http://schemas.microsoft.com/office/drawing/2014/main" val="10006"/>
                  </a:ext>
                </a:extLst>
              </a:tr>
            </a:tbl>
          </a:graphicData>
        </a:graphic>
      </p:graphicFrame>
      <p:sp>
        <p:nvSpPr>
          <p:cNvPr id="6" name="正方形/長方形 5"/>
          <p:cNvSpPr/>
          <p:nvPr/>
        </p:nvSpPr>
        <p:spPr>
          <a:xfrm>
            <a:off x="6692682" y="1029904"/>
            <a:ext cx="2239562" cy="393485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187325" indent="-187325">
              <a:spcAft>
                <a:spcPts val="600"/>
              </a:spcAft>
              <a:buFont typeface="Arial" charset="0"/>
              <a:buChar char="•"/>
            </a:pPr>
            <a:r>
              <a:rPr lang="ja-JP" altLang="en-US" sz="1600" dirty="0">
                <a:latin typeface="HGMaruGothicMPRO" charset="-128"/>
                <a:ea typeface="HGMaruGothicMPRO" charset="-128"/>
                <a:cs typeface="HGMaruGothicMPRO" charset="-128"/>
              </a:rPr>
              <a:t>懐中電灯（乾電池が４つ入ってる）</a:t>
            </a:r>
          </a:p>
          <a:p>
            <a:pPr marL="187325" indent="-187325">
              <a:spcAft>
                <a:spcPts val="600"/>
              </a:spcAft>
              <a:buFont typeface="Arial" charset="0"/>
              <a:buChar char="•"/>
            </a:pPr>
            <a:r>
              <a:rPr lang="ja-JP" altLang="en-US" sz="1600" dirty="0">
                <a:latin typeface="HGMaruGothicMPRO" charset="-128"/>
                <a:ea typeface="HGMaruGothicMPRO" charset="-128"/>
                <a:cs typeface="HGMaruGothicMPRO" charset="-128"/>
              </a:rPr>
              <a:t>ガラス瓶に入っている食塩（１０００錠）</a:t>
            </a:r>
          </a:p>
          <a:p>
            <a:pPr marL="187325" indent="-187325">
              <a:spcAft>
                <a:spcPts val="600"/>
              </a:spcAft>
              <a:buFont typeface="Arial" charset="0"/>
              <a:buChar char="•"/>
            </a:pPr>
            <a:r>
              <a:rPr lang="ja-JP" altLang="en-US" sz="1600" dirty="0">
                <a:latin typeface="HGMaruGothicMPRO" charset="-128"/>
                <a:ea typeface="HGMaruGothicMPRO" charset="-128"/>
                <a:cs typeface="HGMaruGothicMPRO" charset="-128"/>
              </a:rPr>
              <a:t>この地域の航空写真の地図</a:t>
            </a:r>
          </a:p>
          <a:p>
            <a:pPr marL="187325" indent="-187325">
              <a:spcAft>
                <a:spcPts val="600"/>
              </a:spcAft>
              <a:buFont typeface="Arial" charset="0"/>
              <a:buChar char="•"/>
            </a:pPr>
            <a:r>
              <a:rPr lang="ja-JP" altLang="en-US" sz="1600" dirty="0">
                <a:latin typeface="HGMaruGothicMPRO" charset="-128"/>
                <a:ea typeface="HGMaruGothicMPRO" charset="-128"/>
                <a:cs typeface="HGMaruGothicMPRO" charset="-128"/>
              </a:rPr>
              <a:t>１人につき１リットルの水</a:t>
            </a:r>
          </a:p>
          <a:p>
            <a:pPr marL="187325" indent="-187325">
              <a:spcAft>
                <a:spcPts val="600"/>
              </a:spcAft>
              <a:buFont typeface="Arial" charset="0"/>
              <a:buChar char="•"/>
            </a:pPr>
            <a:r>
              <a:rPr lang="ja-JP" altLang="en-US" sz="1600" dirty="0">
                <a:latin typeface="HGMaruGothicMPRO" charset="-128"/>
                <a:ea typeface="HGMaruGothicMPRO" charset="-128"/>
                <a:cs typeface="HGMaruGothicMPRO" charset="-128"/>
              </a:rPr>
              <a:t>化粧用の鏡</a:t>
            </a:r>
          </a:p>
          <a:p>
            <a:pPr marL="187325" indent="-187325">
              <a:spcAft>
                <a:spcPts val="600"/>
              </a:spcAft>
              <a:buFont typeface="Arial" charset="0"/>
              <a:buChar char="•"/>
            </a:pPr>
            <a:r>
              <a:rPr lang="ja-JP" altLang="en-US" sz="1600" dirty="0">
                <a:latin typeface="HGMaruGothicMPRO" charset="-128"/>
                <a:ea typeface="HGMaruGothicMPRO" charset="-128"/>
                <a:cs typeface="HGMaruGothicMPRO" charset="-128"/>
              </a:rPr>
              <a:t>約２リットルのウォッカ</a:t>
            </a:r>
            <a:endParaRPr kumimoji="1" lang="ja-JP" altLang="en-US" sz="1600" dirty="0">
              <a:latin typeface="HGMaruGothicMPRO" charset="-128"/>
              <a:ea typeface="HGMaruGothicMPRO" charset="-128"/>
              <a:cs typeface="HGMaruGothicMPRO"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419840068"/>
              </p:ext>
            </p:extLst>
          </p:nvPr>
        </p:nvGraphicFramePr>
        <p:xfrm>
          <a:off x="158337" y="1068774"/>
          <a:ext cx="6218711" cy="5341653"/>
        </p:xfrm>
        <a:graphic>
          <a:graphicData uri="http://schemas.openxmlformats.org/drawingml/2006/table">
            <a:tbl>
              <a:tblPr firstRow="1" bandRow="1">
                <a:tableStyleId>{5C22544A-7EE6-4342-B048-85BDC9FD1C3A}</a:tableStyleId>
              </a:tblPr>
              <a:tblGrid>
                <a:gridCol w="686481">
                  <a:extLst>
                    <a:ext uri="{9D8B030D-6E8A-4147-A177-3AD203B41FA5}">
                      <a16:colId xmlns:a16="http://schemas.microsoft.com/office/drawing/2014/main" val="20000"/>
                    </a:ext>
                  </a:extLst>
                </a:gridCol>
                <a:gridCol w="2156358">
                  <a:extLst>
                    <a:ext uri="{9D8B030D-6E8A-4147-A177-3AD203B41FA5}">
                      <a16:colId xmlns:a16="http://schemas.microsoft.com/office/drawing/2014/main" val="20001"/>
                    </a:ext>
                  </a:extLst>
                </a:gridCol>
                <a:gridCol w="3375872">
                  <a:extLst>
                    <a:ext uri="{9D8B030D-6E8A-4147-A177-3AD203B41FA5}">
                      <a16:colId xmlns:a16="http://schemas.microsoft.com/office/drawing/2014/main" val="20002"/>
                    </a:ext>
                  </a:extLst>
                </a:gridCol>
              </a:tblGrid>
              <a:tr h="429339">
                <a:tc>
                  <a:txBody>
                    <a:bodyPr/>
                    <a:lstStyle/>
                    <a:p>
                      <a:r>
                        <a:rPr kumimoji="1" lang="ja-JP" altLang="en-US" dirty="0"/>
                        <a:t>順位</a:t>
                      </a:r>
                    </a:p>
                  </a:txBody>
                  <a:tcPr anchor="ctr"/>
                </a:tc>
                <a:tc>
                  <a:txBody>
                    <a:bodyPr/>
                    <a:lstStyle/>
                    <a:p>
                      <a:pPr algn="ctr"/>
                      <a:r>
                        <a:rPr kumimoji="1" lang="ja-JP" altLang="en-US" dirty="0"/>
                        <a:t>品物</a:t>
                      </a:r>
                    </a:p>
                  </a:txBody>
                  <a:tcPr anchor="ctr"/>
                </a:tc>
                <a:tc>
                  <a:txBody>
                    <a:bodyPr/>
                    <a:lstStyle/>
                    <a:p>
                      <a:pPr algn="ctr"/>
                      <a:r>
                        <a:rPr kumimoji="1" lang="ja-JP" altLang="en-US" dirty="0"/>
                        <a:t>理由</a:t>
                      </a:r>
                    </a:p>
                  </a:txBody>
                  <a:tcPr anchor="ctr"/>
                </a:tc>
                <a:extLst>
                  <a:ext uri="{0D108BD9-81ED-4DB2-BD59-A6C34878D82A}">
                    <a16:rowId xmlns:a16="http://schemas.microsoft.com/office/drawing/2014/main" val="10000"/>
                  </a:ext>
                </a:extLst>
              </a:tr>
              <a:tr h="818719">
                <a:tc>
                  <a:txBody>
                    <a:bodyPr/>
                    <a:lstStyle/>
                    <a:p>
                      <a:pPr algn="ctr"/>
                      <a:r>
                        <a:rPr kumimoji="1" lang="ja-JP" altLang="en-US" dirty="0">
                          <a:solidFill>
                            <a:schemeClr val="bg1"/>
                          </a:solidFill>
                        </a:rPr>
                        <a:t>１</a:t>
                      </a:r>
                    </a:p>
                  </a:txBody>
                  <a:tcPr anchor="ctr"/>
                </a:tc>
                <a:tc>
                  <a:txBody>
                    <a:bodyPr/>
                    <a:lstStyle/>
                    <a:p>
                      <a:endParaRPr kumimoji="1" lang="ja-JP" altLang="en-US" dirty="0"/>
                    </a:p>
                  </a:txBody>
                  <a:tcPr anchor="ctr"/>
                </a:tc>
                <a:tc>
                  <a:txBody>
                    <a:bodyPr/>
                    <a:lstStyle/>
                    <a:p>
                      <a:endParaRPr kumimoji="1" lang="ja-JP" altLang="en-US"/>
                    </a:p>
                  </a:txBody>
                  <a:tcPr anchor="ctr"/>
                </a:tc>
                <a:extLst>
                  <a:ext uri="{0D108BD9-81ED-4DB2-BD59-A6C34878D82A}">
                    <a16:rowId xmlns:a16="http://schemas.microsoft.com/office/drawing/2014/main" val="10001"/>
                  </a:ext>
                </a:extLst>
              </a:tr>
              <a:tr h="818719">
                <a:tc>
                  <a:txBody>
                    <a:bodyPr/>
                    <a:lstStyle/>
                    <a:p>
                      <a:pPr algn="ctr"/>
                      <a:r>
                        <a:rPr kumimoji="1" lang="ja-JP" altLang="en-US" dirty="0">
                          <a:solidFill>
                            <a:schemeClr val="bg1"/>
                          </a:solidFill>
                        </a:rPr>
                        <a:t>２</a:t>
                      </a:r>
                      <a:endParaRPr kumimoji="1" lang="en-US" altLang="ja-JP" dirty="0">
                        <a:solidFill>
                          <a:schemeClr val="bg1"/>
                        </a:solidFill>
                      </a:endParaRPr>
                    </a:p>
                  </a:txBody>
                  <a:tcPr anchor="ctr"/>
                </a:tc>
                <a:tc>
                  <a:txBody>
                    <a:bodyPr/>
                    <a:lstStyle/>
                    <a:p>
                      <a:endParaRPr kumimoji="1" lang="ja-JP" altLang="en-US" dirty="0"/>
                    </a:p>
                  </a:txBody>
                  <a:tcPr anchor="ctr"/>
                </a:tc>
                <a:tc>
                  <a:txBody>
                    <a:bodyPr/>
                    <a:lstStyle/>
                    <a:p>
                      <a:endParaRPr kumimoji="1" lang="ja-JP" altLang="en-US"/>
                    </a:p>
                  </a:txBody>
                  <a:tcPr anchor="ctr"/>
                </a:tc>
                <a:extLst>
                  <a:ext uri="{0D108BD9-81ED-4DB2-BD59-A6C34878D82A}">
                    <a16:rowId xmlns:a16="http://schemas.microsoft.com/office/drawing/2014/main" val="10002"/>
                  </a:ext>
                </a:extLst>
              </a:tr>
              <a:tr h="818719">
                <a:tc>
                  <a:txBody>
                    <a:bodyPr/>
                    <a:lstStyle/>
                    <a:p>
                      <a:pPr algn="ctr"/>
                      <a:r>
                        <a:rPr kumimoji="1" lang="ja-JP" altLang="en-US" dirty="0">
                          <a:solidFill>
                            <a:schemeClr val="bg1"/>
                          </a:solidFill>
                        </a:rPr>
                        <a:t>３</a:t>
                      </a:r>
                    </a:p>
                  </a:txBody>
                  <a:tcPr anchor="ctr"/>
                </a:tc>
                <a:tc>
                  <a:txBody>
                    <a:bodyPr/>
                    <a:lstStyle/>
                    <a:p>
                      <a:endParaRPr kumimoji="1" lang="ja-JP" altLang="en-US" dirty="0"/>
                    </a:p>
                  </a:txBody>
                  <a:tcPr anchor="ctr"/>
                </a:tc>
                <a:tc>
                  <a:txBody>
                    <a:bodyPr/>
                    <a:lstStyle/>
                    <a:p>
                      <a:endParaRPr kumimoji="1" lang="ja-JP" altLang="en-US"/>
                    </a:p>
                  </a:txBody>
                  <a:tcPr anchor="ctr"/>
                </a:tc>
                <a:extLst>
                  <a:ext uri="{0D108BD9-81ED-4DB2-BD59-A6C34878D82A}">
                    <a16:rowId xmlns:a16="http://schemas.microsoft.com/office/drawing/2014/main" val="10003"/>
                  </a:ext>
                </a:extLst>
              </a:tr>
              <a:tr h="818719">
                <a:tc>
                  <a:txBody>
                    <a:bodyPr/>
                    <a:lstStyle/>
                    <a:p>
                      <a:pPr algn="ctr"/>
                      <a:r>
                        <a:rPr kumimoji="1" lang="ja-JP" altLang="en-US" dirty="0">
                          <a:solidFill>
                            <a:schemeClr val="bg1"/>
                          </a:solidFill>
                        </a:rPr>
                        <a:t>４</a:t>
                      </a:r>
                    </a:p>
                  </a:txBody>
                  <a:tcPr anchor="ctr"/>
                </a:tc>
                <a:tc>
                  <a:txBody>
                    <a:bodyPr/>
                    <a:lstStyle/>
                    <a:p>
                      <a:endParaRPr kumimoji="1" lang="ja-JP" altLang="en-US" dirty="0"/>
                    </a:p>
                  </a:txBody>
                  <a:tcPr anchor="ctr"/>
                </a:tc>
                <a:tc>
                  <a:txBody>
                    <a:bodyPr/>
                    <a:lstStyle/>
                    <a:p>
                      <a:endParaRPr kumimoji="1" lang="ja-JP" altLang="en-US"/>
                    </a:p>
                  </a:txBody>
                  <a:tcPr anchor="ctr"/>
                </a:tc>
                <a:extLst>
                  <a:ext uri="{0D108BD9-81ED-4DB2-BD59-A6C34878D82A}">
                    <a16:rowId xmlns:a16="http://schemas.microsoft.com/office/drawing/2014/main" val="10004"/>
                  </a:ext>
                </a:extLst>
              </a:tr>
              <a:tr h="818719">
                <a:tc>
                  <a:txBody>
                    <a:bodyPr/>
                    <a:lstStyle/>
                    <a:p>
                      <a:pPr algn="ctr"/>
                      <a:r>
                        <a:rPr kumimoji="1" lang="ja-JP" altLang="en-US" dirty="0">
                          <a:solidFill>
                            <a:schemeClr val="bg1"/>
                          </a:solidFill>
                        </a:rPr>
                        <a:t>５</a:t>
                      </a:r>
                    </a:p>
                  </a:txBody>
                  <a:tcPr anchor="ctr"/>
                </a:tc>
                <a:tc>
                  <a:txBody>
                    <a:bodyPr/>
                    <a:lstStyle/>
                    <a:p>
                      <a:endParaRPr kumimoji="1" lang="ja-JP" altLang="en-US" dirty="0"/>
                    </a:p>
                  </a:txBody>
                  <a:tcPr anchor="ctr"/>
                </a:tc>
                <a:tc>
                  <a:txBody>
                    <a:bodyPr/>
                    <a:lstStyle/>
                    <a:p>
                      <a:endParaRPr kumimoji="1" lang="ja-JP" altLang="en-US" dirty="0"/>
                    </a:p>
                  </a:txBody>
                  <a:tcPr anchor="ctr"/>
                </a:tc>
                <a:extLst>
                  <a:ext uri="{0D108BD9-81ED-4DB2-BD59-A6C34878D82A}">
                    <a16:rowId xmlns:a16="http://schemas.microsoft.com/office/drawing/2014/main" val="10005"/>
                  </a:ext>
                </a:extLst>
              </a:tr>
              <a:tr h="818719">
                <a:tc>
                  <a:txBody>
                    <a:bodyPr/>
                    <a:lstStyle/>
                    <a:p>
                      <a:pPr algn="ctr"/>
                      <a:r>
                        <a:rPr kumimoji="1" lang="ja-JP" altLang="en-US" dirty="0">
                          <a:solidFill>
                            <a:schemeClr val="bg1"/>
                          </a:solidFill>
                        </a:rPr>
                        <a:t>６</a:t>
                      </a:r>
                    </a:p>
                  </a:txBody>
                  <a:tcPr anchor="ctr"/>
                </a:tc>
                <a:tc>
                  <a:txBody>
                    <a:bodyPr/>
                    <a:lstStyle/>
                    <a:p>
                      <a:endParaRPr kumimoji="1" lang="ja-JP" altLang="en-US" dirty="0"/>
                    </a:p>
                  </a:txBody>
                  <a:tcPr anchor="ctr"/>
                </a:tc>
                <a:tc>
                  <a:txBody>
                    <a:bodyPr/>
                    <a:lstStyle/>
                    <a:p>
                      <a:endParaRPr kumimoji="1" lang="ja-JP" altLang="en-US" dirty="0"/>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7547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620A3BC-2B89-1946-B31F-4B79D60A34F8}"/>
              </a:ext>
            </a:extLst>
          </p:cNvPr>
          <p:cNvSpPr>
            <a:spLocks noGrp="1"/>
          </p:cNvSpPr>
          <p:nvPr>
            <p:ph type="title"/>
          </p:nvPr>
        </p:nvSpPr>
        <p:spPr/>
        <p:txBody>
          <a:bodyPr/>
          <a:lstStyle/>
          <a:p>
            <a:r>
              <a:rPr kumimoji="1" lang="ja-JP" altLang="en-US"/>
              <a:t>授業の目標</a:t>
            </a:r>
            <a:br>
              <a:rPr kumimoji="1" lang="en-US" altLang="ja-JP" dirty="0"/>
            </a:br>
            <a:r>
              <a:rPr lang="ja-JP" altLang="en-US" sz="2400"/>
              <a:t>シラバスより</a:t>
            </a:r>
            <a:endParaRPr kumimoji="1" lang="ja-JP" altLang="en-US"/>
          </a:p>
        </p:txBody>
      </p:sp>
      <p:sp>
        <p:nvSpPr>
          <p:cNvPr id="5" name="コンテンツ プレースホルダー 4">
            <a:extLst>
              <a:ext uri="{FF2B5EF4-FFF2-40B4-BE49-F238E27FC236}">
                <a16:creationId xmlns:a16="http://schemas.microsoft.com/office/drawing/2014/main" id="{A8E575F8-679E-7F41-85E4-FA80E5A892AF}"/>
              </a:ext>
            </a:extLst>
          </p:cNvPr>
          <p:cNvSpPr>
            <a:spLocks noGrp="1"/>
          </p:cNvSpPr>
          <p:nvPr>
            <p:ph idx="1"/>
          </p:nvPr>
        </p:nvSpPr>
        <p:spPr>
          <a:xfrm>
            <a:off x="779462" y="1882588"/>
            <a:ext cx="7581901" cy="4739276"/>
          </a:xfrm>
        </p:spPr>
        <p:txBody>
          <a:bodyPr>
            <a:normAutofit/>
          </a:bodyPr>
          <a:lstStyle/>
          <a:p>
            <a:pPr marL="0" indent="0" algn="just">
              <a:spcBef>
                <a:spcPts val="2600"/>
              </a:spcBef>
              <a:buNone/>
            </a:pPr>
            <a:r>
              <a:rPr lang="ja-JP" altLang="en-US" sz="2800"/>
              <a:t>人間の記憶や思考，問題解決といった「心のはたらき」を達成する能力に着目し，なぜ人間は高度な知性を身につけ，どのようなプロセスでそれを実践しているのかを自己の体験や簡単な実験を通して理解する．さらに人間の「心のはたらき」をコンピュータによってシミュレートする方法とその科学的妥当性についても学ぶ．これらの学習を通して，</a:t>
            </a:r>
            <a:r>
              <a:rPr lang="ja-JP" altLang="en-US" sz="2800">
                <a:solidFill>
                  <a:srgbClr val="FFFF00"/>
                </a:solidFill>
              </a:rPr>
              <a:t>人間の認知能力に対する理解と関心を得ると共に，情報科学と人間の認知能力の接点と融合点を発見する力を養う</a:t>
            </a:r>
            <a:r>
              <a:rPr lang="ja-JP" altLang="en-US" sz="2800"/>
              <a:t>ことを目的とする．</a:t>
            </a:r>
            <a:endParaRPr kumimoji="1" lang="ja-JP" altLang="en-US" sz="2800"/>
          </a:p>
        </p:txBody>
      </p:sp>
    </p:spTree>
    <p:extLst>
      <p:ext uri="{BB962C8B-B14F-4D97-AF65-F5344CB8AC3E}">
        <p14:creationId xmlns:p14="http://schemas.microsoft.com/office/powerpoint/2010/main" val="3653653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800" dirty="0"/>
              <a:t>最終課題レポートについて</a:t>
            </a:r>
            <a:endParaRPr kumimoji="1" lang="ja-JP" altLang="en-US" sz="4800" dirty="0"/>
          </a:p>
        </p:txBody>
      </p:sp>
      <p:sp>
        <p:nvSpPr>
          <p:cNvPr id="3" name="テキスト プレースホルダー 2"/>
          <p:cNvSpPr>
            <a:spLocks noGrp="1"/>
          </p:cNvSpPr>
          <p:nvPr>
            <p:ph type="body" idx="1"/>
          </p:nvPr>
        </p:nvSpPr>
        <p:spPr/>
        <p:txBody>
          <a:bodyPr/>
          <a:lstStyle/>
          <a:p>
            <a:endParaRPr kumimoji="1" lang="en-US" altLang="ja-JP" dirty="0"/>
          </a:p>
          <a:p>
            <a:r>
              <a:rPr kumimoji="1" lang="ja-JP" altLang="en-US"/>
              <a:t>シラバスに記載された目標に到達できたかどうかの確認</a:t>
            </a:r>
            <a:endParaRPr kumimoji="1" lang="en-US" altLang="ja-JP" dirty="0"/>
          </a:p>
        </p:txBody>
      </p:sp>
    </p:spTree>
    <p:extLst>
      <p:ext uri="{BB962C8B-B14F-4D97-AF65-F5344CB8AC3E}">
        <p14:creationId xmlns:p14="http://schemas.microsoft.com/office/powerpoint/2010/main" val="774875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cap="none">
                <a:latin typeface="ヒラギノ角ゴ Pro W3" charset="0"/>
                <a:ea typeface="ヒラギノ角ゴ Pro W3" charset="0"/>
                <a:cs typeface="ヒラギノ角ゴ Pro W3" charset="0"/>
              </a:rPr>
              <a:t>レポート提出要項</a:t>
            </a:r>
          </a:p>
        </p:txBody>
      </p:sp>
      <p:sp>
        <p:nvSpPr>
          <p:cNvPr id="37891" name="コンテンツ プレースホルダ 2"/>
          <p:cNvSpPr>
            <a:spLocks noGrp="1"/>
          </p:cNvSpPr>
          <p:nvPr>
            <p:ph sz="quarter" idx="1"/>
          </p:nvPr>
        </p:nvSpPr>
        <p:spPr>
          <a:xfrm>
            <a:off x="457200" y="1600200"/>
            <a:ext cx="8059738" cy="5120462"/>
          </a:xfrm>
        </p:spPr>
        <p:txBody>
          <a:bodyPr>
            <a:normAutofit lnSpcReduction="10000"/>
          </a:bodyPr>
          <a:lstStyle/>
          <a:p>
            <a:pPr>
              <a:lnSpc>
                <a:spcPct val="110000"/>
              </a:lnSpc>
              <a:spcBef>
                <a:spcPts val="0"/>
              </a:spcBef>
              <a:spcAft>
                <a:spcPts val="600"/>
              </a:spcAft>
              <a:buFont typeface="Wingdings" charset="0"/>
              <a:buNone/>
            </a:pPr>
            <a:r>
              <a:rPr lang="ja-JP" altLang="en-US" sz="2000" dirty="0">
                <a:latin typeface="ヒラギノ角ゴ Pro W3" charset="0"/>
                <a:ea typeface="ヒラギノ角ゴ Pro W3" charset="0"/>
                <a:cs typeface="ヒラギノ角ゴ Pro W3" charset="0"/>
              </a:rPr>
              <a:t>提出期限</a:t>
            </a:r>
            <a:r>
              <a:rPr lang="ja-JP" altLang="en-US" sz="2000">
                <a:latin typeface="ヒラギノ角ゴ Pro W3" charset="0"/>
                <a:ea typeface="ヒラギノ角ゴ Pro W3" charset="0"/>
                <a:cs typeface="ヒラギノ角ゴ Pro W3" charset="0"/>
              </a:rPr>
              <a:t>：</a:t>
            </a:r>
            <a:r>
              <a:rPr lang="ja-JP" altLang="en-US" sz="2000">
                <a:solidFill>
                  <a:srgbClr val="F2D908"/>
                </a:solidFill>
                <a:latin typeface="ヒラギノ角ゴ Pro W3" charset="0"/>
                <a:ea typeface="ヒラギノ角ゴ Pro W3" charset="0"/>
                <a:cs typeface="ヒラギノ角ゴ Pro W3" charset="0"/>
              </a:rPr>
              <a:t>２０２０年</a:t>
            </a:r>
            <a:r>
              <a:rPr lang="ja-JP" altLang="en-US" sz="2000" u="wavyHeavy">
                <a:solidFill>
                  <a:srgbClr val="F2D908"/>
                </a:solidFill>
                <a:uFill>
                  <a:solidFill>
                    <a:schemeClr val="accent5"/>
                  </a:solidFill>
                </a:uFill>
                <a:latin typeface="ヒラギノ角ゴ Pro W3" charset="0"/>
                <a:ea typeface="ヒラギノ角ゴ Pro W3" charset="0"/>
                <a:cs typeface="ヒラギノ角ゴ Pro W3" charset="0"/>
              </a:rPr>
              <a:t>２月１４日</a:t>
            </a:r>
            <a:r>
              <a:rPr lang="ja-JP" altLang="en-US" sz="2000" u="wavyHeavy" dirty="0">
                <a:solidFill>
                  <a:srgbClr val="F2D908"/>
                </a:solidFill>
                <a:uFill>
                  <a:solidFill>
                    <a:schemeClr val="accent5"/>
                  </a:solidFill>
                </a:uFill>
                <a:latin typeface="ヒラギノ角ゴ Pro W3" charset="0"/>
                <a:ea typeface="ヒラギノ角ゴ Pro W3" charset="0"/>
                <a:cs typeface="ヒラギノ角ゴ Pro W3" charset="0"/>
              </a:rPr>
              <a:t>（金）１７：００まで</a:t>
            </a:r>
          </a:p>
          <a:p>
            <a:pPr>
              <a:lnSpc>
                <a:spcPct val="110000"/>
              </a:lnSpc>
              <a:spcBef>
                <a:spcPts val="0"/>
              </a:spcBef>
              <a:spcAft>
                <a:spcPts val="600"/>
              </a:spcAft>
              <a:buFont typeface="Wingdings" charset="0"/>
              <a:buNone/>
            </a:pPr>
            <a:r>
              <a:rPr lang="ja-JP" altLang="en-US" sz="2000" dirty="0">
                <a:latin typeface="ヒラギノ角ゴ Pro W3" charset="0"/>
                <a:ea typeface="ヒラギノ角ゴ Pro W3" charset="0"/>
                <a:cs typeface="ヒラギノ角ゴ Pro W3" charset="0"/>
              </a:rPr>
              <a:t>提出場所：</a:t>
            </a:r>
            <a:r>
              <a:rPr lang="ja-JP" altLang="en-US" sz="2000" dirty="0">
                <a:solidFill>
                  <a:srgbClr val="F2D908"/>
                </a:solidFill>
                <a:latin typeface="ヒラギノ角ゴ Pro W3" charset="0"/>
                <a:ea typeface="ヒラギノ角ゴ Pro W3" charset="0"/>
                <a:cs typeface="ヒラギノ角ゴ Pro W3" charset="0"/>
              </a:rPr>
              <a:t>Ｊ１５１２号室ドア横の棚上の提出用ボックス</a:t>
            </a:r>
          </a:p>
          <a:p>
            <a:pPr>
              <a:lnSpc>
                <a:spcPct val="110000"/>
              </a:lnSpc>
              <a:spcBef>
                <a:spcPts val="0"/>
              </a:spcBef>
              <a:spcAft>
                <a:spcPts val="600"/>
              </a:spcAft>
              <a:buFont typeface="Wingdings" charset="0"/>
              <a:buNone/>
            </a:pPr>
            <a:endParaRPr lang="ja-JP" altLang="en-US" sz="2000" dirty="0">
              <a:latin typeface="ヒラギノ角ゴ Pro W3" charset="0"/>
              <a:ea typeface="ヒラギノ角ゴ Pro W3" charset="0"/>
              <a:cs typeface="ヒラギノ角ゴ Pro W3" charset="0"/>
            </a:endParaRPr>
          </a:p>
          <a:p>
            <a:pPr>
              <a:lnSpc>
                <a:spcPct val="110000"/>
              </a:lnSpc>
              <a:spcBef>
                <a:spcPts val="0"/>
              </a:spcBef>
              <a:spcAft>
                <a:spcPts val="600"/>
              </a:spcAft>
              <a:buFont typeface="Wingdings" charset="0"/>
              <a:buNone/>
            </a:pPr>
            <a:r>
              <a:rPr lang="ja-JP" altLang="en-US" sz="2000" dirty="0">
                <a:latin typeface="ヒラギノ角ゴ Pro W3" charset="0"/>
                <a:ea typeface="ヒラギノ角ゴ Pro W3" charset="0"/>
                <a:cs typeface="ヒラギノ角ゴ Pro W3" charset="0"/>
              </a:rPr>
              <a:t>書式：Ａ４判用紙</a:t>
            </a:r>
            <a:r>
              <a:rPr lang="ja-JP" altLang="en-US" sz="2000" dirty="0">
                <a:solidFill>
                  <a:srgbClr val="F2D908"/>
                </a:solidFill>
                <a:latin typeface="ヒラギノ角ゴ Pro W3" charset="0"/>
                <a:ea typeface="ヒラギノ角ゴ Pro W3" charset="0"/>
                <a:cs typeface="ヒラギノ角ゴ Pro W3" charset="0"/>
              </a:rPr>
              <a:t>１０ページ（片面）まで</a:t>
            </a:r>
            <a:r>
              <a:rPr lang="ja-JP" altLang="en-US" sz="2000" dirty="0">
                <a:latin typeface="ヒラギノ角ゴ Pro W3" charset="0"/>
                <a:ea typeface="ヒラギノ角ゴ Pro W3" charset="0"/>
                <a:cs typeface="ヒラギノ角ゴ Pro W3" charset="0"/>
              </a:rPr>
              <a:t>（表紙なし）</a:t>
            </a:r>
          </a:p>
          <a:p>
            <a:pPr lvl="1">
              <a:lnSpc>
                <a:spcPct val="110000"/>
              </a:lnSpc>
              <a:spcBef>
                <a:spcPts val="0"/>
              </a:spcBef>
              <a:spcAft>
                <a:spcPts val="600"/>
              </a:spcAft>
            </a:pPr>
            <a:r>
              <a:rPr lang="ja-JP" altLang="en-US" sz="2000" dirty="0">
                <a:latin typeface="ヒラギノ角ゴ Pro W3" charset="0"/>
                <a:ea typeface="ヒラギノ角ゴ Pro W3" charset="0"/>
                <a:cs typeface="ヒラギノ角ゴ Pro W3" charset="0"/>
              </a:rPr>
              <a:t>１枚目上部にタイトル・学科・学年・学籍番号・氏名・提出日を</a:t>
            </a:r>
            <a:r>
              <a:rPr lang="ja-JP" altLang="en-US" sz="2000" dirty="0">
                <a:solidFill>
                  <a:srgbClr val="F2D908"/>
                </a:solidFill>
                <a:latin typeface="ヒラギノ角ゴ Pro W3" charset="0"/>
                <a:ea typeface="ヒラギノ角ゴ Pro W3" charset="0"/>
                <a:cs typeface="ヒラギノ角ゴ Pro W3" charset="0"/>
              </a:rPr>
              <a:t>明記</a:t>
            </a:r>
            <a:r>
              <a:rPr lang="ja-JP" altLang="en-US" sz="2000" dirty="0">
                <a:latin typeface="ヒラギノ角ゴ Pro W3" charset="0"/>
                <a:ea typeface="ヒラギノ角ゴ Pro W3" charset="0"/>
                <a:cs typeface="ヒラギノ角ゴ Pro W3" charset="0"/>
              </a:rPr>
              <a:t>．</a:t>
            </a:r>
          </a:p>
          <a:p>
            <a:pPr lvl="1">
              <a:lnSpc>
                <a:spcPct val="110000"/>
              </a:lnSpc>
              <a:spcBef>
                <a:spcPts val="0"/>
              </a:spcBef>
              <a:spcAft>
                <a:spcPts val="600"/>
              </a:spcAft>
            </a:pPr>
            <a:r>
              <a:rPr lang="ja-JP" altLang="en-US" sz="2000" dirty="0">
                <a:latin typeface="ヒラギノ角ゴ Pro W3" charset="0"/>
                <a:ea typeface="ヒラギノ角ゴ Pro W3" charset="0"/>
                <a:cs typeface="ヒラギノ角ゴ Pro W3" charset="0"/>
              </a:rPr>
              <a:t>ワープロ可（手書きの場合はハードコピーを手元に残しておくこと）．</a:t>
            </a:r>
          </a:p>
          <a:p>
            <a:pPr lvl="1">
              <a:lnSpc>
                <a:spcPct val="110000"/>
              </a:lnSpc>
              <a:spcBef>
                <a:spcPts val="0"/>
              </a:spcBef>
              <a:spcAft>
                <a:spcPts val="600"/>
              </a:spcAft>
            </a:pPr>
            <a:r>
              <a:rPr lang="ja-JP" altLang="en-US" sz="2000" dirty="0">
                <a:latin typeface="ヒラギノ角ゴ Pro W3" charset="0"/>
                <a:ea typeface="ヒラギノ角ゴ Pro W3" charset="0"/>
                <a:cs typeface="ヒラギノ角ゴ Pro W3" charset="0"/>
              </a:rPr>
              <a:t>レポート用紙</a:t>
            </a:r>
            <a:r>
              <a:rPr lang="ja-JP" altLang="en-US" sz="2000" dirty="0">
                <a:solidFill>
                  <a:srgbClr val="F2D908"/>
                </a:solidFill>
                <a:latin typeface="ヒラギノ角ゴ Pro W3" charset="0"/>
                <a:ea typeface="ヒラギノ角ゴ Pro W3" charset="0"/>
                <a:cs typeface="ヒラギノ角ゴ Pro W3" charset="0"/>
              </a:rPr>
              <a:t>左上部</a:t>
            </a:r>
            <a:r>
              <a:rPr lang="ja-JP" altLang="en-US" sz="2000" dirty="0">
                <a:latin typeface="ヒラギノ角ゴ Pro W3" charset="0"/>
                <a:ea typeface="ヒラギノ角ゴ Pro W3" charset="0"/>
                <a:cs typeface="ヒラギノ角ゴ Pro W3" charset="0"/>
              </a:rPr>
              <a:t>を金属の</a:t>
            </a:r>
            <a:r>
              <a:rPr lang="ja-JP" altLang="en-US" sz="2000" dirty="0">
                <a:solidFill>
                  <a:schemeClr val="accent1"/>
                </a:solidFill>
                <a:latin typeface="ヒラギノ角ゴ Pro W3" charset="0"/>
                <a:ea typeface="ヒラギノ角ゴ Pro W3" charset="0"/>
                <a:cs typeface="ヒラギノ角ゴ Pro W3" charset="0"/>
              </a:rPr>
              <a:t>ホチキス</a:t>
            </a:r>
            <a:r>
              <a:rPr lang="ja-JP" altLang="en-US" sz="2000" dirty="0">
                <a:latin typeface="ヒラギノ角ゴ Pro W3" charset="0"/>
                <a:ea typeface="ヒラギノ角ゴ Pro W3" charset="0"/>
                <a:cs typeface="ヒラギノ角ゴ Pro W3" charset="0"/>
              </a:rPr>
              <a:t>で留める．</a:t>
            </a:r>
          </a:p>
          <a:p>
            <a:pPr lvl="1">
              <a:lnSpc>
                <a:spcPct val="110000"/>
              </a:lnSpc>
              <a:spcBef>
                <a:spcPts val="0"/>
              </a:spcBef>
              <a:spcAft>
                <a:spcPts val="600"/>
              </a:spcAft>
            </a:pPr>
            <a:r>
              <a:rPr lang="ja-JP" altLang="en-US" sz="2000" dirty="0">
                <a:latin typeface="ヒラギノ角ゴ Pro W3" charset="0"/>
                <a:ea typeface="ヒラギノ角ゴ Pro W3" charset="0"/>
                <a:cs typeface="ヒラギノ角ゴ Pro W3" charset="0"/>
              </a:rPr>
              <a:t>レポートとしての基本的な決まりごとにしたがった書き方をしていれば，特に細かい点は指定しない．</a:t>
            </a:r>
          </a:p>
          <a:p>
            <a:pPr lvl="1">
              <a:lnSpc>
                <a:spcPct val="110000"/>
              </a:lnSpc>
              <a:spcBef>
                <a:spcPts val="0"/>
              </a:spcBef>
              <a:spcAft>
                <a:spcPts val="600"/>
              </a:spcAft>
            </a:pPr>
            <a:r>
              <a:rPr lang="ja-JP" altLang="en-US" sz="2000" dirty="0">
                <a:latin typeface="ヒラギノ角ゴ Pro W3" charset="0"/>
                <a:ea typeface="ヒラギノ角ゴ Pro W3" charset="0"/>
                <a:cs typeface="ヒラギノ角ゴ Pro W3" charset="0"/>
              </a:rPr>
              <a:t>レポートを作成する際に参考にした，引用した</a:t>
            </a:r>
            <a:r>
              <a:rPr lang="ja-JP" altLang="en-US" sz="2000" dirty="0">
                <a:solidFill>
                  <a:srgbClr val="F2D908"/>
                </a:solidFill>
                <a:latin typeface="ヒラギノ角ゴ Pro W3" charset="0"/>
                <a:ea typeface="ヒラギノ角ゴ Pro W3" charset="0"/>
                <a:cs typeface="ヒラギノ角ゴ Pro W3" charset="0"/>
              </a:rPr>
              <a:t>文献のリスト</a:t>
            </a:r>
            <a:r>
              <a:rPr lang="ja-JP" altLang="en-US" sz="2000" dirty="0">
                <a:latin typeface="ヒラギノ角ゴ Pro W3" charset="0"/>
                <a:ea typeface="ヒラギノ角ゴ Pro W3" charset="0"/>
                <a:cs typeface="ヒラギノ角ゴ Pro W3" charset="0"/>
              </a:rPr>
              <a:t>はきちんと明記する．</a:t>
            </a:r>
            <a:r>
              <a:rPr lang="en-US" altLang="ja-JP" sz="2000" dirty="0">
                <a:latin typeface="ヒラギノ角ゴ Pro W3" charset="0"/>
                <a:ea typeface="ヒラギノ角ゴ Pro W3" charset="0"/>
                <a:cs typeface="ヒラギノ角ゴ Pro W3" charset="0"/>
              </a:rPr>
              <a:t>URL</a:t>
            </a:r>
            <a:r>
              <a:rPr lang="ja-JP" altLang="en-US" sz="2000" dirty="0">
                <a:latin typeface="ヒラギノ角ゴ Pro W3" charset="0"/>
                <a:ea typeface="ヒラギノ角ゴ Pro W3" charset="0"/>
                <a:cs typeface="ヒラギノ角ゴ Pro W3" charset="0"/>
              </a:rPr>
              <a:t>は好ましくない（永続的なリファーが保障されないため）．</a:t>
            </a:r>
          </a:p>
        </p:txBody>
      </p:sp>
    </p:spTree>
    <p:extLst>
      <p:ext uri="{BB962C8B-B14F-4D97-AF65-F5344CB8AC3E}">
        <p14:creationId xmlns:p14="http://schemas.microsoft.com/office/powerpoint/2010/main" val="990667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cap="none">
                <a:latin typeface="ヒラギノ角ゴ Pro W3" charset="0"/>
                <a:ea typeface="ヒラギノ角ゴ Pro W3" charset="0"/>
                <a:cs typeface="ヒラギノ角ゴ Pro W3" charset="0"/>
              </a:rPr>
              <a:t>評価項目</a:t>
            </a:r>
          </a:p>
        </p:txBody>
      </p:sp>
      <p:sp>
        <p:nvSpPr>
          <p:cNvPr id="38915" name="コンテンツ プレースホルダ 2"/>
          <p:cNvSpPr>
            <a:spLocks noGrp="1"/>
          </p:cNvSpPr>
          <p:nvPr>
            <p:ph sz="quarter" idx="1"/>
          </p:nvPr>
        </p:nvSpPr>
        <p:spPr>
          <a:xfrm>
            <a:off x="457200" y="1600200"/>
            <a:ext cx="8059738" cy="4873625"/>
          </a:xfrm>
        </p:spPr>
        <p:txBody>
          <a:bodyPr/>
          <a:lstStyle/>
          <a:p>
            <a:r>
              <a:rPr lang="ja-JP" altLang="en-US" dirty="0">
                <a:latin typeface="ヒラギノ角ゴ Pro W3" charset="0"/>
                <a:ea typeface="ヒラギノ角ゴ Pro W3" charset="0"/>
                <a:cs typeface="ヒラギノ角ゴ Pro W3" charset="0"/>
              </a:rPr>
              <a:t>オリジナリティ・独創性（人の考えの受売りではなく，君だけのアイディアを）</a:t>
            </a:r>
          </a:p>
          <a:p>
            <a:r>
              <a:rPr lang="ja-JP" altLang="en-US" dirty="0">
                <a:latin typeface="ヒラギノ角ゴ Pro W3" charset="0"/>
                <a:ea typeface="ヒラギノ角ゴ Pro W3" charset="0"/>
                <a:cs typeface="ヒラギノ角ゴ Pro W3" charset="0"/>
              </a:rPr>
              <a:t>論点・構成の面白さ（画一的，ステレオタイプ的な見解でなく新しい展開を）</a:t>
            </a:r>
          </a:p>
          <a:p>
            <a:r>
              <a:rPr lang="ja-JP" altLang="en-US" dirty="0">
                <a:latin typeface="ヒラギノ角ゴ Pro W3" charset="0"/>
                <a:ea typeface="ヒラギノ角ゴ Pro W3" charset="0"/>
                <a:cs typeface="ヒラギノ角ゴ Pro W3" charset="0"/>
              </a:rPr>
              <a:t>論理展開の妥当性と簡潔さ（憶測に頼らず文献などを調べて根拠のあることを．文献リストはレポートの末尾に付記すること）</a:t>
            </a:r>
          </a:p>
          <a:p>
            <a:r>
              <a:rPr lang="ja-JP" altLang="en-US" dirty="0">
                <a:latin typeface="ヒラギノ角ゴ Pro W3" charset="0"/>
                <a:ea typeface="ヒラギノ角ゴ Pro W3" charset="0"/>
                <a:cs typeface="ヒラギノ角ゴ Pro W3" charset="0"/>
              </a:rPr>
              <a:t>レポートとしての適切なことば使いと表現（レポートはあなたの日記ではない）</a:t>
            </a:r>
          </a:p>
          <a:p>
            <a:r>
              <a:rPr lang="ja-JP" altLang="en-US" dirty="0">
                <a:latin typeface="ヒラギノ角ゴ Pro W3" charset="0"/>
                <a:ea typeface="ヒラギノ角ゴ Pro W3" charset="0"/>
                <a:cs typeface="ヒラギノ角ゴ Pro W3" charset="0"/>
              </a:rPr>
              <a:t>締切日の順守（社会の常識）</a:t>
            </a:r>
          </a:p>
          <a:p>
            <a:endParaRPr lang="ja-JP" altLang="en-US" dirty="0">
              <a:latin typeface="ヒラギノ角ゴ Pro W3" charset="0"/>
              <a:ea typeface="ヒラギノ角ゴ Pro W3" charset="0"/>
              <a:cs typeface="ヒラギノ角ゴ Pro W3" charset="0"/>
            </a:endParaRPr>
          </a:p>
        </p:txBody>
      </p:sp>
    </p:spTree>
    <p:extLst>
      <p:ext uri="{BB962C8B-B14F-4D97-AF65-F5344CB8AC3E}">
        <p14:creationId xmlns:p14="http://schemas.microsoft.com/office/powerpoint/2010/main" val="714091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課題（１）　・学科共通・</a:t>
            </a:r>
            <a:endParaRPr kumimoji="1" lang="ja-JP" altLang="en-US" dirty="0"/>
          </a:p>
        </p:txBody>
      </p:sp>
      <p:sp>
        <p:nvSpPr>
          <p:cNvPr id="3" name="コンテンツ プレースホルダー 2"/>
          <p:cNvSpPr>
            <a:spLocks noGrp="1"/>
          </p:cNvSpPr>
          <p:nvPr>
            <p:ph idx="1"/>
          </p:nvPr>
        </p:nvSpPr>
        <p:spPr>
          <a:xfrm>
            <a:off x="428124" y="1623660"/>
            <a:ext cx="8348404" cy="5126763"/>
          </a:xfrm>
        </p:spPr>
        <p:txBody>
          <a:bodyPr>
            <a:noAutofit/>
          </a:bodyPr>
          <a:lstStyle/>
          <a:p>
            <a:pPr marL="457200" indent="-457200" algn="just">
              <a:spcBef>
                <a:spcPts val="0"/>
              </a:spcBef>
              <a:buFont typeface="+mj-ea"/>
              <a:buAutoNum type="circleNumDbPlain"/>
            </a:pPr>
            <a:r>
              <a:rPr lang="ja-JP" altLang="en-US" sz="2800"/>
              <a:t>すでに購入してある認知科学に関連する書籍において，人の知的活動（問題解決や意思決定など）の背後に想定される情報処理過程がどのように説明されているかを，必要に応じて図表を用い１，０００字程度で論述せよ．</a:t>
            </a:r>
            <a:endParaRPr lang="en-US" altLang="ja-JP" sz="2800" dirty="0"/>
          </a:p>
          <a:p>
            <a:pPr marL="0" indent="0" algn="just">
              <a:spcBef>
                <a:spcPts val="0"/>
              </a:spcBef>
              <a:buNone/>
            </a:pPr>
            <a:endParaRPr lang="en-US" altLang="ja-JP" sz="2800" dirty="0"/>
          </a:p>
          <a:p>
            <a:pPr marL="514350" indent="-514350" algn="just">
              <a:spcBef>
                <a:spcPts val="0"/>
              </a:spcBef>
              <a:buFont typeface="+mj-ea"/>
              <a:buAutoNum type="circleNumDbPlain" startAt="2"/>
            </a:pPr>
            <a:r>
              <a:rPr lang="ja-JP" altLang="en-US" sz="2800"/>
              <a:t>本講義で取り扱った事例や課題に対して，購入した書籍に記述されている内容やアプローチを適用した場合に，どのような解釈と説明が可能であるかを具体的に１，０００字程度で述べよ．この際，図表を適切に用いて読み手の理解を促進するように十分な配慮をすること．</a:t>
            </a:r>
            <a:endParaRPr lang="en-US" altLang="ja-JP" sz="2800" dirty="0"/>
          </a:p>
        </p:txBody>
      </p:sp>
    </p:spTree>
    <p:extLst>
      <p:ext uri="{BB962C8B-B14F-4D97-AF65-F5344CB8AC3E}">
        <p14:creationId xmlns:p14="http://schemas.microsoft.com/office/powerpoint/2010/main" val="1603338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124" y="107577"/>
            <a:ext cx="8287752" cy="1653988"/>
          </a:xfrm>
        </p:spPr>
        <p:txBody>
          <a:bodyPr/>
          <a:lstStyle/>
          <a:p>
            <a:r>
              <a:rPr lang="ja-JP" altLang="en-US"/>
              <a:t>課題（２）　・情報科学科・</a:t>
            </a:r>
            <a:endParaRPr kumimoji="1" lang="ja-JP" altLang="en-US" dirty="0"/>
          </a:p>
        </p:txBody>
      </p:sp>
      <p:sp>
        <p:nvSpPr>
          <p:cNvPr id="3" name="コンテンツ プレースホルダー 2"/>
          <p:cNvSpPr>
            <a:spLocks noGrp="1"/>
          </p:cNvSpPr>
          <p:nvPr>
            <p:ph idx="1"/>
          </p:nvPr>
        </p:nvSpPr>
        <p:spPr>
          <a:xfrm>
            <a:off x="301451" y="1623660"/>
            <a:ext cx="8475077" cy="5126763"/>
          </a:xfrm>
        </p:spPr>
        <p:txBody>
          <a:bodyPr>
            <a:noAutofit/>
          </a:bodyPr>
          <a:lstStyle/>
          <a:p>
            <a:pPr marL="514350" indent="-514350" algn="just">
              <a:spcBef>
                <a:spcPts val="0"/>
              </a:spcBef>
              <a:buFont typeface="+mj-ea"/>
              <a:buAutoNum type="circleNumDbPlain" startAt="3"/>
            </a:pPr>
            <a:r>
              <a:rPr lang="ja-JP" altLang="en-US" sz="2800"/>
              <a:t>潜水艦撃沈ゲームを実装するためのプログラムで，自分が組み込んだそれぞれのヒューリスティックスをフローチャートを用いて具体的に説明せよ．</a:t>
            </a:r>
            <a:endParaRPr lang="en-US" altLang="ja-JP" sz="2800" dirty="0"/>
          </a:p>
          <a:p>
            <a:pPr lvl="1" algn="just">
              <a:spcBef>
                <a:spcPts val="0"/>
              </a:spcBef>
              <a:buFont typeface="Arial" panose="020B0604020202020204" pitchFamily="34" charset="0"/>
              <a:buChar char="•"/>
            </a:pPr>
            <a:r>
              <a:rPr lang="ja-JP" altLang="en-US" sz="2400">
                <a:solidFill>
                  <a:srgbClr val="FFC000"/>
                </a:solidFill>
              </a:rPr>
              <a:t>敵の潜水艦への攻撃の際，「波高し」という応答があった際の次のターンの行動．</a:t>
            </a:r>
            <a:endParaRPr lang="en-US" altLang="ja-JP" sz="2400" dirty="0">
              <a:solidFill>
                <a:srgbClr val="FFC000"/>
              </a:solidFill>
            </a:endParaRPr>
          </a:p>
          <a:p>
            <a:pPr lvl="1" algn="just">
              <a:spcBef>
                <a:spcPts val="0"/>
              </a:spcBef>
              <a:buFont typeface="Arial" panose="020B0604020202020204" pitchFamily="34" charset="0"/>
              <a:buChar char="•"/>
            </a:pPr>
            <a:r>
              <a:rPr lang="ja-JP" altLang="en-US" sz="2400">
                <a:solidFill>
                  <a:srgbClr val="FFC000"/>
                </a:solidFill>
              </a:rPr>
              <a:t>敵の潜水艦から攻撃を受け，「波高し」という状況になった際の次のターンの行動．</a:t>
            </a:r>
            <a:endParaRPr lang="en-US" altLang="ja-JP" sz="2400" dirty="0">
              <a:solidFill>
                <a:srgbClr val="FFC000"/>
              </a:solidFill>
            </a:endParaRPr>
          </a:p>
          <a:p>
            <a:pPr lvl="1" algn="just">
              <a:spcBef>
                <a:spcPts val="0"/>
              </a:spcBef>
              <a:buFont typeface="Arial" panose="020B0604020202020204" pitchFamily="34" charset="0"/>
              <a:buChar char="•"/>
            </a:pPr>
            <a:endParaRPr lang="en-US" altLang="ja-JP" sz="2800" dirty="0"/>
          </a:p>
          <a:p>
            <a:pPr marL="514350" indent="-514350" algn="just">
              <a:spcBef>
                <a:spcPts val="0"/>
              </a:spcBef>
              <a:buFont typeface="+mj-ea"/>
              <a:buAutoNum type="circleNumDbPlain" startAt="3"/>
            </a:pPr>
            <a:r>
              <a:rPr lang="ja-JP" altLang="en-US" sz="2800"/>
              <a:t>単純なルールに基づいて複雑な問題の解決が可能な問題空間と，それでは問題解決ができないような問題空間に関して，知能とは問題解決に対してどのように位置づけられるか１，０００字程度で考察せよ．</a:t>
            </a:r>
            <a:endParaRPr lang="en-US" altLang="ja-JP" sz="2800" dirty="0"/>
          </a:p>
        </p:txBody>
      </p:sp>
    </p:spTree>
    <p:extLst>
      <p:ext uri="{BB962C8B-B14F-4D97-AF65-F5344CB8AC3E}">
        <p14:creationId xmlns:p14="http://schemas.microsoft.com/office/powerpoint/2010/main" val="385916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1305" y="107577"/>
            <a:ext cx="8611438" cy="1653988"/>
          </a:xfrm>
        </p:spPr>
        <p:txBody>
          <a:bodyPr/>
          <a:lstStyle/>
          <a:p>
            <a:r>
              <a:rPr lang="ja-JP" altLang="en-US"/>
              <a:t>課題（２）　・行動情報学科・</a:t>
            </a:r>
            <a:endParaRPr kumimoji="1" lang="ja-JP" altLang="en-US" dirty="0"/>
          </a:p>
        </p:txBody>
      </p:sp>
      <p:sp>
        <p:nvSpPr>
          <p:cNvPr id="3" name="コンテンツ プレースホルダー 2"/>
          <p:cNvSpPr>
            <a:spLocks noGrp="1"/>
          </p:cNvSpPr>
          <p:nvPr>
            <p:ph idx="1"/>
          </p:nvPr>
        </p:nvSpPr>
        <p:spPr>
          <a:xfrm>
            <a:off x="165090" y="1623660"/>
            <a:ext cx="8611438" cy="5126763"/>
          </a:xfrm>
        </p:spPr>
        <p:txBody>
          <a:bodyPr>
            <a:noAutofit/>
          </a:bodyPr>
          <a:lstStyle/>
          <a:p>
            <a:pPr marL="514350" indent="-514350" algn="just">
              <a:spcBef>
                <a:spcPts val="0"/>
              </a:spcBef>
              <a:buFont typeface="+mj-ea"/>
              <a:buAutoNum type="circleNumDbPlain" startAt="3"/>
            </a:pPr>
            <a:r>
              <a:rPr lang="ja-JP" altLang="en-US" sz="2800"/>
              <a:t>単純なルールやルーチンに基づいて複雑な問題の解決が可能な問題空間と，そのような単純な方法では問題解決ができないような問題空間に関して，人間の認知と知的行動の観点に基づいて１，０００字程度で考察せよ．</a:t>
            </a:r>
            <a:endParaRPr lang="en-US" altLang="ja-JP" sz="2800" dirty="0"/>
          </a:p>
          <a:p>
            <a:pPr marL="514350" indent="-514350" algn="just">
              <a:spcBef>
                <a:spcPts val="0"/>
              </a:spcBef>
              <a:buFont typeface="+mj-ea"/>
              <a:buAutoNum type="circleNumDbPlain" startAt="3"/>
            </a:pPr>
            <a:endParaRPr lang="en-US" altLang="ja-JP" sz="2800" dirty="0"/>
          </a:p>
          <a:p>
            <a:pPr marL="514350" indent="-514350">
              <a:spcBef>
                <a:spcPts val="0"/>
              </a:spcBef>
              <a:buFont typeface="+mj-ea"/>
              <a:buAutoNum type="circleNumDbPlain" startAt="3"/>
            </a:pPr>
            <a:r>
              <a:rPr lang="ja-JP" altLang="en-US" sz="2800"/>
              <a:t>右のような数独パズルにおい</a:t>
            </a:r>
            <a:br>
              <a:rPr lang="en-US" altLang="ja-JP" sz="2800" dirty="0"/>
            </a:br>
            <a:r>
              <a:rPr lang="ja-JP" altLang="en-US" sz="2800"/>
              <a:t>て，次のような盤面であるとき，</a:t>
            </a:r>
            <a:br>
              <a:rPr lang="en-US" altLang="ja-JP" sz="2800" dirty="0"/>
            </a:br>
            <a:r>
              <a:rPr lang="ja-JP" altLang="en-US" sz="2800">
                <a:solidFill>
                  <a:schemeClr val="accent1"/>
                </a:solidFill>
              </a:rPr>
              <a:t>★</a:t>
            </a:r>
            <a:r>
              <a:rPr lang="ja-JP" altLang="en-US" sz="2800"/>
              <a:t>には「１」が入ることがこの</a:t>
            </a:r>
            <a:br>
              <a:rPr lang="en-US" altLang="ja-JP" sz="2800" dirty="0"/>
            </a:br>
            <a:r>
              <a:rPr lang="ja-JP" altLang="en-US" sz="2800"/>
              <a:t>盤面の状態から論理的に導け</a:t>
            </a:r>
            <a:br>
              <a:rPr lang="en-US" altLang="ja-JP" sz="2800" dirty="0"/>
            </a:br>
            <a:r>
              <a:rPr lang="ja-JP" altLang="en-US" sz="2800"/>
              <a:t>る．その論理的な手続きを図</a:t>
            </a:r>
            <a:br>
              <a:rPr lang="en-US" altLang="ja-JP" sz="2800" dirty="0"/>
            </a:br>
            <a:r>
              <a:rPr lang="ja-JP" altLang="en-US" sz="2800"/>
              <a:t>表を用いて簡潔に説明せよ．</a:t>
            </a:r>
            <a:endParaRPr lang="en-US" altLang="ja-JP" sz="2800" dirty="0"/>
          </a:p>
          <a:p>
            <a:pPr marL="514350" indent="-514350" algn="just">
              <a:spcBef>
                <a:spcPts val="0"/>
              </a:spcBef>
              <a:buFont typeface="+mj-ea"/>
              <a:buAutoNum type="circleNumDbPlain" startAt="3"/>
            </a:pPr>
            <a:endParaRPr lang="en-US" altLang="ja-JP" sz="2800" dirty="0"/>
          </a:p>
        </p:txBody>
      </p:sp>
      <p:graphicFrame>
        <p:nvGraphicFramePr>
          <p:cNvPr id="4" name="表 3">
            <a:extLst>
              <a:ext uri="{FF2B5EF4-FFF2-40B4-BE49-F238E27FC236}">
                <a16:creationId xmlns:a16="http://schemas.microsoft.com/office/drawing/2014/main" id="{3F636842-C294-3443-B2D2-CE5B7606CB37}"/>
              </a:ext>
            </a:extLst>
          </p:cNvPr>
          <p:cNvGraphicFramePr>
            <a:graphicFrameLocks noGrp="1"/>
          </p:cNvGraphicFramePr>
          <p:nvPr>
            <p:extLst>
              <p:ext uri="{D42A27DB-BD31-4B8C-83A1-F6EECF244321}">
                <p14:modId xmlns:p14="http://schemas.microsoft.com/office/powerpoint/2010/main" val="2512447708"/>
              </p:ext>
            </p:extLst>
          </p:nvPr>
        </p:nvGraphicFramePr>
        <p:xfrm>
          <a:off x="5596921" y="3469192"/>
          <a:ext cx="3255669" cy="3291840"/>
        </p:xfrm>
        <a:graphic>
          <a:graphicData uri="http://schemas.openxmlformats.org/drawingml/2006/table">
            <a:tbl>
              <a:tblPr firstRow="1" bandRow="1">
                <a:tableStyleId>{616DA210-FB5B-4158-B5E0-FEB733F419BA}</a:tableStyleId>
              </a:tblPr>
              <a:tblGrid>
                <a:gridCol w="361741">
                  <a:extLst>
                    <a:ext uri="{9D8B030D-6E8A-4147-A177-3AD203B41FA5}">
                      <a16:colId xmlns:a16="http://schemas.microsoft.com/office/drawing/2014/main" val="2311318901"/>
                    </a:ext>
                  </a:extLst>
                </a:gridCol>
                <a:gridCol w="361741">
                  <a:extLst>
                    <a:ext uri="{9D8B030D-6E8A-4147-A177-3AD203B41FA5}">
                      <a16:colId xmlns:a16="http://schemas.microsoft.com/office/drawing/2014/main" val="703682473"/>
                    </a:ext>
                  </a:extLst>
                </a:gridCol>
                <a:gridCol w="361741">
                  <a:extLst>
                    <a:ext uri="{9D8B030D-6E8A-4147-A177-3AD203B41FA5}">
                      <a16:colId xmlns:a16="http://schemas.microsoft.com/office/drawing/2014/main" val="2493607321"/>
                    </a:ext>
                  </a:extLst>
                </a:gridCol>
                <a:gridCol w="361741">
                  <a:extLst>
                    <a:ext uri="{9D8B030D-6E8A-4147-A177-3AD203B41FA5}">
                      <a16:colId xmlns:a16="http://schemas.microsoft.com/office/drawing/2014/main" val="220608581"/>
                    </a:ext>
                  </a:extLst>
                </a:gridCol>
                <a:gridCol w="361741">
                  <a:extLst>
                    <a:ext uri="{9D8B030D-6E8A-4147-A177-3AD203B41FA5}">
                      <a16:colId xmlns:a16="http://schemas.microsoft.com/office/drawing/2014/main" val="1365962241"/>
                    </a:ext>
                  </a:extLst>
                </a:gridCol>
                <a:gridCol w="361741">
                  <a:extLst>
                    <a:ext uri="{9D8B030D-6E8A-4147-A177-3AD203B41FA5}">
                      <a16:colId xmlns:a16="http://schemas.microsoft.com/office/drawing/2014/main" val="3979372212"/>
                    </a:ext>
                  </a:extLst>
                </a:gridCol>
                <a:gridCol w="361741">
                  <a:extLst>
                    <a:ext uri="{9D8B030D-6E8A-4147-A177-3AD203B41FA5}">
                      <a16:colId xmlns:a16="http://schemas.microsoft.com/office/drawing/2014/main" val="2203891812"/>
                    </a:ext>
                  </a:extLst>
                </a:gridCol>
                <a:gridCol w="361741">
                  <a:extLst>
                    <a:ext uri="{9D8B030D-6E8A-4147-A177-3AD203B41FA5}">
                      <a16:colId xmlns:a16="http://schemas.microsoft.com/office/drawing/2014/main" val="2427006161"/>
                    </a:ext>
                  </a:extLst>
                </a:gridCol>
                <a:gridCol w="361741">
                  <a:extLst>
                    <a:ext uri="{9D8B030D-6E8A-4147-A177-3AD203B41FA5}">
                      <a16:colId xmlns:a16="http://schemas.microsoft.com/office/drawing/2014/main" val="109410920"/>
                    </a:ext>
                  </a:extLst>
                </a:gridCol>
              </a:tblGrid>
              <a:tr h="262572">
                <a:tc>
                  <a:txBody>
                    <a:bodyPr/>
                    <a:lstStyle/>
                    <a:p>
                      <a:pPr algn="ctr"/>
                      <a:endParaRPr kumimoji="1" lang="ja-JP" altLang="en-US">
                        <a:solidFill>
                          <a:schemeClr val="bg1"/>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endParaRPr kumimoji="1" lang="ja-JP" altLang="en-US">
                        <a:solidFill>
                          <a:schemeClr val="bg1"/>
                        </a:solidFill>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endParaRPr kumimoji="1" lang="ja-JP" altLang="en-US">
                        <a:solidFill>
                          <a:schemeClr val="bg1"/>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endParaRPr kumimoji="1" lang="ja-JP" altLang="en-US">
                        <a:solidFill>
                          <a:schemeClr val="bg1"/>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a:solidFill>
                            <a:schemeClr val="bg1"/>
                          </a:solidFill>
                        </a:rPr>
                        <a:t>７</a:t>
                      </a: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kumimoji="1" lang="ja-JP" altLang="en-US">
                        <a:solidFill>
                          <a:schemeClr val="bg1"/>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a:solidFill>
                            <a:schemeClr val="bg1"/>
                          </a:solidFill>
                        </a:rPr>
                        <a:t>４</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endParaRPr kumimoji="1" lang="ja-JP" altLang="en-US">
                        <a:solidFill>
                          <a:schemeClr val="bg1"/>
                        </a:solidFill>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a:solidFill>
                            <a:schemeClr val="bg1"/>
                          </a:solidFill>
                        </a:rPr>
                        <a:t>２</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744737884"/>
                  </a:ext>
                </a:extLst>
              </a:tr>
              <a:tr h="262572">
                <a:tc>
                  <a:txBody>
                    <a:bodyPr/>
                    <a:lstStyle/>
                    <a:p>
                      <a:pPr algn="ctr"/>
                      <a:r>
                        <a:rPr kumimoji="1" lang="ja-JP" altLang="en-US">
                          <a:solidFill>
                            <a:schemeClr val="bg1"/>
                          </a:solidFill>
                        </a:rPr>
                        <a:t>８</a:t>
                      </a:r>
                    </a:p>
                  </a:txBody>
                  <a:tcPr anchor="ct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solidFill>
                  </a:tcPr>
                </a:tc>
                <a:tc>
                  <a:txBody>
                    <a:bodyPr/>
                    <a:lstStyle/>
                    <a:p>
                      <a:pPr algn="ctr"/>
                      <a:endParaRPr kumimoji="1" lang="ja-JP" altLang="en-US">
                        <a:solidFill>
                          <a:schemeClr val="bg1"/>
                        </a:solidFill>
                      </a:endParaRPr>
                    </a:p>
                  </a:txBody>
                  <a:tcPr anchor="ctr">
                    <a:lnT w="12700" cap="flat" cmpd="sng" algn="ctr">
                      <a:solidFill>
                        <a:schemeClr val="tx1"/>
                      </a:solidFill>
                      <a:prstDash val="solid"/>
                      <a:round/>
                      <a:headEnd type="none" w="med" len="med"/>
                      <a:tailEnd type="none" w="med" len="med"/>
                    </a:lnT>
                    <a:solidFill>
                      <a:schemeClr val="accent5"/>
                    </a:solidFill>
                  </a:tcPr>
                </a:tc>
                <a:tc>
                  <a:txBody>
                    <a:bodyPr/>
                    <a:lstStyle/>
                    <a:p>
                      <a:pPr algn="ctr"/>
                      <a:r>
                        <a:rPr kumimoji="1" lang="ja-JP" altLang="en-US">
                          <a:solidFill>
                            <a:schemeClr val="bg1"/>
                          </a:solidFill>
                        </a:rPr>
                        <a:t>７</a:t>
                      </a:r>
                    </a:p>
                  </a:txBody>
                  <a:tcPr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algn="ctr"/>
                      <a:r>
                        <a:rPr kumimoji="1" lang="ja-JP" altLang="en-US">
                          <a:solidFill>
                            <a:schemeClr val="bg1"/>
                          </a:solidFill>
                        </a:rPr>
                        <a:t>２</a:t>
                      </a:r>
                    </a:p>
                  </a:txBody>
                  <a:tcPr anchor="ct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algn="ctr"/>
                      <a:r>
                        <a:rPr kumimoji="1" lang="ja-JP" altLang="en-US">
                          <a:solidFill>
                            <a:schemeClr val="bg1"/>
                          </a:solidFill>
                        </a:rPr>
                        <a:t>４</a:t>
                      </a:r>
                    </a:p>
                  </a:txBody>
                  <a:tcPr anchor="ctr">
                    <a:lnT w="12700"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algn="ctr"/>
                      <a:endParaRPr kumimoji="1" lang="ja-JP" altLang="en-US">
                        <a:solidFill>
                          <a:schemeClr val="bg1"/>
                        </a:solidFill>
                      </a:endParaRPr>
                    </a:p>
                  </a:txBody>
                  <a:tcPr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algn="ctr"/>
                      <a:endParaRPr kumimoji="1" lang="ja-JP" altLang="en-US">
                        <a:solidFill>
                          <a:schemeClr val="bg1"/>
                        </a:solidFill>
                      </a:endParaRPr>
                    </a:p>
                  </a:txBody>
                  <a:tcPr anchor="ct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solidFill>
                  </a:tcPr>
                </a:tc>
                <a:tc>
                  <a:txBody>
                    <a:bodyPr/>
                    <a:lstStyle/>
                    <a:p>
                      <a:pPr algn="ctr"/>
                      <a:r>
                        <a:rPr kumimoji="1" lang="ja-JP" altLang="en-US">
                          <a:solidFill>
                            <a:schemeClr val="bg1"/>
                          </a:solidFill>
                        </a:rPr>
                        <a:t>５</a:t>
                      </a:r>
                    </a:p>
                  </a:txBody>
                  <a:tcPr anchor="ctr">
                    <a:lnT w="12700" cap="flat" cmpd="sng" algn="ctr">
                      <a:solidFill>
                        <a:schemeClr val="tx1"/>
                      </a:solidFill>
                      <a:prstDash val="solid"/>
                      <a:round/>
                      <a:headEnd type="none" w="med" len="med"/>
                      <a:tailEnd type="none" w="med" len="med"/>
                    </a:lnT>
                    <a:solidFill>
                      <a:schemeClr val="accent5"/>
                    </a:solidFill>
                  </a:tcPr>
                </a:tc>
                <a:tc>
                  <a:txBody>
                    <a:bodyPr/>
                    <a:lstStyle/>
                    <a:p>
                      <a:pPr algn="ctr"/>
                      <a:endParaRPr kumimoji="1" lang="ja-JP" altLang="en-US">
                        <a:solidFill>
                          <a:schemeClr val="bg1"/>
                        </a:solidFill>
                      </a:endParaRPr>
                    </a:p>
                  </a:txBody>
                  <a:tcPr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extLst>
                  <a:ext uri="{0D108BD9-81ED-4DB2-BD59-A6C34878D82A}">
                    <a16:rowId xmlns:a16="http://schemas.microsoft.com/office/drawing/2014/main" val="2524178281"/>
                  </a:ext>
                </a:extLst>
              </a:tr>
              <a:tr h="262572">
                <a:tc>
                  <a:txBody>
                    <a:bodyPr/>
                    <a:lstStyle/>
                    <a:p>
                      <a:pPr algn="ctr"/>
                      <a:r>
                        <a:rPr kumimoji="1" lang="ja-JP" altLang="en-US">
                          <a:solidFill>
                            <a:schemeClr val="bg1"/>
                          </a:solidFill>
                        </a:rPr>
                        <a:t>３</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5"/>
                    </a:solidFill>
                  </a:tcPr>
                </a:tc>
                <a:tc>
                  <a:txBody>
                    <a:bodyPr/>
                    <a:lstStyle/>
                    <a:p>
                      <a:pPr algn="ctr"/>
                      <a:endParaRPr kumimoji="1" lang="ja-JP" altLang="en-US">
                        <a:solidFill>
                          <a:schemeClr val="bg1"/>
                        </a:solidFill>
                      </a:endParaRPr>
                    </a:p>
                  </a:txBody>
                  <a:tcPr anchor="ctr">
                    <a:lnB w="28575" cap="flat" cmpd="sng" algn="ctr">
                      <a:solidFill>
                        <a:schemeClr val="tx1"/>
                      </a:solidFill>
                      <a:prstDash val="solid"/>
                      <a:round/>
                      <a:headEnd type="none" w="med" len="med"/>
                      <a:tailEnd type="none" w="med" len="med"/>
                    </a:lnB>
                    <a:solidFill>
                      <a:schemeClr val="accent5"/>
                    </a:solidFill>
                  </a:tcPr>
                </a:tc>
                <a:tc>
                  <a:txBody>
                    <a:bodyPr/>
                    <a:lstStyle/>
                    <a:p>
                      <a:pPr algn="ctr"/>
                      <a:endParaRPr kumimoji="1" lang="ja-JP" altLang="en-US">
                        <a:solidFill>
                          <a:schemeClr val="bg1"/>
                        </a:solidFill>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5"/>
                    </a:solidFill>
                  </a:tcPr>
                </a:tc>
                <a:tc>
                  <a:txBody>
                    <a:bodyPr/>
                    <a:lstStyle/>
                    <a:p>
                      <a:pPr algn="ctr"/>
                      <a:endParaRPr kumimoji="1" lang="ja-JP" altLang="en-US">
                        <a:solidFill>
                          <a:schemeClr val="bg1"/>
                        </a:solidFill>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kumimoji="1" lang="ja-JP" altLang="en-US">
                        <a:solidFill>
                          <a:schemeClr val="bg1"/>
                        </a:solidFill>
                      </a:endParaRPr>
                    </a:p>
                  </a:txBody>
                  <a:tcPr anchor="ctr">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kumimoji="1" lang="ja-JP" altLang="en-US">
                        <a:solidFill>
                          <a:schemeClr val="bg1"/>
                        </a:solidFill>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kumimoji="1" lang="ja-JP" altLang="en-US">
                        <a:solidFill>
                          <a:schemeClr val="bg1"/>
                        </a:solidFill>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5"/>
                    </a:solidFill>
                  </a:tcPr>
                </a:tc>
                <a:tc>
                  <a:txBody>
                    <a:bodyPr/>
                    <a:lstStyle/>
                    <a:p>
                      <a:pPr algn="ctr"/>
                      <a:endParaRPr kumimoji="1" lang="ja-JP" altLang="en-US">
                        <a:solidFill>
                          <a:schemeClr val="bg1"/>
                        </a:solidFill>
                      </a:endParaRPr>
                    </a:p>
                  </a:txBody>
                  <a:tcPr anchor="ctr">
                    <a:lnB w="28575" cap="flat" cmpd="sng" algn="ctr">
                      <a:solidFill>
                        <a:schemeClr val="tx1"/>
                      </a:solidFill>
                      <a:prstDash val="solid"/>
                      <a:round/>
                      <a:headEnd type="none" w="med" len="med"/>
                      <a:tailEnd type="none" w="med" len="med"/>
                    </a:lnB>
                    <a:solidFill>
                      <a:schemeClr val="accent5"/>
                    </a:solidFill>
                  </a:tcPr>
                </a:tc>
                <a:tc>
                  <a:txBody>
                    <a:bodyPr/>
                    <a:lstStyle/>
                    <a:p>
                      <a:pPr algn="ctr"/>
                      <a:endParaRPr kumimoji="1" lang="ja-JP" altLang="en-US">
                        <a:solidFill>
                          <a:schemeClr val="bg1"/>
                        </a:solidFill>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725774493"/>
                  </a:ext>
                </a:extLst>
              </a:tr>
              <a:tr h="262572">
                <a:tc>
                  <a:txBody>
                    <a:bodyPr/>
                    <a:lstStyle/>
                    <a:p>
                      <a:pPr algn="ctr"/>
                      <a:endParaRPr kumimoji="1" lang="ja-JP" altLang="en-US">
                        <a:solidFill>
                          <a:schemeClr val="bg1"/>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algn="ctr"/>
                      <a:endParaRPr kumimoji="1" lang="ja-JP" altLang="en-US">
                        <a:solidFill>
                          <a:schemeClr val="bg1"/>
                        </a:solidFill>
                      </a:endParaRPr>
                    </a:p>
                  </a:txBody>
                  <a:tcPr anchor="ctr">
                    <a:lnT w="28575"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algn="ctr"/>
                      <a:endParaRPr kumimoji="1" lang="ja-JP" altLang="en-US">
                        <a:solidFill>
                          <a:schemeClr val="bg1"/>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algn="ctr"/>
                      <a:endParaRPr kumimoji="1" lang="ja-JP" altLang="en-US">
                        <a:solidFill>
                          <a:schemeClr val="bg1"/>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accent5"/>
                    </a:solidFill>
                  </a:tcPr>
                </a:tc>
                <a:tc>
                  <a:txBody>
                    <a:bodyPr/>
                    <a:lstStyle/>
                    <a:p>
                      <a:pPr algn="ctr"/>
                      <a:endParaRPr kumimoji="1" lang="ja-JP" altLang="en-US">
                        <a:solidFill>
                          <a:schemeClr val="bg1"/>
                        </a:solidFill>
                      </a:endParaRPr>
                    </a:p>
                  </a:txBody>
                  <a:tcPr anchor="ctr">
                    <a:lnT w="28575" cap="flat" cmpd="sng" algn="ctr">
                      <a:solidFill>
                        <a:schemeClr val="tx1"/>
                      </a:solidFill>
                      <a:prstDash val="solid"/>
                      <a:round/>
                      <a:headEnd type="none" w="med" len="med"/>
                      <a:tailEnd type="none" w="med" len="med"/>
                    </a:lnT>
                    <a:solidFill>
                      <a:schemeClr val="accent5"/>
                    </a:solidFill>
                  </a:tcPr>
                </a:tc>
                <a:tc>
                  <a:txBody>
                    <a:bodyPr/>
                    <a:lstStyle/>
                    <a:p>
                      <a:pPr algn="ctr"/>
                      <a:endParaRPr kumimoji="1" lang="ja-JP" altLang="en-US">
                        <a:solidFill>
                          <a:schemeClr val="bg1"/>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5"/>
                    </a:solidFill>
                  </a:tcPr>
                </a:tc>
                <a:tc>
                  <a:txBody>
                    <a:bodyPr/>
                    <a:lstStyle/>
                    <a:p>
                      <a:pPr algn="ctr"/>
                      <a:endParaRPr kumimoji="1" lang="ja-JP" altLang="en-US">
                        <a:solidFill>
                          <a:schemeClr val="bg1"/>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algn="ctr"/>
                      <a:endParaRPr kumimoji="1" lang="ja-JP" altLang="en-US">
                        <a:solidFill>
                          <a:schemeClr val="bg1"/>
                        </a:solidFill>
                      </a:endParaRPr>
                    </a:p>
                  </a:txBody>
                  <a:tcPr anchor="ctr">
                    <a:lnT w="28575"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algn="ctr"/>
                      <a:r>
                        <a:rPr kumimoji="1" lang="ja-JP" altLang="en-US">
                          <a:solidFill>
                            <a:schemeClr val="bg1"/>
                          </a:solidFill>
                        </a:rPr>
                        <a:t>１</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5">
                        <a:lumMod val="60000"/>
                        <a:lumOff val="40000"/>
                      </a:schemeClr>
                    </a:solidFill>
                  </a:tcPr>
                </a:tc>
                <a:extLst>
                  <a:ext uri="{0D108BD9-81ED-4DB2-BD59-A6C34878D82A}">
                    <a16:rowId xmlns:a16="http://schemas.microsoft.com/office/drawing/2014/main" val="3212863517"/>
                  </a:ext>
                </a:extLst>
              </a:tr>
              <a:tr h="262572">
                <a:tc>
                  <a:txBody>
                    <a:bodyPr/>
                    <a:lstStyle/>
                    <a:p>
                      <a:pPr algn="ctr"/>
                      <a:r>
                        <a:rPr kumimoji="1" lang="ja-JP" altLang="en-US">
                          <a:solidFill>
                            <a:schemeClr val="bg1"/>
                          </a:solidFill>
                        </a:rPr>
                        <a:t>２</a:t>
                      </a:r>
                    </a:p>
                  </a:txBody>
                  <a:tcPr anchor="ctr">
                    <a:lnL w="28575" cap="flat" cmpd="sng" algn="ctr">
                      <a:solidFill>
                        <a:schemeClr val="tx1"/>
                      </a:solidFill>
                      <a:prstDash val="solid"/>
                      <a:round/>
                      <a:headEnd type="none" w="med" len="med"/>
                      <a:tailEnd type="none" w="med" len="med"/>
                    </a:lnL>
                    <a:solidFill>
                      <a:schemeClr val="accent5">
                        <a:lumMod val="60000"/>
                        <a:lumOff val="40000"/>
                      </a:schemeClr>
                    </a:solidFill>
                  </a:tcPr>
                </a:tc>
                <a:tc>
                  <a:txBody>
                    <a:bodyPr/>
                    <a:lstStyle/>
                    <a:p>
                      <a:pPr algn="ctr"/>
                      <a:endParaRPr kumimoji="1" lang="ja-JP" altLang="en-US">
                        <a:solidFill>
                          <a:schemeClr val="bg1"/>
                        </a:solidFill>
                      </a:endParaRPr>
                    </a:p>
                  </a:txBody>
                  <a:tcPr anchor="ctr">
                    <a:solidFill>
                      <a:schemeClr val="accent5">
                        <a:lumMod val="60000"/>
                        <a:lumOff val="40000"/>
                      </a:schemeClr>
                    </a:solidFill>
                  </a:tcPr>
                </a:tc>
                <a:tc>
                  <a:txBody>
                    <a:bodyPr/>
                    <a:lstStyle/>
                    <a:p>
                      <a:pPr algn="ctr"/>
                      <a:r>
                        <a:rPr kumimoji="1" lang="ja-JP" altLang="en-US">
                          <a:solidFill>
                            <a:schemeClr val="bg1"/>
                          </a:solidFill>
                        </a:rPr>
                        <a:t>３</a:t>
                      </a:r>
                    </a:p>
                  </a:txBody>
                  <a:tcPr anchor="ctr">
                    <a:lnR w="28575"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r>
                        <a:rPr kumimoji="1" lang="ja-JP" altLang="en-US">
                          <a:solidFill>
                            <a:schemeClr val="bg1"/>
                          </a:solidFill>
                        </a:rPr>
                        <a:t>４</a:t>
                      </a:r>
                    </a:p>
                  </a:txBody>
                  <a:tcPr anchor="ctr">
                    <a:lnL w="28575" cap="flat" cmpd="sng" algn="ctr">
                      <a:solidFill>
                        <a:schemeClr val="tx1"/>
                      </a:solidFill>
                      <a:prstDash val="solid"/>
                      <a:round/>
                      <a:headEnd type="none" w="med" len="med"/>
                      <a:tailEnd type="none" w="med" len="med"/>
                    </a:lnL>
                    <a:solidFill>
                      <a:schemeClr val="accent5"/>
                    </a:solidFill>
                  </a:tcPr>
                </a:tc>
                <a:tc>
                  <a:txBody>
                    <a:bodyPr/>
                    <a:lstStyle/>
                    <a:p>
                      <a:pPr algn="ctr"/>
                      <a:r>
                        <a:rPr kumimoji="1" lang="ja-JP" altLang="en-US">
                          <a:solidFill>
                            <a:schemeClr val="bg1"/>
                          </a:solidFill>
                        </a:rPr>
                        <a:t>５</a:t>
                      </a:r>
                    </a:p>
                  </a:txBody>
                  <a:tcPr anchor="ctr">
                    <a:solidFill>
                      <a:schemeClr val="accent5"/>
                    </a:solidFill>
                  </a:tcPr>
                </a:tc>
                <a:tc>
                  <a:txBody>
                    <a:bodyPr/>
                    <a:lstStyle/>
                    <a:p>
                      <a:pPr algn="ctr"/>
                      <a:endParaRPr kumimoji="1" lang="ja-JP" altLang="en-US">
                        <a:solidFill>
                          <a:schemeClr val="bg1"/>
                        </a:solidFill>
                      </a:endParaRPr>
                    </a:p>
                  </a:txBody>
                  <a:tcPr anchor="ctr">
                    <a:lnR w="28575" cap="flat" cmpd="sng" algn="ctr">
                      <a:solidFill>
                        <a:schemeClr val="tx1"/>
                      </a:solidFill>
                      <a:prstDash val="solid"/>
                      <a:round/>
                      <a:headEnd type="none" w="med" len="med"/>
                      <a:tailEnd type="none" w="med" len="med"/>
                    </a:lnR>
                    <a:solidFill>
                      <a:schemeClr val="accent5"/>
                    </a:solidFill>
                  </a:tcPr>
                </a:tc>
                <a:tc>
                  <a:txBody>
                    <a:bodyPr/>
                    <a:lstStyle/>
                    <a:p>
                      <a:pPr algn="ctr"/>
                      <a:endParaRPr kumimoji="1" lang="ja-JP" altLang="en-US">
                        <a:solidFill>
                          <a:schemeClr val="bg1"/>
                        </a:solidFill>
                      </a:endParaRPr>
                    </a:p>
                  </a:txBody>
                  <a:tcPr anchor="ctr">
                    <a:lnL w="28575" cap="flat" cmpd="sng" algn="ctr">
                      <a:solidFill>
                        <a:schemeClr val="tx1"/>
                      </a:solidFill>
                      <a:prstDash val="solid"/>
                      <a:round/>
                      <a:headEnd type="none" w="med" len="med"/>
                      <a:tailEnd type="none" w="med" len="med"/>
                    </a:lnL>
                    <a:solidFill>
                      <a:schemeClr val="accent5">
                        <a:lumMod val="60000"/>
                        <a:lumOff val="40000"/>
                      </a:schemeClr>
                    </a:solidFill>
                  </a:tcPr>
                </a:tc>
                <a:tc>
                  <a:txBody>
                    <a:bodyPr/>
                    <a:lstStyle/>
                    <a:p>
                      <a:pPr algn="ctr"/>
                      <a:endParaRPr kumimoji="1" lang="ja-JP" altLang="en-US">
                        <a:solidFill>
                          <a:schemeClr val="bg1"/>
                        </a:solidFill>
                      </a:endParaRPr>
                    </a:p>
                  </a:txBody>
                  <a:tcPr anchor="ctr">
                    <a:solidFill>
                      <a:schemeClr val="accent5">
                        <a:lumMod val="60000"/>
                        <a:lumOff val="40000"/>
                      </a:schemeClr>
                    </a:solidFill>
                  </a:tcPr>
                </a:tc>
                <a:tc>
                  <a:txBody>
                    <a:bodyPr/>
                    <a:lstStyle/>
                    <a:p>
                      <a:pPr algn="ctr"/>
                      <a:endParaRPr kumimoji="1" lang="ja-JP" altLang="en-US">
                        <a:solidFill>
                          <a:schemeClr val="bg1"/>
                        </a:solidFill>
                      </a:endParaRPr>
                    </a:p>
                  </a:txBody>
                  <a:tcPr anchor="ctr">
                    <a:lnR w="28575" cap="flat" cmpd="sng" algn="ctr">
                      <a:solidFill>
                        <a:schemeClr val="tx1"/>
                      </a:solidFill>
                      <a:prstDash val="solid"/>
                      <a:round/>
                      <a:headEnd type="none" w="med" len="med"/>
                      <a:tailEnd type="none" w="med" len="med"/>
                    </a:lnR>
                    <a:solidFill>
                      <a:schemeClr val="accent5">
                        <a:lumMod val="60000"/>
                        <a:lumOff val="40000"/>
                      </a:schemeClr>
                    </a:solidFill>
                  </a:tcPr>
                </a:tc>
                <a:extLst>
                  <a:ext uri="{0D108BD9-81ED-4DB2-BD59-A6C34878D82A}">
                    <a16:rowId xmlns:a16="http://schemas.microsoft.com/office/drawing/2014/main" val="548880494"/>
                  </a:ext>
                </a:extLst>
              </a:tr>
              <a:tr h="262572">
                <a:tc>
                  <a:txBody>
                    <a:bodyPr/>
                    <a:lstStyle/>
                    <a:p>
                      <a:pPr algn="ctr"/>
                      <a:endParaRPr kumimoji="1" lang="ja-JP" altLang="en-US">
                        <a:solidFill>
                          <a:schemeClr val="bg1"/>
                        </a:solidFill>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a:solidFill>
                            <a:schemeClr val="bg1"/>
                          </a:solidFill>
                        </a:rPr>
                        <a:t>６</a:t>
                      </a:r>
                    </a:p>
                  </a:txBody>
                  <a:tcPr anchor="ctr">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kumimoji="1" lang="ja-JP" altLang="en-US">
                        <a:solidFill>
                          <a:schemeClr val="bg1"/>
                        </a:solidFill>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kumimoji="1" lang="ja-JP" altLang="en-US">
                        <a:solidFill>
                          <a:schemeClr val="bg1"/>
                        </a:solidFill>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5"/>
                    </a:solidFill>
                  </a:tcPr>
                </a:tc>
                <a:tc>
                  <a:txBody>
                    <a:bodyPr/>
                    <a:lstStyle/>
                    <a:p>
                      <a:pPr algn="ctr"/>
                      <a:endParaRPr kumimoji="1" lang="ja-JP" altLang="en-US">
                        <a:solidFill>
                          <a:schemeClr val="bg1"/>
                        </a:solidFill>
                      </a:endParaRPr>
                    </a:p>
                  </a:txBody>
                  <a:tcPr anchor="ctr">
                    <a:lnB w="28575" cap="flat" cmpd="sng" algn="ctr">
                      <a:solidFill>
                        <a:schemeClr val="tx1"/>
                      </a:solidFill>
                      <a:prstDash val="solid"/>
                      <a:round/>
                      <a:headEnd type="none" w="med" len="med"/>
                      <a:tailEnd type="none" w="med" len="med"/>
                    </a:lnB>
                    <a:solidFill>
                      <a:schemeClr val="accent5"/>
                    </a:solidFill>
                  </a:tcPr>
                </a:tc>
                <a:tc>
                  <a:txBody>
                    <a:bodyPr/>
                    <a:lstStyle/>
                    <a:p>
                      <a:pPr algn="ctr"/>
                      <a:endParaRPr kumimoji="1" lang="ja-JP" altLang="en-US">
                        <a:solidFill>
                          <a:schemeClr val="bg1"/>
                        </a:solidFill>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5"/>
                    </a:solidFill>
                  </a:tcPr>
                </a:tc>
                <a:tc>
                  <a:txBody>
                    <a:bodyPr/>
                    <a:lstStyle/>
                    <a:p>
                      <a:pPr algn="ctr"/>
                      <a:endParaRPr kumimoji="1" lang="ja-JP" altLang="en-US">
                        <a:solidFill>
                          <a:schemeClr val="bg1"/>
                        </a:solidFill>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a:solidFill>
                            <a:schemeClr val="bg1"/>
                          </a:solidFill>
                        </a:rPr>
                        <a:t>４</a:t>
                      </a:r>
                    </a:p>
                  </a:txBody>
                  <a:tcPr anchor="ctr">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kumimoji="1" lang="ja-JP" altLang="en-US">
                        <a:solidFill>
                          <a:schemeClr val="bg1"/>
                        </a:solidFill>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557715526"/>
                  </a:ext>
                </a:extLst>
              </a:tr>
              <a:tr h="262572">
                <a:tc>
                  <a:txBody>
                    <a:bodyPr/>
                    <a:lstStyle/>
                    <a:p>
                      <a:pPr algn="ctr"/>
                      <a:r>
                        <a:rPr kumimoji="1" lang="ja-JP" altLang="en-US">
                          <a:solidFill>
                            <a:schemeClr val="bg1"/>
                          </a:solidFill>
                        </a:rPr>
                        <a:t>９</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accent5"/>
                    </a:solidFill>
                  </a:tcPr>
                </a:tc>
                <a:tc>
                  <a:txBody>
                    <a:bodyPr/>
                    <a:lstStyle/>
                    <a:p>
                      <a:pPr algn="ctr"/>
                      <a:endParaRPr kumimoji="1" lang="ja-JP" altLang="en-US">
                        <a:solidFill>
                          <a:schemeClr val="bg1"/>
                        </a:solidFill>
                      </a:endParaRPr>
                    </a:p>
                  </a:txBody>
                  <a:tcPr anchor="ctr">
                    <a:lnT w="28575" cap="flat" cmpd="sng" algn="ctr">
                      <a:solidFill>
                        <a:schemeClr val="tx1"/>
                      </a:solidFill>
                      <a:prstDash val="solid"/>
                      <a:round/>
                      <a:headEnd type="none" w="med" len="med"/>
                      <a:tailEnd type="none" w="med" len="med"/>
                    </a:lnT>
                    <a:solidFill>
                      <a:schemeClr val="accent5"/>
                    </a:solidFill>
                  </a:tcPr>
                </a:tc>
                <a:tc>
                  <a:txBody>
                    <a:bodyPr/>
                    <a:lstStyle/>
                    <a:p>
                      <a:pPr algn="ctr"/>
                      <a:r>
                        <a:rPr kumimoji="1" lang="ja-JP" altLang="en-US">
                          <a:solidFill>
                            <a:schemeClr val="accent1"/>
                          </a:solidFill>
                        </a:rPr>
                        <a:t>★</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5"/>
                    </a:solidFill>
                  </a:tcPr>
                </a:tc>
                <a:tc>
                  <a:txBody>
                    <a:bodyPr/>
                    <a:lstStyle/>
                    <a:p>
                      <a:pPr algn="ctr"/>
                      <a:endParaRPr kumimoji="1" lang="ja-JP" altLang="en-US">
                        <a:solidFill>
                          <a:schemeClr val="bg1"/>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algn="ctr"/>
                      <a:endParaRPr kumimoji="1" lang="ja-JP" altLang="en-US">
                        <a:solidFill>
                          <a:schemeClr val="bg1"/>
                        </a:solidFill>
                      </a:endParaRPr>
                    </a:p>
                  </a:txBody>
                  <a:tcPr anchor="ctr">
                    <a:lnT w="28575"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algn="ctr"/>
                      <a:r>
                        <a:rPr kumimoji="1" lang="ja-JP" altLang="en-US">
                          <a:solidFill>
                            <a:schemeClr val="bg1"/>
                          </a:solidFill>
                        </a:rPr>
                        <a:t>４</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algn="ctr"/>
                      <a:endParaRPr kumimoji="1" lang="ja-JP" altLang="en-US">
                        <a:solidFill>
                          <a:schemeClr val="bg1"/>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accent5"/>
                    </a:solidFill>
                  </a:tcPr>
                </a:tc>
                <a:tc>
                  <a:txBody>
                    <a:bodyPr/>
                    <a:lstStyle/>
                    <a:p>
                      <a:pPr algn="ctr"/>
                      <a:r>
                        <a:rPr kumimoji="1" lang="ja-JP" altLang="en-US">
                          <a:solidFill>
                            <a:schemeClr val="bg1"/>
                          </a:solidFill>
                        </a:rPr>
                        <a:t>３</a:t>
                      </a:r>
                    </a:p>
                  </a:txBody>
                  <a:tcPr anchor="ctr">
                    <a:lnT w="28575" cap="flat" cmpd="sng" algn="ctr">
                      <a:solidFill>
                        <a:schemeClr val="tx1"/>
                      </a:solidFill>
                      <a:prstDash val="solid"/>
                      <a:round/>
                      <a:headEnd type="none" w="med" len="med"/>
                      <a:tailEnd type="none" w="med" len="med"/>
                    </a:lnT>
                    <a:solidFill>
                      <a:schemeClr val="accent5"/>
                    </a:solidFill>
                  </a:tcPr>
                </a:tc>
                <a:tc>
                  <a:txBody>
                    <a:bodyPr/>
                    <a:lstStyle/>
                    <a:p>
                      <a:pPr algn="ctr"/>
                      <a:endParaRPr kumimoji="1" lang="ja-JP" altLang="en-US">
                        <a:solidFill>
                          <a:schemeClr val="bg1"/>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5"/>
                    </a:solidFill>
                  </a:tcPr>
                </a:tc>
                <a:extLst>
                  <a:ext uri="{0D108BD9-81ED-4DB2-BD59-A6C34878D82A}">
                    <a16:rowId xmlns:a16="http://schemas.microsoft.com/office/drawing/2014/main" val="170976933"/>
                  </a:ext>
                </a:extLst>
              </a:tr>
              <a:tr h="262572">
                <a:tc>
                  <a:txBody>
                    <a:bodyPr/>
                    <a:lstStyle/>
                    <a:p>
                      <a:pPr algn="ctr"/>
                      <a:r>
                        <a:rPr kumimoji="1" lang="ja-JP" altLang="en-US">
                          <a:solidFill>
                            <a:schemeClr val="bg1"/>
                          </a:solidFill>
                        </a:rPr>
                        <a:t>５</a:t>
                      </a:r>
                    </a:p>
                  </a:txBody>
                  <a:tcPr anchor="ctr">
                    <a:lnL w="28575" cap="flat" cmpd="sng" algn="ctr">
                      <a:solidFill>
                        <a:schemeClr val="tx1"/>
                      </a:solidFill>
                      <a:prstDash val="solid"/>
                      <a:round/>
                      <a:headEnd type="none" w="med" len="med"/>
                      <a:tailEnd type="none" w="med" len="med"/>
                    </a:lnL>
                    <a:solidFill>
                      <a:schemeClr val="accent5"/>
                    </a:solidFill>
                  </a:tcPr>
                </a:tc>
                <a:tc>
                  <a:txBody>
                    <a:bodyPr/>
                    <a:lstStyle/>
                    <a:p>
                      <a:pPr algn="ctr"/>
                      <a:endParaRPr kumimoji="1" lang="ja-JP" altLang="en-US">
                        <a:solidFill>
                          <a:schemeClr val="bg1"/>
                        </a:solidFill>
                      </a:endParaRPr>
                    </a:p>
                  </a:txBody>
                  <a:tcPr anchor="ctr">
                    <a:solidFill>
                      <a:schemeClr val="accent5"/>
                    </a:solidFill>
                  </a:tcPr>
                </a:tc>
                <a:tc>
                  <a:txBody>
                    <a:bodyPr/>
                    <a:lstStyle/>
                    <a:p>
                      <a:pPr algn="ctr"/>
                      <a:endParaRPr kumimoji="1" lang="ja-JP" altLang="en-US">
                        <a:solidFill>
                          <a:schemeClr val="bg1"/>
                        </a:solidFill>
                      </a:endParaRPr>
                    </a:p>
                  </a:txBody>
                  <a:tcPr anchor="ctr">
                    <a:lnR w="28575" cap="flat" cmpd="sng" algn="ctr">
                      <a:solidFill>
                        <a:schemeClr val="tx1"/>
                      </a:solidFill>
                      <a:prstDash val="solid"/>
                      <a:round/>
                      <a:headEnd type="none" w="med" len="med"/>
                      <a:tailEnd type="none" w="med" len="med"/>
                    </a:lnR>
                    <a:solidFill>
                      <a:schemeClr val="accent5"/>
                    </a:solidFill>
                  </a:tcPr>
                </a:tc>
                <a:tc>
                  <a:txBody>
                    <a:bodyPr/>
                    <a:lstStyle/>
                    <a:p>
                      <a:pPr algn="ctr"/>
                      <a:r>
                        <a:rPr kumimoji="1" lang="ja-JP" altLang="en-US">
                          <a:solidFill>
                            <a:schemeClr val="bg1"/>
                          </a:solidFill>
                        </a:rPr>
                        <a:t>９</a:t>
                      </a:r>
                    </a:p>
                  </a:txBody>
                  <a:tcPr anchor="ctr">
                    <a:lnL w="28575" cap="flat" cmpd="sng" algn="ctr">
                      <a:solidFill>
                        <a:schemeClr val="tx1"/>
                      </a:solidFill>
                      <a:prstDash val="solid"/>
                      <a:round/>
                      <a:headEnd type="none" w="med" len="med"/>
                      <a:tailEnd type="none" w="med" len="med"/>
                    </a:lnL>
                    <a:solidFill>
                      <a:schemeClr val="accent5">
                        <a:lumMod val="60000"/>
                        <a:lumOff val="40000"/>
                      </a:schemeClr>
                    </a:solidFill>
                  </a:tcPr>
                </a:tc>
                <a:tc>
                  <a:txBody>
                    <a:bodyPr/>
                    <a:lstStyle/>
                    <a:p>
                      <a:pPr algn="ctr"/>
                      <a:endParaRPr kumimoji="1" lang="ja-JP" altLang="en-US">
                        <a:solidFill>
                          <a:schemeClr val="bg1"/>
                        </a:solidFill>
                      </a:endParaRPr>
                    </a:p>
                  </a:txBody>
                  <a:tcPr anchor="ctr">
                    <a:solidFill>
                      <a:schemeClr val="accent5">
                        <a:lumMod val="60000"/>
                        <a:lumOff val="40000"/>
                      </a:schemeClr>
                    </a:solidFill>
                  </a:tcPr>
                </a:tc>
                <a:tc>
                  <a:txBody>
                    <a:bodyPr/>
                    <a:lstStyle/>
                    <a:p>
                      <a:pPr algn="ctr"/>
                      <a:endParaRPr kumimoji="1" lang="ja-JP" altLang="en-US">
                        <a:solidFill>
                          <a:schemeClr val="bg1"/>
                        </a:solidFill>
                      </a:endParaRPr>
                    </a:p>
                  </a:txBody>
                  <a:tcPr anchor="ctr">
                    <a:lnR w="28575"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r>
                        <a:rPr kumimoji="1" lang="ja-JP" altLang="en-US">
                          <a:solidFill>
                            <a:schemeClr val="bg1"/>
                          </a:solidFill>
                        </a:rPr>
                        <a:t>１</a:t>
                      </a:r>
                    </a:p>
                  </a:txBody>
                  <a:tcPr anchor="ctr">
                    <a:lnL w="28575" cap="flat" cmpd="sng" algn="ctr">
                      <a:solidFill>
                        <a:schemeClr val="tx1"/>
                      </a:solidFill>
                      <a:prstDash val="solid"/>
                      <a:round/>
                      <a:headEnd type="none" w="med" len="med"/>
                      <a:tailEnd type="none" w="med" len="med"/>
                    </a:lnL>
                    <a:solidFill>
                      <a:schemeClr val="accent5"/>
                    </a:solidFill>
                  </a:tcPr>
                </a:tc>
                <a:tc>
                  <a:txBody>
                    <a:bodyPr/>
                    <a:lstStyle/>
                    <a:p>
                      <a:pPr algn="ctr"/>
                      <a:endParaRPr kumimoji="1" lang="ja-JP" altLang="en-US">
                        <a:solidFill>
                          <a:schemeClr val="bg1"/>
                        </a:solidFill>
                      </a:endParaRPr>
                    </a:p>
                  </a:txBody>
                  <a:tcPr anchor="ctr">
                    <a:solidFill>
                      <a:schemeClr val="accent5"/>
                    </a:solidFill>
                  </a:tcPr>
                </a:tc>
                <a:tc>
                  <a:txBody>
                    <a:bodyPr/>
                    <a:lstStyle/>
                    <a:p>
                      <a:pPr algn="ctr"/>
                      <a:r>
                        <a:rPr kumimoji="1" lang="ja-JP" altLang="en-US">
                          <a:solidFill>
                            <a:schemeClr val="bg1"/>
                          </a:solidFill>
                        </a:rPr>
                        <a:t>４</a:t>
                      </a:r>
                    </a:p>
                  </a:txBody>
                  <a:tcPr anchor="ctr">
                    <a:lnR w="28575" cap="flat" cmpd="sng" algn="ctr">
                      <a:solidFill>
                        <a:schemeClr val="tx1"/>
                      </a:solidFill>
                      <a:prstDash val="solid"/>
                      <a:round/>
                      <a:headEnd type="none" w="med" len="med"/>
                      <a:tailEnd type="none" w="med" len="med"/>
                    </a:lnR>
                    <a:solidFill>
                      <a:schemeClr val="accent5"/>
                    </a:solidFill>
                  </a:tcPr>
                </a:tc>
                <a:extLst>
                  <a:ext uri="{0D108BD9-81ED-4DB2-BD59-A6C34878D82A}">
                    <a16:rowId xmlns:a16="http://schemas.microsoft.com/office/drawing/2014/main" val="3755258110"/>
                  </a:ext>
                </a:extLst>
              </a:tr>
              <a:tr h="262572">
                <a:tc>
                  <a:txBody>
                    <a:bodyPr/>
                    <a:lstStyle/>
                    <a:p>
                      <a:pPr algn="ctr"/>
                      <a:r>
                        <a:rPr kumimoji="1" lang="ja-JP" altLang="en-US">
                          <a:solidFill>
                            <a:schemeClr val="bg1"/>
                          </a:solidFill>
                        </a:rPr>
                        <a:t>７</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a:solidFill>
                            <a:schemeClr val="bg1"/>
                          </a:solidFill>
                        </a:rPr>
                        <a:t>３</a:t>
                      </a:r>
                    </a:p>
                  </a:txBody>
                  <a:tcPr anchor="ctr">
                    <a:lnB w="28575"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a:solidFill>
                            <a:schemeClr val="bg1"/>
                          </a:solidFill>
                        </a:rPr>
                        <a:t>４</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5"/>
                    </a:solidFill>
                  </a:tcPr>
                </a:tc>
                <a:tc>
                  <a:txBody>
                    <a:bodyPr/>
                    <a:lstStyle/>
                    <a:p>
                      <a:pPr algn="ctr"/>
                      <a:endParaRPr kumimoji="1" lang="ja-JP" altLang="en-US">
                        <a:solidFill>
                          <a:schemeClr val="bg1"/>
                        </a:solidFill>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kumimoji="1" lang="ja-JP" altLang="en-US">
                        <a:solidFill>
                          <a:schemeClr val="bg1"/>
                        </a:solidFill>
                      </a:endParaRPr>
                    </a:p>
                  </a:txBody>
                  <a:tcPr anchor="ctr">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kumimoji="1" lang="ja-JP" altLang="en-US">
                        <a:solidFill>
                          <a:schemeClr val="bg1"/>
                        </a:solidFill>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a:solidFill>
                            <a:schemeClr val="bg1"/>
                          </a:solidFill>
                        </a:rPr>
                        <a:t>２</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5"/>
                    </a:solidFill>
                  </a:tcPr>
                </a:tc>
                <a:tc>
                  <a:txBody>
                    <a:bodyPr/>
                    <a:lstStyle/>
                    <a:p>
                      <a:pPr algn="ctr"/>
                      <a:endParaRPr kumimoji="1" lang="ja-JP" altLang="en-US">
                        <a:solidFill>
                          <a:schemeClr val="bg1"/>
                        </a:solidFill>
                      </a:endParaRPr>
                    </a:p>
                  </a:txBody>
                  <a:tcPr anchor="ctr">
                    <a:lnB w="28575" cap="flat" cmpd="sng" algn="ctr">
                      <a:solidFill>
                        <a:schemeClr val="tx1"/>
                      </a:solidFill>
                      <a:prstDash val="solid"/>
                      <a:round/>
                      <a:headEnd type="none" w="med" len="med"/>
                      <a:tailEnd type="none" w="med" len="med"/>
                    </a:lnB>
                    <a:solidFill>
                      <a:schemeClr val="accent5"/>
                    </a:solidFill>
                  </a:tcPr>
                </a:tc>
                <a:tc>
                  <a:txBody>
                    <a:bodyPr/>
                    <a:lstStyle/>
                    <a:p>
                      <a:pPr algn="ctr"/>
                      <a:endParaRPr kumimoji="1" lang="ja-JP" altLang="en-US">
                        <a:solidFill>
                          <a:schemeClr val="bg1"/>
                        </a:solidFill>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861393086"/>
                  </a:ext>
                </a:extLst>
              </a:tr>
            </a:tbl>
          </a:graphicData>
        </a:graphic>
      </p:graphicFrame>
    </p:spTree>
    <p:extLst>
      <p:ext uri="{BB962C8B-B14F-4D97-AF65-F5344CB8AC3E}">
        <p14:creationId xmlns:p14="http://schemas.microsoft.com/office/powerpoint/2010/main" val="238665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課題（３）</a:t>
            </a:r>
            <a:br>
              <a:rPr kumimoji="1" lang="en-US" altLang="ja-JP" dirty="0"/>
            </a:br>
            <a:r>
              <a:rPr lang="ja-JP" altLang="en-US" sz="2400" dirty="0">
                <a:solidFill>
                  <a:schemeClr val="accent2"/>
                </a:solidFill>
              </a:rPr>
              <a:t>成績には反映しません</a:t>
            </a:r>
            <a:endParaRPr kumimoji="1" lang="ja-JP" altLang="en-US" dirty="0">
              <a:solidFill>
                <a:schemeClr val="accent2"/>
              </a:solidFill>
            </a:endParaRPr>
          </a:p>
        </p:txBody>
      </p:sp>
      <p:sp>
        <p:nvSpPr>
          <p:cNvPr id="3" name="コンテンツ プレースホルダー 2"/>
          <p:cNvSpPr>
            <a:spLocks noGrp="1"/>
          </p:cNvSpPr>
          <p:nvPr>
            <p:ph idx="1"/>
          </p:nvPr>
        </p:nvSpPr>
        <p:spPr>
          <a:xfrm>
            <a:off x="779462" y="1882587"/>
            <a:ext cx="7581901" cy="4867836"/>
          </a:xfrm>
        </p:spPr>
        <p:txBody>
          <a:bodyPr>
            <a:normAutofit/>
          </a:bodyPr>
          <a:lstStyle/>
          <a:p>
            <a:pPr marL="0" indent="0">
              <a:buNone/>
            </a:pPr>
            <a:r>
              <a:rPr kumimoji="1" lang="ja-JP" altLang="en-US" dirty="0"/>
              <a:t>以下の項目</a:t>
            </a:r>
            <a:r>
              <a:rPr kumimoji="1" lang="ja-JP" altLang="en-US"/>
              <a:t>に関して述べよ</a:t>
            </a:r>
            <a:r>
              <a:rPr kumimoji="1" lang="ja-JP" altLang="en-US" dirty="0"/>
              <a:t>．</a:t>
            </a:r>
            <a:endParaRPr kumimoji="1" lang="en-US" altLang="ja-JP" dirty="0"/>
          </a:p>
          <a:p>
            <a:pPr marL="860425" lvl="1" indent="-457200">
              <a:buFont typeface="+mj-lt"/>
              <a:buAutoNum type="arabicPeriod"/>
            </a:pPr>
            <a:r>
              <a:rPr lang="ja-JP" altLang="en-US"/>
              <a:t>１０</a:t>
            </a:r>
            <a:r>
              <a:rPr lang="ja-JP" altLang="en-US" dirty="0"/>
              <a:t>数回の授業の中で，最も難しいと感じたのはどのトピックを扱っているときだったか？またどうして難しく感じたと思うか？</a:t>
            </a:r>
            <a:endParaRPr lang="en-US" altLang="ja-JP" dirty="0"/>
          </a:p>
          <a:p>
            <a:pPr marL="860425" lvl="1" indent="-457200">
              <a:buFont typeface="+mj-lt"/>
              <a:buAutoNum type="arabicPeriod"/>
            </a:pPr>
            <a:r>
              <a:rPr kumimoji="1" lang="ja-JP" altLang="en-US" dirty="0"/>
              <a:t>１０数回の授業の中で，最も興味を持ったのはどのトピックを扱っている時だったか？</a:t>
            </a:r>
            <a:endParaRPr kumimoji="1" lang="en-US" altLang="ja-JP" dirty="0"/>
          </a:p>
          <a:p>
            <a:pPr marL="860425" lvl="1" indent="-457200">
              <a:buFont typeface="+mj-lt"/>
              <a:buAutoNum type="arabicPeriod"/>
            </a:pPr>
            <a:r>
              <a:rPr lang="ja-JP" altLang="en-US"/>
              <a:t>感想や質問など好き</a:t>
            </a:r>
            <a:r>
              <a:rPr lang="ja-JP" altLang="en-US" dirty="0"/>
              <a:t>なことを自由に書いて結構</a:t>
            </a:r>
            <a:r>
              <a:rPr lang="ja-JP" altLang="en-US"/>
              <a:t>です．</a:t>
            </a:r>
            <a:endParaRPr lang="en-US" altLang="ja-JP" dirty="0"/>
          </a:p>
          <a:p>
            <a:pPr marL="860425" lvl="1" indent="-457200">
              <a:buFont typeface="+mj-lt"/>
              <a:buAutoNum type="arabicPeriod"/>
            </a:pPr>
            <a:r>
              <a:rPr lang="ja-JP" altLang="en-US" dirty="0"/>
              <a:t>採点</a:t>
            </a:r>
            <a:r>
              <a:rPr lang="ja-JP" altLang="en-US"/>
              <a:t>に疲れた教員の心と身体にエネルギーを再充填してくれる若いあなたの夢や野望・野心など．</a:t>
            </a:r>
            <a:br>
              <a:rPr lang="en-US" altLang="ja-JP" dirty="0"/>
            </a:br>
            <a:r>
              <a:rPr lang="ja-JP" altLang="en-US"/>
              <a:t>言葉にして人に伝えてみましょう．それが始める一歩になります．</a:t>
            </a:r>
            <a:endParaRPr kumimoji="1" lang="ja-JP" altLang="en-US" dirty="0"/>
          </a:p>
        </p:txBody>
      </p:sp>
    </p:spTree>
    <p:extLst>
      <p:ext uri="{BB962C8B-B14F-4D97-AF65-F5344CB8AC3E}">
        <p14:creationId xmlns:p14="http://schemas.microsoft.com/office/powerpoint/2010/main" val="2092877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表彰式</a:t>
            </a:r>
          </a:p>
        </p:txBody>
      </p:sp>
      <p:sp>
        <p:nvSpPr>
          <p:cNvPr id="5" name="上リボン 4"/>
          <p:cNvSpPr/>
          <p:nvPr/>
        </p:nvSpPr>
        <p:spPr>
          <a:xfrm>
            <a:off x="1985354" y="1761565"/>
            <a:ext cx="5170115" cy="1219141"/>
          </a:xfrm>
          <a:prstGeom prst="ribbon2">
            <a:avLst>
              <a:gd name="adj1" fmla="val 16667"/>
              <a:gd name="adj2" fmla="val 649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0" b="1" dirty="0">
                <a:effectLst>
                  <a:outerShdw blurRad="50800" dist="76200" dir="2700000" algn="tl" rotWithShape="0">
                    <a:prstClr val="black">
                      <a:alpha val="40000"/>
                    </a:prstClr>
                  </a:outerShdw>
                </a:effectLst>
                <a:latin typeface="DFPGyoSho-Lt" charset="-128"/>
                <a:ea typeface="DFPGyoSho-Lt" charset="-128"/>
                <a:cs typeface="DFPGyoSho-Lt" charset="-128"/>
              </a:rPr>
              <a:t>優勝</a:t>
            </a:r>
            <a:endParaRPr kumimoji="1" lang="ja-JP" altLang="en-US" sz="6000" b="1" dirty="0">
              <a:effectLst>
                <a:outerShdw blurRad="50800" dist="76200" dir="2700000" algn="tl" rotWithShape="0">
                  <a:prstClr val="black">
                    <a:alpha val="40000"/>
                  </a:prstClr>
                </a:outerShdw>
              </a:effectLst>
              <a:latin typeface="DFPGyoSho-Lt" charset="-128"/>
              <a:ea typeface="DFPGyoSho-Lt" charset="-128"/>
              <a:cs typeface="DFPGyoSho-Lt" charset="-128"/>
            </a:endParaRPr>
          </a:p>
        </p:txBody>
      </p:sp>
      <p:sp>
        <p:nvSpPr>
          <p:cNvPr id="6" name="テキスト ボックス 5"/>
          <p:cNvSpPr txBox="1"/>
          <p:nvPr/>
        </p:nvSpPr>
        <p:spPr>
          <a:xfrm>
            <a:off x="522514" y="3170712"/>
            <a:ext cx="8248113" cy="584775"/>
          </a:xfrm>
          <a:prstGeom prst="rect">
            <a:avLst/>
          </a:prstGeom>
          <a:noFill/>
        </p:spPr>
        <p:txBody>
          <a:bodyPr wrap="square" rtlCol="0">
            <a:spAutoFit/>
          </a:bodyPr>
          <a:lstStyle/>
          <a:p>
            <a:pPr algn="ctr"/>
            <a:r>
              <a:rPr lang="ja-JP" altLang="en-US" sz="3200" b="1"/>
              <a:t>猛暑軍　　</a:t>
            </a:r>
            <a:r>
              <a:rPr lang="en-US" altLang="ja-JP" sz="3200" b="1" dirty="0"/>
              <a:t>Zen Z</a:t>
            </a:r>
          </a:p>
        </p:txBody>
      </p:sp>
      <p:sp>
        <p:nvSpPr>
          <p:cNvPr id="8" name="上リボン 7"/>
          <p:cNvSpPr/>
          <p:nvPr/>
        </p:nvSpPr>
        <p:spPr>
          <a:xfrm>
            <a:off x="1985353" y="4142325"/>
            <a:ext cx="5170115" cy="1219141"/>
          </a:xfrm>
          <a:prstGeom prst="ribbon2">
            <a:avLst>
              <a:gd name="adj1" fmla="val 16667"/>
              <a:gd name="adj2" fmla="val 64940"/>
            </a:avLst>
          </a:prstGeom>
        </p:spPr>
        <p:style>
          <a:lnRef idx="1">
            <a:schemeClr val="dk1"/>
          </a:lnRef>
          <a:fillRef idx="3">
            <a:schemeClr val="dk1"/>
          </a:fillRef>
          <a:effectRef idx="2">
            <a:schemeClr val="dk1"/>
          </a:effectRef>
          <a:fontRef idx="minor">
            <a:schemeClr val="lt1"/>
          </a:fontRef>
        </p:style>
        <p:txBody>
          <a:bodyPr rtlCol="0" anchor="ctr"/>
          <a:lstStyle/>
          <a:p>
            <a:pPr algn="ctr"/>
            <a:r>
              <a:rPr lang="ja-JP" altLang="en-US" sz="6000" b="1">
                <a:effectLst>
                  <a:outerShdw blurRad="50800" dist="76200" dir="2700000" algn="tl" rotWithShape="0">
                    <a:prstClr val="black">
                      <a:alpha val="40000"/>
                    </a:prstClr>
                  </a:outerShdw>
                </a:effectLst>
                <a:latin typeface="DFPGyoSho-Lt" charset="-128"/>
                <a:ea typeface="DFPGyoSho-Lt" charset="-128"/>
                <a:cs typeface="DFPGyoSho-Lt" charset="-128"/>
              </a:rPr>
              <a:t>敢闘賞</a:t>
            </a:r>
            <a:endParaRPr kumimoji="1" lang="ja-JP" altLang="en-US" sz="6000" b="1" dirty="0">
              <a:effectLst>
                <a:outerShdw blurRad="50800" dist="76200" dir="2700000" algn="tl" rotWithShape="0">
                  <a:prstClr val="black">
                    <a:alpha val="40000"/>
                  </a:prstClr>
                </a:outerShdw>
              </a:effectLst>
              <a:latin typeface="DFPGyoSho-Lt" charset="-128"/>
              <a:ea typeface="DFPGyoSho-Lt" charset="-128"/>
              <a:cs typeface="DFPGyoSho-Lt" charset="-128"/>
            </a:endParaRPr>
          </a:p>
        </p:txBody>
      </p:sp>
      <p:sp>
        <p:nvSpPr>
          <p:cNvPr id="9" name="テキスト ボックス 8"/>
          <p:cNvSpPr txBox="1"/>
          <p:nvPr/>
        </p:nvSpPr>
        <p:spPr>
          <a:xfrm>
            <a:off x="1549071" y="5597638"/>
            <a:ext cx="6042677" cy="584775"/>
          </a:xfrm>
          <a:prstGeom prst="rect">
            <a:avLst/>
          </a:prstGeom>
          <a:noFill/>
        </p:spPr>
        <p:txBody>
          <a:bodyPr wrap="square" rtlCol="0">
            <a:spAutoFit/>
          </a:bodyPr>
          <a:lstStyle/>
          <a:p>
            <a:pPr algn="ctr"/>
            <a:r>
              <a:rPr lang="en-US" altLang="ja-JP" sz="3200" b="1" dirty="0"/>
              <a:t>Plan B</a:t>
            </a:r>
            <a:r>
              <a:rPr lang="ja-JP" altLang="en-US" sz="3200" b="1"/>
              <a:t>　インドメタシン</a:t>
            </a:r>
            <a:endParaRPr kumimoji="1" lang="ja-JP" altLang="en-US" sz="3200" b="1" dirty="0"/>
          </a:p>
        </p:txBody>
      </p:sp>
      <p:pic>
        <p:nvPicPr>
          <p:cNvPr id="10" name="videoplayback.mp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70627" y="6440010"/>
            <a:ext cx="373373" cy="373373"/>
          </a:xfrm>
          <a:prstGeom prst="rect">
            <a:avLst/>
          </a:prstGeom>
        </p:spPr>
      </p:pic>
    </p:spTree>
    <p:extLst>
      <p:ext uri="{BB962C8B-B14F-4D97-AF65-F5344CB8AC3E}">
        <p14:creationId xmlns:p14="http://schemas.microsoft.com/office/powerpoint/2010/main" val="18355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99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創造性</a:t>
            </a:r>
            <a:br>
              <a:rPr lang="en-US" altLang="ja-JP" dirty="0"/>
            </a:br>
            <a:r>
              <a:rPr lang="en-US" altLang="ja-JP" sz="4000" dirty="0"/>
              <a:t>creativity</a:t>
            </a:r>
            <a:endParaRPr kumimoji="1" lang="ja-JP" altLang="en-US" sz="4000" dirty="0"/>
          </a:p>
        </p:txBody>
      </p:sp>
      <p:sp>
        <p:nvSpPr>
          <p:cNvPr id="3" name="コンテンツ プレースホルダー 2"/>
          <p:cNvSpPr>
            <a:spLocks noGrp="1"/>
          </p:cNvSpPr>
          <p:nvPr>
            <p:ph idx="1"/>
          </p:nvPr>
        </p:nvSpPr>
        <p:spPr>
          <a:xfrm>
            <a:off x="779462" y="1882588"/>
            <a:ext cx="4714787" cy="3953436"/>
          </a:xfrm>
        </p:spPr>
        <p:txBody>
          <a:bodyPr/>
          <a:lstStyle/>
          <a:p>
            <a:r>
              <a:rPr lang="ja-JP" altLang="en-US" dirty="0"/>
              <a:t>人間の知的活動を象徴する１つ．</a:t>
            </a:r>
            <a:endParaRPr lang="en-US" altLang="ja-JP" dirty="0"/>
          </a:p>
          <a:p>
            <a:pPr lvl="1"/>
            <a:r>
              <a:rPr lang="ja-JP" altLang="en-US" dirty="0"/>
              <a:t>いままでなかった新しいパターンの発見．</a:t>
            </a:r>
            <a:endParaRPr lang="en-US" altLang="ja-JP" dirty="0"/>
          </a:p>
          <a:p>
            <a:pPr lvl="1"/>
            <a:r>
              <a:rPr lang="ja-JP" altLang="en-US" dirty="0"/>
              <a:t>関係性の発見．</a:t>
            </a:r>
            <a:endParaRPr lang="en-US" altLang="ja-JP" dirty="0"/>
          </a:p>
          <a:p>
            <a:pPr lvl="1"/>
            <a:r>
              <a:rPr lang="ja-JP" altLang="en-US" dirty="0"/>
              <a:t>非凡な観念の創造など．</a:t>
            </a:r>
            <a:endParaRPr lang="en-US" altLang="ja-JP" dirty="0"/>
          </a:p>
          <a:p>
            <a:r>
              <a:rPr lang="ja-JP" altLang="en-US" dirty="0"/>
              <a:t>明確な問題解決とは“一見異なる”思考によって達成される．</a:t>
            </a:r>
            <a:br>
              <a:rPr lang="en-US" altLang="ja-JP" dirty="0"/>
            </a:br>
            <a:r>
              <a:rPr lang="en-US" altLang="ja-JP" dirty="0"/>
              <a:t>→※</a:t>
            </a:r>
            <a:r>
              <a:rPr lang="ja-JP" altLang="en-US" dirty="0"/>
              <a:t>両論ある</a:t>
            </a:r>
            <a:endParaRPr lang="en-US" altLang="ja-JP" dirty="0"/>
          </a:p>
        </p:txBody>
      </p:sp>
      <p:sp>
        <p:nvSpPr>
          <p:cNvPr id="5" name="正方形/長方形 4"/>
          <p:cNvSpPr/>
          <p:nvPr/>
        </p:nvSpPr>
        <p:spPr>
          <a:xfrm>
            <a:off x="5808206" y="1212858"/>
            <a:ext cx="3111029" cy="5336578"/>
          </a:xfrm>
          <a:prstGeom prst="rect">
            <a:avLst/>
          </a:prstGeom>
        </p:spPr>
        <p:style>
          <a:lnRef idx="1">
            <a:schemeClr val="dk1"/>
          </a:lnRef>
          <a:fillRef idx="3">
            <a:schemeClr val="dk1"/>
          </a:fillRef>
          <a:effectRef idx="2">
            <a:schemeClr val="dk1"/>
          </a:effectRef>
          <a:fontRef idx="minor">
            <a:schemeClr val="lt1"/>
          </a:fontRef>
        </p:style>
        <p:txBody>
          <a:bodyPr rtlCol="0" anchor="t"/>
          <a:lstStyle/>
          <a:p>
            <a:r>
              <a:rPr kumimoji="1" lang="ja-JP" altLang="en-US" dirty="0"/>
              <a:t>以下の文字系列を完成せよ．</a:t>
            </a:r>
            <a:br>
              <a:rPr kumimoji="1" lang="en-US" altLang="ja-JP" dirty="0"/>
            </a:br>
            <a:r>
              <a:rPr kumimoji="1" lang="en-US" altLang="ja-JP" dirty="0"/>
              <a:t>(Simon &amp; </a:t>
            </a:r>
            <a:r>
              <a:rPr kumimoji="1" lang="en-US" altLang="ja-JP" dirty="0" err="1"/>
              <a:t>Kotovsky</a:t>
            </a:r>
            <a:r>
              <a:rPr kumimoji="1" lang="en-US" altLang="ja-JP" dirty="0"/>
              <a:t>, 1963)</a:t>
            </a:r>
          </a:p>
          <a:p>
            <a:endParaRPr lang="en-US" altLang="ja-JP" dirty="0"/>
          </a:p>
          <a:p>
            <a:pPr marL="342900" indent="-342900">
              <a:buFont typeface="+mj-lt"/>
              <a:buAutoNum type="arabicPeriod"/>
            </a:pPr>
            <a:r>
              <a:rPr kumimoji="1" lang="en-US" altLang="ja-JP" dirty="0" err="1"/>
              <a:t>atbataatbat</a:t>
            </a:r>
            <a:r>
              <a:rPr kumimoji="1" lang="ja-JP" altLang="en-US" u="dashLong" dirty="0"/>
              <a:t>　　　　　　　</a:t>
            </a:r>
            <a:endParaRPr kumimoji="1" lang="en-US" altLang="ja-JP" u="dashLong" dirty="0"/>
          </a:p>
          <a:p>
            <a:pPr marL="342900" indent="-342900">
              <a:buFont typeface="+mj-lt"/>
              <a:buAutoNum type="arabicPeriod"/>
            </a:pPr>
            <a:r>
              <a:rPr kumimoji="1" lang="en-US" altLang="ja-JP" dirty="0" err="1"/>
              <a:t>aaabbbcccd</a:t>
            </a:r>
            <a:r>
              <a:rPr kumimoji="1" lang="ja-JP" altLang="en-US" u="dashLong" dirty="0"/>
              <a:t>　　　　　　　</a:t>
            </a:r>
            <a:endParaRPr kumimoji="1" lang="en-US" altLang="ja-JP" u="dashLong" dirty="0"/>
          </a:p>
          <a:p>
            <a:pPr marL="342900" indent="-342900">
              <a:buFont typeface="+mj-lt"/>
              <a:buAutoNum type="arabicPeriod"/>
            </a:pPr>
            <a:r>
              <a:rPr lang="en-US" altLang="ja-JP" dirty="0" err="1"/>
              <a:t>wxaxybyzadab</a:t>
            </a:r>
            <a:r>
              <a:rPr lang="ja-JP" altLang="ja-JP" u="dashLong" dirty="0"/>
              <a:t>　</a:t>
            </a:r>
            <a:r>
              <a:rPr lang="ja-JP" altLang="en-US" u="dashLong" dirty="0"/>
              <a:t>　　　　</a:t>
            </a:r>
            <a:r>
              <a:rPr lang="ja-JP" altLang="ja-JP" u="dashLong" dirty="0"/>
              <a:t>　</a:t>
            </a:r>
            <a:r>
              <a:rPr lang="ja-JP" altLang="en-US" u="dashLong" dirty="0"/>
              <a:t>　</a:t>
            </a:r>
            <a:endParaRPr lang="en-US" altLang="ja-JP" u="dashLong" dirty="0"/>
          </a:p>
          <a:p>
            <a:pPr marL="342900" indent="-342900">
              <a:buFont typeface="+mj-lt"/>
              <a:buAutoNum type="arabicPeriod"/>
            </a:pPr>
            <a:r>
              <a:rPr kumimoji="1" lang="en-US" altLang="ja-JP" u="dashLong" dirty="0" err="1"/>
              <a:t>urtustuttu</a:t>
            </a:r>
            <a:r>
              <a:rPr lang="ja-JP" altLang="ja-JP" u="dashLong" dirty="0"/>
              <a:t>　</a:t>
            </a:r>
            <a:r>
              <a:rPr lang="ja-JP" altLang="en-US" u="dashLong" dirty="0"/>
              <a:t>　　　　　　</a:t>
            </a:r>
            <a:endParaRPr lang="en-US" altLang="ja-JP" u="dashLong" dirty="0"/>
          </a:p>
          <a:p>
            <a:endParaRPr lang="en-US" altLang="ja-JP" dirty="0"/>
          </a:p>
          <a:p>
            <a:r>
              <a:rPr kumimoji="1" lang="ja-JP" altLang="en-US" sz="1600" dirty="0"/>
              <a:t>例えば最初の場合，決定すべき成分は，</a:t>
            </a:r>
            <a:endParaRPr kumimoji="1" lang="en-US" altLang="ja-JP" sz="1600" dirty="0"/>
          </a:p>
          <a:p>
            <a:pPr marL="342900" indent="-342900">
              <a:buFont typeface="+mj-ea"/>
              <a:buAutoNum type="circleNumDbPlain"/>
            </a:pPr>
            <a:r>
              <a:rPr lang="ja-JP" altLang="en-US" sz="1600" dirty="0"/>
              <a:t>サイクル　</a:t>
            </a:r>
            <a:r>
              <a:rPr lang="en-US" altLang="ja-JP" sz="1600" dirty="0" err="1"/>
              <a:t>atb</a:t>
            </a:r>
            <a:r>
              <a:rPr lang="en-US" altLang="ja-JP" sz="1600" dirty="0"/>
              <a:t>/</a:t>
            </a:r>
            <a:r>
              <a:rPr lang="en-US" altLang="ja-JP" sz="1600" dirty="0" err="1"/>
              <a:t>ata</a:t>
            </a:r>
            <a:r>
              <a:rPr lang="en-US" altLang="ja-JP" sz="1600" dirty="0"/>
              <a:t>/</a:t>
            </a:r>
            <a:r>
              <a:rPr lang="en-US" altLang="ja-JP" sz="1600" dirty="0" err="1"/>
              <a:t>atb</a:t>
            </a:r>
            <a:r>
              <a:rPr lang="en-US" altLang="ja-JP" sz="1600" dirty="0"/>
              <a:t>/at---</a:t>
            </a:r>
          </a:p>
          <a:p>
            <a:pPr marL="342900" indent="-342900">
              <a:buFont typeface="+mj-ea"/>
              <a:buAutoNum type="circleNumDbPlain"/>
            </a:pPr>
            <a:r>
              <a:rPr kumimoji="1" lang="ja-JP" altLang="en-US" sz="1600" dirty="0"/>
              <a:t>初期値　</a:t>
            </a:r>
            <a:r>
              <a:rPr kumimoji="1" lang="en-US" altLang="ja-JP" sz="1600" dirty="0"/>
              <a:t>a</a:t>
            </a:r>
          </a:p>
          <a:p>
            <a:pPr marL="342900" indent="-342900">
              <a:buFont typeface="+mj-ea"/>
              <a:buAutoNum type="circleNumDbPlain"/>
            </a:pPr>
            <a:r>
              <a:rPr lang="ja-JP" altLang="en-US" sz="1600" dirty="0"/>
              <a:t>アルファベット</a:t>
            </a:r>
            <a:br>
              <a:rPr lang="en-US" altLang="ja-JP" sz="1600" dirty="0"/>
            </a:br>
            <a:r>
              <a:rPr lang="ja-JP" altLang="en-US" sz="1600" dirty="0"/>
              <a:t>最初の２つのスペースは固定されている．第３のスペースは</a:t>
            </a:r>
            <a:r>
              <a:rPr lang="en-US" altLang="ja-JP" sz="1600" dirty="0"/>
              <a:t>a</a:t>
            </a:r>
            <a:r>
              <a:rPr lang="ja-JP" altLang="en-US" sz="1600" dirty="0"/>
              <a:t>か</a:t>
            </a:r>
            <a:r>
              <a:rPr lang="en-US" altLang="ja-JP" sz="1600" dirty="0"/>
              <a:t>b</a:t>
            </a:r>
            <a:r>
              <a:rPr lang="ja-JP" altLang="en-US" sz="1600" dirty="0"/>
              <a:t>のどちらかである．</a:t>
            </a:r>
            <a:endParaRPr lang="en-US" altLang="ja-JP" sz="1600" dirty="0"/>
          </a:p>
          <a:p>
            <a:pPr marL="342900" indent="-342900">
              <a:buFont typeface="+mj-ea"/>
              <a:buAutoNum type="circleNumDbPlain"/>
            </a:pPr>
            <a:r>
              <a:rPr lang="ja-JP" altLang="en-US" sz="1600" dirty="0"/>
              <a:t>系列相互作用</a:t>
            </a:r>
            <a:br>
              <a:rPr lang="en-US" altLang="ja-JP" sz="1600" dirty="0"/>
            </a:br>
            <a:r>
              <a:rPr lang="ja-JP" altLang="en-US" sz="1600" dirty="0"/>
              <a:t>最初の２つの文字は同じであるが，次の文字は各サイクルで</a:t>
            </a:r>
            <a:r>
              <a:rPr lang="en-US" altLang="ja-JP" sz="1600" dirty="0"/>
              <a:t>a</a:t>
            </a:r>
            <a:r>
              <a:rPr lang="ja-JP" altLang="en-US" sz="1600" dirty="0"/>
              <a:t>から</a:t>
            </a:r>
            <a:r>
              <a:rPr lang="en-US" altLang="ja-JP" sz="1600" dirty="0"/>
              <a:t>b</a:t>
            </a:r>
            <a:r>
              <a:rPr lang="ja-JP" altLang="en-US" sz="1600" dirty="0"/>
              <a:t>，</a:t>
            </a:r>
            <a:r>
              <a:rPr lang="en-US" altLang="ja-JP" sz="1600" dirty="0"/>
              <a:t>b</a:t>
            </a:r>
            <a:r>
              <a:rPr lang="ja-JP" altLang="en-US" sz="1600" dirty="0"/>
              <a:t>から</a:t>
            </a:r>
            <a:r>
              <a:rPr lang="en-US" altLang="ja-JP" sz="1600" dirty="0"/>
              <a:t>a</a:t>
            </a:r>
            <a:r>
              <a:rPr lang="ja-JP" altLang="en-US" sz="1600" dirty="0"/>
              <a:t>などとなる．</a:t>
            </a:r>
            <a:endParaRPr lang="en-US" altLang="ja-JP" sz="1600" dirty="0"/>
          </a:p>
        </p:txBody>
      </p:sp>
    </p:spTree>
    <p:extLst>
      <p:ext uri="{BB962C8B-B14F-4D97-AF65-F5344CB8AC3E}">
        <p14:creationId xmlns:p14="http://schemas.microsoft.com/office/powerpoint/2010/main" val="753729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32078" y="107577"/>
            <a:ext cx="8196376" cy="1653988"/>
          </a:xfrm>
        </p:spPr>
        <p:txBody>
          <a:bodyPr/>
          <a:lstStyle/>
          <a:p>
            <a:r>
              <a:rPr lang="ja-JP" altLang="en-US" sz="4000" cap="none" dirty="0">
                <a:effectLst>
                  <a:outerShdw blurRad="50800" dist="38100" dir="2700000" algn="tl" rotWithShape="0">
                    <a:prstClr val="black">
                      <a:alpha val="40000"/>
                    </a:prstClr>
                  </a:outerShdw>
                </a:effectLst>
                <a:latin typeface="ヒラギノ角ゴ Pro W3" charset="0"/>
                <a:ea typeface="ヒラギノ角ゴ Pro W3" charset="0"/>
                <a:cs typeface="ヒラギノ角ゴ Pro W3" charset="0"/>
              </a:rPr>
              <a:t>もっと認知科学</a:t>
            </a:r>
            <a:r>
              <a:rPr lang="ja-JP" altLang="en-US" sz="4000" dirty="0">
                <a:effectLst>
                  <a:outerShdw blurRad="50800" dist="38100" dir="2700000" algn="tl" rotWithShape="0">
                    <a:prstClr val="black">
                      <a:alpha val="40000"/>
                    </a:prstClr>
                  </a:outerShdw>
                </a:effectLst>
                <a:latin typeface="ヒラギノ角ゴ Pro W3" charset="0"/>
                <a:ea typeface="ヒラギノ角ゴ Pro W3" charset="0"/>
                <a:cs typeface="ヒラギノ角ゴ Pro W3" charset="0"/>
              </a:rPr>
              <a:t>（</a:t>
            </a:r>
            <a:r>
              <a:rPr lang="ja-JP" altLang="en-US" sz="4000">
                <a:effectLst>
                  <a:outerShdw blurRad="50800" dist="38100" dir="2700000" algn="tl" rotWithShape="0">
                    <a:prstClr val="black">
                      <a:alpha val="40000"/>
                    </a:prstClr>
                  </a:outerShdw>
                </a:effectLst>
                <a:latin typeface="ヒラギノ角ゴ Pro W3" charset="0"/>
                <a:ea typeface="ヒラギノ角ゴ Pro W3" charset="0"/>
                <a:cs typeface="ヒラギノ角ゴ Pro W3" charset="0"/>
              </a:rPr>
              <a:t>人工知能／人間情報学）</a:t>
            </a:r>
            <a:r>
              <a:rPr lang="ja-JP" altLang="en-US" sz="4000" cap="none" dirty="0">
                <a:effectLst>
                  <a:outerShdw blurRad="50800" dist="38100" dir="2700000" algn="tl" rotWithShape="0">
                    <a:prstClr val="black">
                      <a:alpha val="40000"/>
                    </a:prstClr>
                  </a:outerShdw>
                </a:effectLst>
                <a:latin typeface="ヒラギノ角ゴ Pro W3" charset="0"/>
                <a:ea typeface="ヒラギノ角ゴ Pro W3" charset="0"/>
                <a:cs typeface="ヒラギノ角ゴ Pro W3" charset="0"/>
              </a:rPr>
              <a:t>を学びたい人へ</a:t>
            </a:r>
            <a:endParaRPr lang="en-US" altLang="ja-JP" sz="4000" cap="none" dirty="0">
              <a:effectLst>
                <a:outerShdw blurRad="50800" dist="38100" dir="2700000" algn="tl" rotWithShape="0">
                  <a:prstClr val="black">
                    <a:alpha val="40000"/>
                  </a:prstClr>
                </a:outerShdw>
              </a:effectLst>
              <a:latin typeface="ヒラギノ角ゴ Pro W3" charset="0"/>
              <a:ea typeface="ヒラギノ角ゴ Pro W3" charset="0"/>
              <a:cs typeface="ヒラギノ角ゴ Pro W3" charset="0"/>
            </a:endParaRPr>
          </a:p>
        </p:txBody>
      </p:sp>
      <p:sp>
        <p:nvSpPr>
          <p:cNvPr id="39939" name="Rectangle 3"/>
          <p:cNvSpPr>
            <a:spLocks noGrp="1" noChangeArrowheads="1"/>
          </p:cNvSpPr>
          <p:nvPr>
            <p:ph type="body" idx="1"/>
          </p:nvPr>
        </p:nvSpPr>
        <p:spPr>
          <a:xfrm>
            <a:off x="685800" y="1684338"/>
            <a:ext cx="8008119" cy="5173662"/>
          </a:xfrm>
        </p:spPr>
        <p:txBody>
          <a:bodyPr>
            <a:noAutofit/>
          </a:bodyPr>
          <a:lstStyle/>
          <a:p>
            <a:pPr>
              <a:spcBef>
                <a:spcPts val="600"/>
              </a:spcBef>
            </a:pPr>
            <a:r>
              <a:rPr lang="ja-JP" altLang="en-US" dirty="0">
                <a:latin typeface="ヒラギノ角ゴ Pro W3" charset="0"/>
                <a:ea typeface="ヒラギノ角ゴ Pro W3" charset="0"/>
                <a:cs typeface="ヒラギノ角ゴ Pro W3" charset="0"/>
              </a:rPr>
              <a:t>まず</a:t>
            </a:r>
            <a:r>
              <a:rPr lang="ja-JP" altLang="en-US" dirty="0">
                <a:solidFill>
                  <a:schemeClr val="accent1"/>
                </a:solidFill>
                <a:latin typeface="ヒラギノ角ゴ Pro W3" charset="0"/>
                <a:ea typeface="ヒラギノ角ゴ Pro W3" charset="0"/>
                <a:cs typeface="ヒラギノ角ゴ Pro W3" charset="0"/>
              </a:rPr>
              <a:t>本</a:t>
            </a:r>
            <a:r>
              <a:rPr lang="ja-JP" altLang="en-US" dirty="0">
                <a:latin typeface="ヒラギノ角ゴ Pro W3" charset="0"/>
                <a:ea typeface="ヒラギノ角ゴ Pro W3" charset="0"/>
                <a:cs typeface="ヒラギノ角ゴ Pro W3" charset="0"/>
              </a:rPr>
              <a:t>を読んで下さい．</a:t>
            </a:r>
            <a:endParaRPr lang="en-US" altLang="ja-JP" dirty="0">
              <a:latin typeface="ヒラギノ角ゴ Pro W3" charset="0"/>
              <a:ea typeface="ヒラギノ角ゴ Pro W3" charset="0"/>
              <a:cs typeface="ヒラギノ角ゴ Pro W3" charset="0"/>
            </a:endParaRPr>
          </a:p>
          <a:p>
            <a:pPr>
              <a:spcBef>
                <a:spcPts val="600"/>
              </a:spcBef>
            </a:pPr>
            <a:r>
              <a:rPr lang="ja-JP" altLang="en-US" dirty="0">
                <a:latin typeface="ヒラギノ角ゴ Pro W3" charset="0"/>
                <a:ea typeface="ヒラギノ角ゴ Pro W3" charset="0"/>
                <a:cs typeface="ヒラギノ角ゴ Pro W3" charset="0"/>
              </a:rPr>
              <a:t>いつでも研究室に来て下さい．</a:t>
            </a:r>
            <a:endParaRPr lang="en-US" altLang="ja-JP" dirty="0">
              <a:latin typeface="ヒラギノ角ゴ Pro W3" charset="0"/>
              <a:ea typeface="ヒラギノ角ゴ Pro W3" charset="0"/>
              <a:cs typeface="ヒラギノ角ゴ Pro W3" charset="0"/>
            </a:endParaRPr>
          </a:p>
          <a:p>
            <a:pPr>
              <a:spcBef>
                <a:spcPts val="600"/>
              </a:spcBef>
            </a:pPr>
            <a:r>
              <a:rPr lang="ja-JP" altLang="en-US" dirty="0">
                <a:latin typeface="ヒラギノ角ゴ Pro W3" charset="0"/>
                <a:ea typeface="ヒラギノ角ゴ Pro W3" charset="0"/>
                <a:cs typeface="ヒラギノ角ゴ Pro W3" charset="0"/>
              </a:rPr>
              <a:t>来年度一緒に「先端情報学実習」の</a:t>
            </a:r>
            <a:r>
              <a:rPr lang="ja-JP" altLang="en-US" dirty="0">
                <a:solidFill>
                  <a:schemeClr val="accent1"/>
                </a:solidFill>
                <a:latin typeface="ヒラギノ角ゴ Pro W3" charset="0"/>
                <a:ea typeface="ヒラギノ角ゴ Pro W3" charset="0"/>
                <a:cs typeface="ヒラギノ角ゴ Pro W3" charset="0"/>
              </a:rPr>
              <a:t>インタラクションデザイン研究グループ</a:t>
            </a:r>
            <a:r>
              <a:rPr lang="ja-JP" altLang="en-US" dirty="0">
                <a:latin typeface="ヒラギノ角ゴ Pro W3" charset="0"/>
                <a:ea typeface="ヒラギノ角ゴ Pro W3" charset="0"/>
                <a:cs typeface="ヒラギノ角ゴ Pro W3" charset="0"/>
              </a:rPr>
              <a:t>で研究しましょう．</a:t>
            </a:r>
            <a:endParaRPr lang="en-US" altLang="ja-JP" dirty="0">
              <a:latin typeface="ヒラギノ角ゴ Pro W3" charset="0"/>
              <a:ea typeface="ヒラギノ角ゴ Pro W3" charset="0"/>
              <a:cs typeface="ヒラギノ角ゴ Pro W3" charset="0"/>
            </a:endParaRPr>
          </a:p>
          <a:p>
            <a:pPr>
              <a:spcBef>
                <a:spcPts val="600"/>
              </a:spcBef>
            </a:pPr>
            <a:r>
              <a:rPr lang="ja-JP" altLang="en-US" dirty="0">
                <a:latin typeface="ヒラギノ角ゴ Pro W3" charset="0"/>
                <a:ea typeface="ヒラギノ角ゴ Pro W3" charset="0"/>
                <a:cs typeface="ヒラギノ角ゴ Pro W3" charset="0"/>
              </a:rPr>
              <a:t>アルバイトあります（データの統計分析など）．</a:t>
            </a:r>
            <a:endParaRPr lang="en-US" altLang="ja-JP" dirty="0">
              <a:latin typeface="ヒラギノ角ゴ Pro W3" charset="0"/>
              <a:ea typeface="ヒラギノ角ゴ Pro W3" charset="0"/>
              <a:cs typeface="ヒラギノ角ゴ Pro W3" charset="0"/>
            </a:endParaRPr>
          </a:p>
          <a:p>
            <a:pPr>
              <a:spcBef>
                <a:spcPts val="600"/>
              </a:spcBef>
            </a:pPr>
            <a:r>
              <a:rPr lang="ja-JP" altLang="en-US" dirty="0">
                <a:latin typeface="ヒラギノ角ゴ Pro W3" charset="0"/>
                <a:ea typeface="ヒラギノ角ゴ Pro W3" charset="0"/>
                <a:cs typeface="ヒラギノ角ゴ Pro W3" charset="0"/>
              </a:rPr>
              <a:t>どんなナイーブなことでも人と議論して下さい．</a:t>
            </a:r>
            <a:endParaRPr lang="en-US" altLang="ja-JP" dirty="0">
              <a:latin typeface="ヒラギノ角ゴ Pro W3" charset="0"/>
              <a:ea typeface="ヒラギノ角ゴ Pro W3" charset="0"/>
              <a:cs typeface="ヒラギノ角ゴ Pro W3" charset="0"/>
            </a:endParaRPr>
          </a:p>
          <a:p>
            <a:pPr>
              <a:spcBef>
                <a:spcPts val="600"/>
              </a:spcBef>
            </a:pPr>
            <a:r>
              <a:rPr lang="ja-JP" altLang="en-US" dirty="0">
                <a:latin typeface="ヒラギノ角ゴ Pro W3" charset="0"/>
                <a:ea typeface="ヒラギノ角ゴ Pro W3" charset="0"/>
                <a:cs typeface="ヒラギノ角ゴ Pro W3" charset="0"/>
              </a:rPr>
              <a:t>より専門的なことを学びたければ，研究室に来て先輩たちと一緒に勉強してみてください．</a:t>
            </a:r>
            <a:br>
              <a:rPr lang="en-US" altLang="ja-JP" dirty="0">
                <a:latin typeface="ヒラギノ角ゴ Pro W3" charset="0"/>
                <a:ea typeface="ヒラギノ角ゴ Pro W3" charset="0"/>
                <a:cs typeface="ヒラギノ角ゴ Pro W3" charset="0"/>
              </a:rPr>
            </a:br>
            <a:r>
              <a:rPr lang="ja-JP" altLang="en-US" dirty="0">
                <a:solidFill>
                  <a:schemeClr val="accent1"/>
                </a:solidFill>
                <a:latin typeface="ヒラギノ角ゴ Pro W3" charset="0"/>
                <a:ea typeface="ヒラギノ角ゴ Pro W3" charset="0"/>
                <a:cs typeface="ヒラギノ角ゴ Pro W3" charset="0"/>
              </a:rPr>
              <a:t>竹内研究室：１号館５Ｆ　Ｊ１５１２～１５１４</a:t>
            </a:r>
            <a:endParaRPr lang="en-US" altLang="ja-JP" dirty="0">
              <a:solidFill>
                <a:schemeClr val="accent1"/>
              </a:solidFill>
              <a:latin typeface="ヒラギノ角ゴ Pro W3" charset="0"/>
              <a:ea typeface="ヒラギノ角ゴ Pro W3" charset="0"/>
              <a:cs typeface="ヒラギノ角ゴ Pro W3" charset="0"/>
            </a:endParaRPr>
          </a:p>
          <a:p>
            <a:pPr>
              <a:spcBef>
                <a:spcPts val="600"/>
              </a:spcBef>
            </a:pPr>
            <a:r>
              <a:rPr lang="ja-JP" altLang="en-US" dirty="0">
                <a:latin typeface="ヒラギノ角ゴ Pro W3" charset="0"/>
                <a:ea typeface="ヒラギノ角ゴ Pro W3" charset="0"/>
                <a:cs typeface="ヒラギノ角ゴ Pro W3" charset="0"/>
              </a:rPr>
              <a:t>学会に参加してみましょう．</a:t>
            </a:r>
            <a:br>
              <a:rPr lang="en-US" altLang="ja-JP" dirty="0">
                <a:latin typeface="ヒラギノ角ゴ Pro W3" charset="0"/>
                <a:ea typeface="ヒラギノ角ゴ Pro W3" charset="0"/>
                <a:cs typeface="ヒラギノ角ゴ Pro W3" charset="0"/>
              </a:rPr>
            </a:br>
            <a:r>
              <a:rPr lang="ja-JP" altLang="en-US" dirty="0">
                <a:latin typeface="ヒラギノ角ゴ Pro W3" charset="0"/>
                <a:ea typeface="ヒラギノ角ゴ Pro W3" charset="0"/>
                <a:cs typeface="ヒラギノ角ゴ Pro W3" charset="0"/>
              </a:rPr>
              <a:t>日本認知科学会：</a:t>
            </a:r>
            <a:r>
              <a:rPr lang="en-US" altLang="ja-JP" dirty="0">
                <a:latin typeface="ヒラギノ角ゴ Pro W3" charset="0"/>
                <a:ea typeface="ヒラギノ角ゴ Pro W3" charset="0"/>
                <a:cs typeface="ヒラギノ角ゴ Pro W3" charset="0"/>
              </a:rPr>
              <a:t> </a:t>
            </a:r>
            <a:r>
              <a:rPr lang="en-US" altLang="ja-JP" b="1" i="1" dirty="0">
                <a:latin typeface="ヒラギノ角ゴ Pro W3" charset="0"/>
                <a:ea typeface="ヒラギノ角ゴ Pro W3" charset="0"/>
                <a:cs typeface="ヒラギノ角ゴ Pro W3" charset="0"/>
              </a:rPr>
              <a:t>http://</a:t>
            </a:r>
            <a:r>
              <a:rPr lang="en-US" altLang="ja-JP" b="1" i="1" dirty="0" err="1">
                <a:latin typeface="ヒラギノ角ゴ Pro W3" charset="0"/>
                <a:ea typeface="ヒラギノ角ゴ Pro W3" charset="0"/>
                <a:cs typeface="ヒラギノ角ゴ Pro W3" charset="0"/>
              </a:rPr>
              <a:t>www.jcss.gr.jp</a:t>
            </a:r>
            <a:br>
              <a:rPr lang="en-US" altLang="ja-JP" b="1" i="1" dirty="0">
                <a:latin typeface="ヒラギノ角ゴ Pro W3" charset="0"/>
                <a:ea typeface="ヒラギノ角ゴ Pro W3" charset="0"/>
                <a:cs typeface="ヒラギノ角ゴ Pro W3" charset="0"/>
              </a:rPr>
            </a:br>
            <a:r>
              <a:rPr lang="ja-JP" altLang="en-US" b="1" dirty="0">
                <a:latin typeface="ヒラギノ角ゴ Pro W3" charset="0"/>
                <a:ea typeface="ヒラギノ角ゴ Pro W3" charset="0"/>
                <a:cs typeface="ヒラギノ角ゴ Pro W3" charset="0"/>
              </a:rPr>
              <a:t>人工知能学会：　</a:t>
            </a:r>
            <a:r>
              <a:rPr lang="en-US" altLang="ja-JP" i="1" dirty="0">
                <a:latin typeface="ヒラギノ角ゴ Pro W3" charset="0"/>
                <a:ea typeface="ヒラギノ角ゴ Pro W3" charset="0"/>
                <a:cs typeface="ヒラギノ角ゴ Pro W3" charset="0"/>
              </a:rPr>
              <a:t>http://</a:t>
            </a:r>
            <a:r>
              <a:rPr lang="en-US" altLang="ja-JP" i="1" dirty="0" err="1">
                <a:latin typeface="ヒラギノ角ゴ Pro W3" charset="0"/>
                <a:ea typeface="ヒラギノ角ゴ Pro W3" charset="0"/>
                <a:cs typeface="ヒラギノ角ゴ Pro W3" charset="0"/>
              </a:rPr>
              <a:t>www.ai-gakkai.or.jp</a:t>
            </a:r>
            <a:endParaRPr lang="en-US" altLang="ja-JP" b="1" i="1" dirty="0">
              <a:latin typeface="ヒラギノ角ゴ Pro W3" charset="0"/>
              <a:ea typeface="ヒラギノ角ゴ Pro W3" charset="0"/>
              <a:cs typeface="ヒラギノ角ゴ Pro W3" charset="0"/>
            </a:endParaRPr>
          </a:p>
          <a:p>
            <a:pPr>
              <a:spcBef>
                <a:spcPts val="600"/>
              </a:spcBef>
            </a:pPr>
            <a:endParaRPr lang="en-US" altLang="ja-JP" b="1" i="1" dirty="0">
              <a:latin typeface="ヒラギノ角ゴ Pro W3" charset="0"/>
              <a:ea typeface="ヒラギノ角ゴ Pro W3" charset="0"/>
              <a:cs typeface="ヒラギノ角ゴ Pro W3" charset="0"/>
            </a:endParaRPr>
          </a:p>
        </p:txBody>
      </p:sp>
    </p:spTree>
    <p:extLst>
      <p:ext uri="{BB962C8B-B14F-4D97-AF65-F5344CB8AC3E}">
        <p14:creationId xmlns:p14="http://schemas.microsoft.com/office/powerpoint/2010/main" val="1833557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ctrTitle"/>
          </p:nvPr>
        </p:nvSpPr>
        <p:spPr>
          <a:xfrm>
            <a:off x="2571750" y="3124200"/>
            <a:ext cx="6172200" cy="1893888"/>
          </a:xfrm>
        </p:spPr>
        <p:txBody>
          <a:bodyPr/>
          <a:lstStyle/>
          <a:p>
            <a:r>
              <a:rPr lang="ja-JP" altLang="en-US" sz="5400" cap="none" dirty="0">
                <a:effectLst>
                  <a:outerShdw blurRad="50800" dist="38100" dir="2700000" algn="tl" rotWithShape="0">
                    <a:prstClr val="black">
                      <a:alpha val="40000"/>
                    </a:prstClr>
                  </a:outerShdw>
                </a:effectLst>
                <a:latin typeface="ヒラギノ角ゴ Pro W3" charset="0"/>
                <a:ea typeface="ヒラギノ角ゴ Pro W3" charset="0"/>
                <a:cs typeface="ヒラギノ角ゴ Pro W3" charset="0"/>
              </a:rPr>
              <a:t>認知科学</a:t>
            </a:r>
          </a:p>
        </p:txBody>
      </p:sp>
      <p:sp>
        <p:nvSpPr>
          <p:cNvPr id="43011" name="Rectangle 5"/>
          <p:cNvSpPr>
            <a:spLocks noGrp="1" noChangeArrowheads="1"/>
          </p:cNvSpPr>
          <p:nvPr>
            <p:ph type="subTitle" idx="1"/>
          </p:nvPr>
        </p:nvSpPr>
        <p:spPr>
          <a:xfrm>
            <a:off x="2571750" y="5003800"/>
            <a:ext cx="6172200" cy="1371600"/>
          </a:xfrm>
        </p:spPr>
        <p:txBody>
          <a:bodyPr/>
          <a:lstStyle/>
          <a:p>
            <a:pPr>
              <a:buFont typeface="Wingdings" charset="0"/>
              <a:buChar char="n"/>
            </a:pPr>
            <a:r>
              <a:rPr lang="ja-JP" altLang="en-US" sz="2400">
                <a:latin typeface="ヒラギノ角ゴ Pro W3" charset="0"/>
                <a:ea typeface="ヒラギノ角ゴ Pro W3" charset="0"/>
                <a:cs typeface="ヒラギノ角ゴ Pro W3" charset="0"/>
              </a:rPr>
              <a:t>自分自身に</a:t>
            </a:r>
            <a:endParaRPr lang="en-US" altLang="ja-JP" sz="2400">
              <a:latin typeface="ヒラギノ角ゴ Pro W3" charset="0"/>
              <a:ea typeface="ヒラギノ角ゴ Pro W3" charset="0"/>
              <a:cs typeface="ヒラギノ角ゴ Pro W3" charset="0"/>
            </a:endParaRPr>
          </a:p>
          <a:p>
            <a:pPr>
              <a:buFont typeface="Wingdings" charset="0"/>
              <a:buChar char="n"/>
            </a:pPr>
            <a:r>
              <a:rPr lang="ja-JP" altLang="en-US" sz="2400">
                <a:latin typeface="ヒラギノ角ゴ Pro W3" charset="0"/>
                <a:ea typeface="ヒラギノ角ゴ Pro W3" charset="0"/>
                <a:cs typeface="ヒラギノ角ゴ Pro W3" charset="0"/>
              </a:rPr>
              <a:t>自分以外のクラスの人たちに</a:t>
            </a:r>
            <a:endParaRPr lang="en-US" altLang="ja-JP" sz="2400">
              <a:latin typeface="ヒラギノ角ゴ Pro W3" charset="0"/>
              <a:ea typeface="ヒラギノ角ゴ Pro W3" charset="0"/>
              <a:cs typeface="ヒラギノ角ゴ Pro W3" charset="0"/>
            </a:endParaRPr>
          </a:p>
          <a:p>
            <a:pPr>
              <a:buFont typeface="Wingdings" charset="0"/>
              <a:buChar char="n"/>
            </a:pPr>
            <a:r>
              <a:rPr lang="ja-JP" altLang="en-US" sz="2400">
                <a:latin typeface="ヒラギノ角ゴ Pro W3" charset="0"/>
                <a:ea typeface="ヒラギノ角ゴ Pro W3" charset="0"/>
                <a:cs typeface="ヒラギノ角ゴ Pro W3" charset="0"/>
              </a:rPr>
              <a:t>情報学の発展と将来の自分たちのために</a:t>
            </a:r>
          </a:p>
        </p:txBody>
      </p:sp>
      <p:pic>
        <p:nvPicPr>
          <p:cNvPr id="43012" name="Picture 7" descr="MMAG00373_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54479" y="1519044"/>
            <a:ext cx="2659062" cy="2557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290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授業評価アンケート</a:t>
            </a:r>
          </a:p>
        </p:txBody>
      </p:sp>
      <p:sp>
        <p:nvSpPr>
          <p:cNvPr id="3" name="コンテンツ プレースホルダ 2"/>
          <p:cNvSpPr>
            <a:spLocks noGrp="1"/>
          </p:cNvSpPr>
          <p:nvPr>
            <p:ph idx="1"/>
          </p:nvPr>
        </p:nvSpPr>
        <p:spPr>
          <a:xfrm>
            <a:off x="779462" y="3905202"/>
            <a:ext cx="7581901" cy="1930821"/>
          </a:xfrm>
        </p:spPr>
        <p:txBody>
          <a:bodyPr/>
          <a:lstStyle/>
          <a:p>
            <a:pPr marL="0" indent="0" algn="ctr">
              <a:buNone/>
            </a:pPr>
            <a:r>
              <a:rPr lang="ja-JP" altLang="en-US" dirty="0"/>
              <a:t>記入が終わったら提出してください</a:t>
            </a:r>
          </a:p>
        </p:txBody>
      </p:sp>
      <p:sp>
        <p:nvSpPr>
          <p:cNvPr id="4" name="正方形/長方形 3"/>
          <p:cNvSpPr/>
          <p:nvPr/>
        </p:nvSpPr>
        <p:spPr>
          <a:xfrm>
            <a:off x="928567" y="2034529"/>
            <a:ext cx="7291986" cy="14473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6600">
                <a:effectLst>
                  <a:outerShdw blurRad="50800" dist="38100" dir="2700000">
                    <a:srgbClr val="000000">
                      <a:alpha val="43000"/>
                    </a:srgbClr>
                  </a:outerShdw>
                </a:effectLst>
              </a:rPr>
              <a:t>７７４０５０２０６１</a:t>
            </a:r>
            <a:endParaRPr kumimoji="1" lang="ja-JP" altLang="en-US" sz="6600" dirty="0">
              <a:effectLst>
                <a:outerShdw blurRad="50800" dist="38100" dir="2700000">
                  <a:srgbClr val="000000">
                    <a:alpha val="43000"/>
                  </a:srgbClr>
                </a:outerShdw>
              </a:effectLst>
            </a:endParaRPr>
          </a:p>
        </p:txBody>
      </p:sp>
    </p:spTree>
    <p:extLst>
      <p:ext uri="{BB962C8B-B14F-4D97-AF65-F5344CB8AC3E}">
        <p14:creationId xmlns:p14="http://schemas.microsoft.com/office/powerpoint/2010/main" val="148806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創造の過程</a:t>
            </a:r>
            <a:endParaRPr kumimoji="1" lang="ja-JP" altLang="en-US" dirty="0"/>
          </a:p>
        </p:txBody>
      </p:sp>
      <p:sp>
        <p:nvSpPr>
          <p:cNvPr id="3" name="コンテンツ プレースホルダー 2"/>
          <p:cNvSpPr>
            <a:spLocks noGrp="1"/>
          </p:cNvSpPr>
          <p:nvPr>
            <p:ph idx="1"/>
          </p:nvPr>
        </p:nvSpPr>
        <p:spPr/>
        <p:txBody>
          <a:bodyPr/>
          <a:lstStyle/>
          <a:p>
            <a:r>
              <a:rPr lang="ja-JP" altLang="en-US" dirty="0"/>
              <a:t>パースの三分論モデル</a:t>
            </a:r>
          </a:p>
          <a:p>
            <a:r>
              <a:rPr lang="ja-JP" altLang="en-US" dirty="0"/>
              <a:t>ワラスの四段階説</a:t>
            </a:r>
          </a:p>
          <a:p>
            <a:r>
              <a:rPr lang="ja-JP" altLang="en-US" dirty="0"/>
              <a:t>ヤングの五段階</a:t>
            </a:r>
          </a:p>
          <a:p>
            <a:r>
              <a:rPr lang="ja-JP" altLang="en-US" dirty="0"/>
              <a:t>川喜田の</a:t>
            </a:r>
            <a:r>
              <a:rPr lang="en-US" altLang="ja-JP" dirty="0"/>
              <a:t>W</a:t>
            </a:r>
            <a:r>
              <a:rPr lang="ja-JP" altLang="en-US" dirty="0"/>
              <a:t>型問題解決学</a:t>
            </a:r>
          </a:p>
          <a:p>
            <a:r>
              <a:rPr lang="ja-JP" altLang="en-US" dirty="0"/>
              <a:t>ブルーナー・市川亀久彌・デボノ・ヴェルトハイマー等の思考の二分論モデル</a:t>
            </a:r>
            <a:endParaRPr kumimoji="1" lang="ja-JP" altLang="en-US" dirty="0"/>
          </a:p>
        </p:txBody>
      </p:sp>
    </p:spTree>
    <p:extLst>
      <p:ext uri="{BB962C8B-B14F-4D97-AF65-F5344CB8AC3E}">
        <p14:creationId xmlns:p14="http://schemas.microsoft.com/office/powerpoint/2010/main" val="311682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数学者ガウスの発想</a:t>
            </a:r>
            <a:br>
              <a:rPr kumimoji="1" lang="en-US" altLang="ja-JP" dirty="0"/>
            </a:br>
            <a:r>
              <a:rPr kumimoji="1" lang="ja-JP" altLang="en-US" sz="3600" dirty="0"/>
              <a:t>幼少時代</a:t>
            </a:r>
          </a:p>
        </p:txBody>
      </p:sp>
      <p:sp>
        <p:nvSpPr>
          <p:cNvPr id="3" name="コンテンツ プレースホルダー 2"/>
          <p:cNvSpPr>
            <a:spLocks noGrp="1"/>
          </p:cNvSpPr>
          <p:nvPr>
            <p:ph idx="1"/>
          </p:nvPr>
        </p:nvSpPr>
        <p:spPr>
          <a:xfrm>
            <a:off x="185520" y="1882588"/>
            <a:ext cx="8790798" cy="714356"/>
          </a:xfrm>
        </p:spPr>
        <p:txBody>
          <a:bodyPr>
            <a:normAutofit/>
          </a:bodyPr>
          <a:lstStyle/>
          <a:p>
            <a:pPr marL="0" indent="0" algn="ctr">
              <a:buNone/>
            </a:pPr>
            <a:r>
              <a:rPr kumimoji="1" lang="ja-JP" altLang="en-US" sz="3600" dirty="0">
                <a:solidFill>
                  <a:schemeClr val="accent1"/>
                </a:solidFill>
              </a:rPr>
              <a:t>１＋２＋３＋４＋５＋６＋７＋８＋９＋１０＝？</a:t>
            </a:r>
          </a:p>
        </p:txBody>
      </p:sp>
      <p:grpSp>
        <p:nvGrpSpPr>
          <p:cNvPr id="44" name="図形グループ 43"/>
          <p:cNvGrpSpPr/>
          <p:nvPr/>
        </p:nvGrpSpPr>
        <p:grpSpPr>
          <a:xfrm>
            <a:off x="509679" y="2512516"/>
            <a:ext cx="7077310" cy="4183007"/>
            <a:chOff x="509679" y="2512516"/>
            <a:chExt cx="7077310" cy="4183007"/>
          </a:xfrm>
        </p:grpSpPr>
        <p:grpSp>
          <p:nvGrpSpPr>
            <p:cNvPr id="25" name="図形グループ 24"/>
            <p:cNvGrpSpPr/>
            <p:nvPr/>
          </p:nvGrpSpPr>
          <p:grpSpPr>
            <a:xfrm>
              <a:off x="3736665" y="2512516"/>
              <a:ext cx="623338" cy="237420"/>
              <a:chOff x="3624777" y="2516482"/>
              <a:chExt cx="623338" cy="237420"/>
            </a:xfrm>
          </p:grpSpPr>
          <p:cxnSp>
            <p:nvCxnSpPr>
              <p:cNvPr id="10" name="直線コネクタ 9"/>
              <p:cNvCxnSpPr/>
              <p:nvPr/>
            </p:nvCxnSpPr>
            <p:spPr>
              <a:xfrm>
                <a:off x="3624777" y="2521041"/>
                <a:ext cx="313957" cy="2328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flipH="1">
                <a:off x="3934158" y="2516482"/>
                <a:ext cx="313957" cy="23286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6" name="図形グループ 25"/>
            <p:cNvGrpSpPr/>
            <p:nvPr/>
          </p:nvGrpSpPr>
          <p:grpSpPr>
            <a:xfrm>
              <a:off x="2962699" y="2512516"/>
              <a:ext cx="2171270" cy="827004"/>
              <a:chOff x="3624777" y="2516482"/>
              <a:chExt cx="623338" cy="237420"/>
            </a:xfrm>
          </p:grpSpPr>
          <p:cxnSp>
            <p:nvCxnSpPr>
              <p:cNvPr id="27" name="直線コネクタ 26"/>
              <p:cNvCxnSpPr/>
              <p:nvPr/>
            </p:nvCxnSpPr>
            <p:spPr>
              <a:xfrm>
                <a:off x="3624777" y="2521041"/>
                <a:ext cx="313957" cy="2328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flipH="1">
                <a:off x="3934158" y="2516482"/>
                <a:ext cx="313957" cy="23286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9" name="図形グループ 28"/>
            <p:cNvGrpSpPr/>
            <p:nvPr/>
          </p:nvGrpSpPr>
          <p:grpSpPr>
            <a:xfrm>
              <a:off x="2151272" y="2512516"/>
              <a:ext cx="3794125" cy="1445125"/>
              <a:chOff x="3624777" y="2516482"/>
              <a:chExt cx="623338" cy="237420"/>
            </a:xfrm>
          </p:grpSpPr>
          <p:cxnSp>
            <p:nvCxnSpPr>
              <p:cNvPr id="30" name="直線コネクタ 29"/>
              <p:cNvCxnSpPr/>
              <p:nvPr/>
            </p:nvCxnSpPr>
            <p:spPr>
              <a:xfrm>
                <a:off x="3624777" y="2521041"/>
                <a:ext cx="313957" cy="2328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flipH="1">
                <a:off x="3934158" y="2516482"/>
                <a:ext cx="313957" cy="23286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2" name="図形グループ 31"/>
            <p:cNvGrpSpPr/>
            <p:nvPr/>
          </p:nvGrpSpPr>
          <p:grpSpPr>
            <a:xfrm>
              <a:off x="1377303" y="2512516"/>
              <a:ext cx="5342062" cy="2034711"/>
              <a:chOff x="3624777" y="2516482"/>
              <a:chExt cx="623338" cy="237420"/>
            </a:xfrm>
          </p:grpSpPr>
          <p:cxnSp>
            <p:nvCxnSpPr>
              <p:cNvPr id="33" name="直線コネクタ 32"/>
              <p:cNvCxnSpPr/>
              <p:nvPr/>
            </p:nvCxnSpPr>
            <p:spPr>
              <a:xfrm>
                <a:off x="3624777" y="2521041"/>
                <a:ext cx="313957" cy="2328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flipH="1">
                <a:off x="3934158" y="2516482"/>
                <a:ext cx="313957" cy="23286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5" name="図形グループ 34"/>
            <p:cNvGrpSpPr/>
            <p:nvPr/>
          </p:nvGrpSpPr>
          <p:grpSpPr>
            <a:xfrm>
              <a:off x="509679" y="2512516"/>
              <a:ext cx="7077310" cy="2695641"/>
              <a:chOff x="3624777" y="2516482"/>
              <a:chExt cx="623338" cy="237420"/>
            </a:xfrm>
          </p:grpSpPr>
          <p:cxnSp>
            <p:nvCxnSpPr>
              <p:cNvPr id="36" name="直線コネクタ 35"/>
              <p:cNvCxnSpPr/>
              <p:nvPr/>
            </p:nvCxnSpPr>
            <p:spPr>
              <a:xfrm>
                <a:off x="3624777" y="2521041"/>
                <a:ext cx="313957" cy="2328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H="1">
                <a:off x="3934158" y="2516482"/>
                <a:ext cx="313957" cy="232861"/>
              </a:xfrm>
              <a:prstGeom prst="line">
                <a:avLst/>
              </a:prstGeom>
            </p:spPr>
            <p:style>
              <a:lnRef idx="2">
                <a:schemeClr val="accent1"/>
              </a:lnRef>
              <a:fillRef idx="0">
                <a:schemeClr val="accent1"/>
              </a:fillRef>
              <a:effectRef idx="1">
                <a:schemeClr val="accent1"/>
              </a:effectRef>
              <a:fontRef idx="minor">
                <a:schemeClr val="tx1"/>
              </a:fontRef>
            </p:style>
          </p:cxnSp>
        </p:grpSp>
        <p:sp>
          <p:nvSpPr>
            <p:cNvPr id="38" name="テキスト ボックス 37"/>
            <p:cNvSpPr txBox="1"/>
            <p:nvPr/>
          </p:nvSpPr>
          <p:spPr>
            <a:xfrm>
              <a:off x="3751188" y="2711095"/>
              <a:ext cx="605454" cy="461665"/>
            </a:xfrm>
            <a:prstGeom prst="rect">
              <a:avLst/>
            </a:prstGeom>
            <a:noFill/>
          </p:spPr>
          <p:txBody>
            <a:bodyPr wrap="none" rtlCol="0">
              <a:spAutoFit/>
            </a:bodyPr>
            <a:lstStyle/>
            <a:p>
              <a:r>
                <a:rPr kumimoji="1" lang="ja-JP" altLang="en-US" sz="2400" dirty="0"/>
                <a:t>１１</a:t>
              </a:r>
            </a:p>
          </p:txBody>
        </p:sp>
        <p:sp>
          <p:nvSpPr>
            <p:cNvPr id="39" name="テキスト ボックス 38"/>
            <p:cNvSpPr txBox="1"/>
            <p:nvPr/>
          </p:nvSpPr>
          <p:spPr>
            <a:xfrm>
              <a:off x="3751188" y="3263027"/>
              <a:ext cx="605454" cy="461665"/>
            </a:xfrm>
            <a:prstGeom prst="rect">
              <a:avLst/>
            </a:prstGeom>
            <a:noFill/>
          </p:spPr>
          <p:txBody>
            <a:bodyPr wrap="none" rtlCol="0">
              <a:spAutoFit/>
            </a:bodyPr>
            <a:lstStyle/>
            <a:p>
              <a:r>
                <a:rPr kumimoji="1" lang="ja-JP" altLang="en-US" sz="2400" dirty="0"/>
                <a:t>１１</a:t>
              </a:r>
            </a:p>
          </p:txBody>
        </p:sp>
        <p:sp>
          <p:nvSpPr>
            <p:cNvPr id="40" name="テキスト ボックス 39"/>
            <p:cNvSpPr txBox="1"/>
            <p:nvPr/>
          </p:nvSpPr>
          <p:spPr>
            <a:xfrm>
              <a:off x="3751188" y="3857766"/>
              <a:ext cx="605454" cy="461665"/>
            </a:xfrm>
            <a:prstGeom prst="rect">
              <a:avLst/>
            </a:prstGeom>
            <a:noFill/>
          </p:spPr>
          <p:txBody>
            <a:bodyPr wrap="none" rtlCol="0">
              <a:spAutoFit/>
            </a:bodyPr>
            <a:lstStyle/>
            <a:p>
              <a:r>
                <a:rPr kumimoji="1" lang="ja-JP" altLang="en-US" sz="2400" dirty="0"/>
                <a:t>１１</a:t>
              </a:r>
            </a:p>
          </p:txBody>
        </p:sp>
        <p:sp>
          <p:nvSpPr>
            <p:cNvPr id="41" name="テキスト ボックス 40"/>
            <p:cNvSpPr txBox="1"/>
            <p:nvPr/>
          </p:nvSpPr>
          <p:spPr>
            <a:xfrm>
              <a:off x="3751188" y="4423967"/>
              <a:ext cx="605454" cy="461665"/>
            </a:xfrm>
            <a:prstGeom prst="rect">
              <a:avLst/>
            </a:prstGeom>
            <a:noFill/>
          </p:spPr>
          <p:txBody>
            <a:bodyPr wrap="none" rtlCol="0">
              <a:spAutoFit/>
            </a:bodyPr>
            <a:lstStyle/>
            <a:p>
              <a:r>
                <a:rPr kumimoji="1" lang="ja-JP" altLang="en-US" sz="2400" dirty="0"/>
                <a:t>１１</a:t>
              </a:r>
            </a:p>
          </p:txBody>
        </p:sp>
        <p:sp>
          <p:nvSpPr>
            <p:cNvPr id="42" name="テキスト ボックス 41"/>
            <p:cNvSpPr txBox="1"/>
            <p:nvPr/>
          </p:nvSpPr>
          <p:spPr>
            <a:xfrm>
              <a:off x="3751188" y="5147127"/>
              <a:ext cx="605454" cy="461665"/>
            </a:xfrm>
            <a:prstGeom prst="rect">
              <a:avLst/>
            </a:prstGeom>
            <a:noFill/>
          </p:spPr>
          <p:txBody>
            <a:bodyPr wrap="none" rtlCol="0">
              <a:spAutoFit/>
            </a:bodyPr>
            <a:lstStyle/>
            <a:p>
              <a:r>
                <a:rPr kumimoji="1" lang="ja-JP" altLang="en-US" sz="2400" dirty="0"/>
                <a:t>１１</a:t>
              </a:r>
            </a:p>
          </p:txBody>
        </p:sp>
        <p:sp>
          <p:nvSpPr>
            <p:cNvPr id="43" name="テキスト ボックス 42"/>
            <p:cNvSpPr txBox="1"/>
            <p:nvPr/>
          </p:nvSpPr>
          <p:spPr>
            <a:xfrm>
              <a:off x="2440303" y="5864526"/>
              <a:ext cx="3211937" cy="830997"/>
            </a:xfrm>
            <a:prstGeom prst="rect">
              <a:avLst/>
            </a:prstGeom>
            <a:noFill/>
          </p:spPr>
          <p:txBody>
            <a:bodyPr wrap="none" rtlCol="0">
              <a:spAutoFit/>
            </a:bodyPr>
            <a:lstStyle/>
            <a:p>
              <a:r>
                <a:rPr kumimoji="1" lang="ja-JP" altLang="en-US" sz="4800" dirty="0"/>
                <a:t>１１</a:t>
              </a:r>
              <a:r>
                <a:rPr kumimoji="1" lang="en-US" altLang="ja-JP" sz="4800" dirty="0"/>
                <a:t>×</a:t>
              </a:r>
              <a:r>
                <a:rPr kumimoji="1" lang="ja-JP" altLang="en-US" sz="4800" dirty="0"/>
                <a:t>５＝５５</a:t>
              </a:r>
            </a:p>
          </p:txBody>
        </p:sp>
      </p:grpSp>
    </p:spTree>
    <p:extLst>
      <p:ext uri="{BB962C8B-B14F-4D97-AF65-F5344CB8AC3E}">
        <p14:creationId xmlns:p14="http://schemas.microsoft.com/office/powerpoint/2010/main" val="135782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500"/>
                                        <p:tgtEl>
                                          <p:spTgt spid="44"/>
                                        </p:tgtEl>
                                        <p:attrNameLst>
                                          <p:attrName>ppt_y</p:attrName>
                                        </p:attrNameLst>
                                      </p:cBhvr>
                                      <p:tavLst>
                                        <p:tav tm="0">
                                          <p:val>
                                            <p:strVal val="#ppt_y+#ppt_h*1.125000"/>
                                          </p:val>
                                        </p:tav>
                                        <p:tav tm="100000">
                                          <p:val>
                                            <p:strVal val="#ppt_y"/>
                                          </p:val>
                                        </p:tav>
                                      </p:tavLst>
                                    </p:anim>
                                    <p:animEffect transition="in" filter="wipe(up)">
                                      <p:cBhvr>
                                        <p:cTn id="8" dur="1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Peirce</a:t>
            </a:r>
            <a:r>
              <a:rPr kumimoji="1" lang="ja-JP" altLang="en-US" dirty="0"/>
              <a:t>の三分論</a:t>
            </a:r>
          </a:p>
        </p:txBody>
      </p:sp>
      <p:sp>
        <p:nvSpPr>
          <p:cNvPr id="3" name="コンテンツ プレースホルダー 2"/>
          <p:cNvSpPr>
            <a:spLocks noGrp="1"/>
          </p:cNvSpPr>
          <p:nvPr>
            <p:ph idx="1"/>
          </p:nvPr>
        </p:nvSpPr>
        <p:spPr/>
        <p:txBody>
          <a:bodyPr/>
          <a:lstStyle/>
          <a:p>
            <a:pPr marL="457200" indent="-457200">
              <a:buFont typeface="+mj-lt"/>
              <a:buAutoNum type="arabicPeriod"/>
            </a:pPr>
            <a:r>
              <a:rPr kumimoji="1" lang="ja-JP" altLang="en-US" sz="2800" dirty="0">
                <a:solidFill>
                  <a:schemeClr val="accent2"/>
                </a:solidFill>
              </a:rPr>
              <a:t>発想</a:t>
            </a:r>
            <a:r>
              <a:rPr kumimoji="1" lang="en-US" altLang="ja-JP" sz="2800" dirty="0">
                <a:solidFill>
                  <a:schemeClr val="accent2"/>
                </a:solidFill>
              </a:rPr>
              <a:t> (abduction)</a:t>
            </a:r>
            <a:br>
              <a:rPr kumimoji="1" lang="en-US" altLang="ja-JP" sz="2800" dirty="0">
                <a:solidFill>
                  <a:schemeClr val="accent2"/>
                </a:solidFill>
              </a:rPr>
            </a:br>
            <a:r>
              <a:rPr lang="ja-JP" altLang="en-US" dirty="0"/>
              <a:t>ある観測事実を説明する（帰結まで導く）ための仮説を直観的に発見し，仮説設定／仮説形成する段階．</a:t>
            </a:r>
            <a:endParaRPr kumimoji="1" lang="en-US" altLang="ja-JP" dirty="0"/>
          </a:p>
          <a:p>
            <a:pPr marL="457200" indent="-457200">
              <a:buFont typeface="+mj-lt"/>
              <a:buAutoNum type="arabicPeriod"/>
            </a:pPr>
            <a:r>
              <a:rPr lang="ja-JP" altLang="en-US" sz="2800" dirty="0">
                <a:solidFill>
                  <a:srgbClr val="9DE61E"/>
                </a:solidFill>
              </a:rPr>
              <a:t>演繹</a:t>
            </a:r>
            <a:r>
              <a:rPr lang="en-US" altLang="ja-JP" sz="2800" dirty="0">
                <a:solidFill>
                  <a:srgbClr val="9DE61E"/>
                </a:solidFill>
              </a:rPr>
              <a:t> (deduction)</a:t>
            </a:r>
            <a:br>
              <a:rPr lang="en-US" altLang="ja-JP" sz="2800" dirty="0">
                <a:solidFill>
                  <a:srgbClr val="9DE61E"/>
                </a:solidFill>
              </a:rPr>
            </a:br>
            <a:r>
              <a:rPr lang="ja-JP" altLang="en-US" dirty="0"/>
              <a:t>諸前提から論理的に正しい結論を導き出す段階．</a:t>
            </a:r>
            <a:endParaRPr lang="en-US" altLang="ja-JP" dirty="0"/>
          </a:p>
          <a:p>
            <a:pPr marL="457200" indent="-457200">
              <a:buFont typeface="+mj-lt"/>
              <a:buAutoNum type="arabicPeriod"/>
            </a:pPr>
            <a:r>
              <a:rPr lang="ja-JP" altLang="en-US" sz="2800" dirty="0">
                <a:solidFill>
                  <a:srgbClr val="9DE61E"/>
                </a:solidFill>
              </a:rPr>
              <a:t>帰納</a:t>
            </a:r>
            <a:r>
              <a:rPr lang="en-US" altLang="ja-JP" sz="2800" dirty="0">
                <a:solidFill>
                  <a:srgbClr val="9DE61E"/>
                </a:solidFill>
              </a:rPr>
              <a:t> (induction)</a:t>
            </a:r>
            <a:br>
              <a:rPr lang="en-US" altLang="ja-JP" sz="2800" dirty="0">
                <a:solidFill>
                  <a:srgbClr val="9DE61E"/>
                </a:solidFill>
              </a:rPr>
            </a:br>
            <a:r>
              <a:rPr lang="ja-JP" altLang="en-US" dirty="0"/>
              <a:t>個々の事実／事例の集まりから，そこに共通する性質や関係を見出して，規則性を導き出す段階．</a:t>
            </a:r>
            <a:endParaRPr lang="en-US" altLang="ja-JP" dirty="0"/>
          </a:p>
        </p:txBody>
      </p:sp>
    </p:spTree>
    <p:extLst>
      <p:ext uri="{BB962C8B-B14F-4D97-AF65-F5344CB8AC3E}">
        <p14:creationId xmlns:p14="http://schemas.microsoft.com/office/powerpoint/2010/main" val="3143374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Wallas</a:t>
            </a:r>
            <a:r>
              <a:rPr lang="ja-JP" altLang="en-US" dirty="0"/>
              <a:t>の四段階説</a:t>
            </a:r>
            <a:endParaRPr kumimoji="1" lang="ja-JP" altLang="en-US" dirty="0"/>
          </a:p>
        </p:txBody>
      </p:sp>
      <p:sp>
        <p:nvSpPr>
          <p:cNvPr id="3" name="コンテンツ プレースホルダー 2"/>
          <p:cNvSpPr>
            <a:spLocks noGrp="1"/>
          </p:cNvSpPr>
          <p:nvPr>
            <p:ph idx="1"/>
          </p:nvPr>
        </p:nvSpPr>
        <p:spPr>
          <a:xfrm>
            <a:off x="779462" y="1455429"/>
            <a:ext cx="7581901" cy="5274149"/>
          </a:xfrm>
        </p:spPr>
        <p:txBody>
          <a:bodyPr>
            <a:normAutofit fontScale="92500" lnSpcReduction="10000"/>
          </a:bodyPr>
          <a:lstStyle/>
          <a:p>
            <a:pPr marL="457200" indent="-457200">
              <a:buFont typeface="+mj-lt"/>
              <a:buAutoNum type="arabicPeriod"/>
            </a:pPr>
            <a:r>
              <a:rPr lang="ja-JP" altLang="en-US" sz="2600" dirty="0">
                <a:solidFill>
                  <a:srgbClr val="9DE61E"/>
                </a:solidFill>
              </a:rPr>
              <a:t>準備期</a:t>
            </a:r>
            <a:r>
              <a:rPr lang="en-US" altLang="ja-JP" sz="2600" dirty="0">
                <a:solidFill>
                  <a:srgbClr val="9DE61E"/>
                </a:solidFill>
              </a:rPr>
              <a:t> (preparation)</a:t>
            </a:r>
            <a:br>
              <a:rPr lang="en-US" altLang="ja-JP" sz="2600" dirty="0">
                <a:solidFill>
                  <a:srgbClr val="9DE61E"/>
                </a:solidFill>
              </a:rPr>
            </a:br>
            <a:r>
              <a:rPr lang="ja-JP" altLang="en-US" dirty="0"/>
              <a:t>まず始めに，解決すべき問題が設定される時期，何が問題なのかということに関し，するどく感受性を働かせ，資料の収集と方略が試みられる．</a:t>
            </a:r>
            <a:endParaRPr lang="en-US" altLang="ja-JP" dirty="0"/>
          </a:p>
          <a:p>
            <a:pPr marL="457200" indent="-457200">
              <a:buFont typeface="+mj-lt"/>
              <a:buAutoNum type="arabicPeriod"/>
            </a:pPr>
            <a:r>
              <a:rPr lang="ja-JP" altLang="en-US" sz="2600" dirty="0">
                <a:solidFill>
                  <a:srgbClr val="9DE61E"/>
                </a:solidFill>
              </a:rPr>
              <a:t>孵化期</a:t>
            </a:r>
            <a:r>
              <a:rPr lang="en-US" altLang="ja-JP" sz="2600" dirty="0">
                <a:solidFill>
                  <a:srgbClr val="9DE61E"/>
                </a:solidFill>
              </a:rPr>
              <a:t> (incubation)</a:t>
            </a:r>
            <a:br>
              <a:rPr lang="en-US" altLang="ja-JP" sz="2600" dirty="0">
                <a:solidFill>
                  <a:srgbClr val="9DE61E"/>
                </a:solidFill>
              </a:rPr>
            </a:br>
            <a:r>
              <a:rPr lang="ja-JP" altLang="en-US" dirty="0"/>
              <a:t>準備期での試みが成功しなくて，意識を離れてしまっても完全に問題との絆が切られているのではなく，いわば脳裏にあたためられ，ひらめきを待っている時期．</a:t>
            </a:r>
            <a:endParaRPr lang="en-US" altLang="ja-JP" dirty="0"/>
          </a:p>
          <a:p>
            <a:pPr marL="457200" indent="-457200">
              <a:buFont typeface="+mj-lt"/>
              <a:buAutoNum type="arabicPeriod"/>
            </a:pPr>
            <a:r>
              <a:rPr lang="ja-JP" altLang="en-US" sz="2600" dirty="0">
                <a:solidFill>
                  <a:srgbClr val="9DE61E"/>
                </a:solidFill>
              </a:rPr>
              <a:t>啓示期</a:t>
            </a:r>
            <a:r>
              <a:rPr lang="en-US" altLang="ja-JP" sz="2600" dirty="0">
                <a:solidFill>
                  <a:srgbClr val="9DE61E"/>
                </a:solidFill>
              </a:rPr>
              <a:t> (illumination)</a:t>
            </a:r>
            <a:br>
              <a:rPr lang="en-US" altLang="ja-JP" sz="2600" dirty="0">
                <a:solidFill>
                  <a:srgbClr val="9DE61E"/>
                </a:solidFill>
              </a:rPr>
            </a:br>
            <a:r>
              <a:rPr lang="ja-JP" altLang="en-US" dirty="0"/>
              <a:t>突然のひらめきとして「洞察」や「わかった！」と，突然問題が解決される．ときとして夢やイメージとして開示されることがある．</a:t>
            </a:r>
            <a:endParaRPr lang="en-US" altLang="ja-JP" dirty="0"/>
          </a:p>
          <a:p>
            <a:pPr marL="457200" indent="-457200">
              <a:buFont typeface="+mj-lt"/>
              <a:buAutoNum type="arabicPeriod"/>
            </a:pPr>
            <a:r>
              <a:rPr lang="ja-JP" altLang="en-US" sz="2600" dirty="0">
                <a:solidFill>
                  <a:srgbClr val="9DE61E"/>
                </a:solidFill>
              </a:rPr>
              <a:t>検証期</a:t>
            </a:r>
            <a:r>
              <a:rPr lang="en-US" altLang="ja-JP" sz="2600" dirty="0">
                <a:solidFill>
                  <a:srgbClr val="9DE61E"/>
                </a:solidFill>
              </a:rPr>
              <a:t> (verification)</a:t>
            </a:r>
            <a:br>
              <a:rPr lang="en-US" altLang="ja-JP" sz="2600" dirty="0">
                <a:solidFill>
                  <a:srgbClr val="9DE61E"/>
                </a:solidFill>
              </a:rPr>
            </a:br>
            <a:r>
              <a:rPr lang="ja-JP" altLang="en-US" dirty="0"/>
              <a:t>得られた直観が客観的に妥当であるかが吟味される時期．</a:t>
            </a:r>
            <a:endParaRPr kumimoji="1" lang="ja-JP" altLang="en-US" dirty="0"/>
          </a:p>
        </p:txBody>
      </p:sp>
    </p:spTree>
    <p:extLst>
      <p:ext uri="{BB962C8B-B14F-4D97-AF65-F5344CB8AC3E}">
        <p14:creationId xmlns:p14="http://schemas.microsoft.com/office/powerpoint/2010/main" val="2020173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創造性を支える能力</a:t>
            </a:r>
          </a:p>
        </p:txBody>
      </p:sp>
      <p:sp>
        <p:nvSpPr>
          <p:cNvPr id="3" name="コンテンツ プレースホルダー 2"/>
          <p:cNvSpPr>
            <a:spLocks noGrp="1"/>
          </p:cNvSpPr>
          <p:nvPr>
            <p:ph idx="1"/>
          </p:nvPr>
        </p:nvSpPr>
        <p:spPr>
          <a:xfrm>
            <a:off x="779462" y="1882587"/>
            <a:ext cx="7581901" cy="4666847"/>
          </a:xfrm>
        </p:spPr>
        <p:txBody>
          <a:bodyPr>
            <a:normAutofit fontScale="92500"/>
          </a:bodyPr>
          <a:lstStyle/>
          <a:p>
            <a:r>
              <a:rPr kumimoji="1" lang="ja-JP" altLang="en-US" dirty="0"/>
              <a:t>問題を発見する能力（問題に対する感受性）</a:t>
            </a:r>
            <a:endParaRPr kumimoji="1" lang="en-US" altLang="ja-JP" dirty="0"/>
          </a:p>
          <a:p>
            <a:r>
              <a:rPr lang="ja-JP" altLang="en-US" dirty="0"/>
              <a:t>特定の問題に多くの反応を円滑に出せる能力（流暢性）</a:t>
            </a:r>
            <a:endParaRPr lang="en-US" altLang="ja-JP" dirty="0"/>
          </a:p>
          <a:p>
            <a:r>
              <a:rPr kumimoji="1" lang="ja-JP" altLang="en-US" dirty="0"/>
              <a:t>順応性に富み，様々な角度から考え得る能力（柔軟性）</a:t>
            </a:r>
            <a:endParaRPr kumimoji="1" lang="en-US" altLang="ja-JP" dirty="0"/>
          </a:p>
          <a:p>
            <a:r>
              <a:rPr lang="ja-JP" altLang="en-US" dirty="0"/>
              <a:t>他人の考えとは異なった非凡な発想を生む能力（独自性）</a:t>
            </a:r>
            <a:endParaRPr lang="en-US" altLang="ja-JP" dirty="0"/>
          </a:p>
          <a:p>
            <a:r>
              <a:rPr kumimoji="1" lang="ja-JP" altLang="en-US" dirty="0"/>
              <a:t>特定の物事が，さまざまに使用・機能できることを発見できる能力（再定義）</a:t>
            </a:r>
            <a:endParaRPr kumimoji="1" lang="en-US" altLang="ja-JP" dirty="0"/>
          </a:p>
          <a:p>
            <a:r>
              <a:rPr lang="ja-JP" altLang="en-US" dirty="0"/>
              <a:t>表面だけでなく，その本質を読み込む能力．さまざまな意味的変換を行える認知的能力（透徹性）</a:t>
            </a:r>
            <a:endParaRPr kumimoji="1" lang="ja-JP" altLang="en-US" dirty="0"/>
          </a:p>
        </p:txBody>
      </p:sp>
    </p:spTree>
    <p:extLst>
      <p:ext uri="{BB962C8B-B14F-4D97-AF65-F5344CB8AC3E}">
        <p14:creationId xmlns:p14="http://schemas.microsoft.com/office/powerpoint/2010/main" val="22913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研究アプローチ</a:t>
            </a:r>
            <a:endParaRPr kumimoji="1" lang="ja-JP" altLang="en-US" dirty="0"/>
          </a:p>
        </p:txBody>
      </p:sp>
      <p:sp>
        <p:nvSpPr>
          <p:cNvPr id="3" name="コンテンツ プレースホルダー 2"/>
          <p:cNvSpPr>
            <a:spLocks noGrp="1"/>
          </p:cNvSpPr>
          <p:nvPr>
            <p:ph idx="1"/>
          </p:nvPr>
        </p:nvSpPr>
        <p:spPr>
          <a:xfrm>
            <a:off x="779462" y="1882587"/>
            <a:ext cx="7581901" cy="4845471"/>
          </a:xfrm>
        </p:spPr>
        <p:txBody>
          <a:bodyPr>
            <a:normAutofit/>
          </a:bodyPr>
          <a:lstStyle/>
          <a:p>
            <a:r>
              <a:rPr kumimoji="1" lang="ja-JP" altLang="en-US" sz="2800" dirty="0"/>
              <a:t>心理学的アプローチ</a:t>
            </a:r>
            <a:endParaRPr kumimoji="1" lang="en-US" altLang="ja-JP" sz="2800" dirty="0"/>
          </a:p>
          <a:p>
            <a:pPr lvl="1"/>
            <a:r>
              <a:rPr lang="ja-JP" altLang="en-US" sz="2000" dirty="0"/>
              <a:t>洞察</a:t>
            </a:r>
            <a:endParaRPr lang="en-US" altLang="ja-JP" sz="2000" dirty="0"/>
          </a:p>
          <a:p>
            <a:pPr lvl="1"/>
            <a:r>
              <a:rPr kumimoji="1" lang="ja-JP" altLang="en-US" sz="2000" dirty="0"/>
              <a:t>記憶</a:t>
            </a:r>
            <a:endParaRPr kumimoji="1" lang="en-US" altLang="ja-JP" sz="2000" dirty="0"/>
          </a:p>
          <a:p>
            <a:pPr lvl="1"/>
            <a:r>
              <a:rPr lang="ja-JP" altLang="en-US" sz="2000" dirty="0"/>
              <a:t>学習</a:t>
            </a:r>
            <a:endParaRPr kumimoji="1" lang="en-US" altLang="ja-JP" sz="2000" dirty="0"/>
          </a:p>
          <a:p>
            <a:r>
              <a:rPr kumimoji="1" lang="ja-JP" altLang="en-US" sz="2800" dirty="0"/>
              <a:t>工学的アプローチ</a:t>
            </a:r>
            <a:endParaRPr kumimoji="1" lang="en-US" altLang="ja-JP" sz="2800" dirty="0"/>
          </a:p>
          <a:p>
            <a:pPr lvl="1"/>
            <a:r>
              <a:rPr lang="ja-JP" altLang="en-US" sz="2000" dirty="0"/>
              <a:t>発想支援</a:t>
            </a:r>
            <a:endParaRPr lang="en-US" altLang="ja-JP" sz="2000" dirty="0"/>
          </a:p>
          <a:p>
            <a:pPr lvl="1"/>
            <a:r>
              <a:rPr kumimoji="1" lang="ja-JP" altLang="en-US" sz="2000" dirty="0"/>
              <a:t>コラボレーション支援（人−人，人−システム）</a:t>
            </a:r>
            <a:endParaRPr kumimoji="1" lang="en-US" altLang="ja-JP" sz="2000" dirty="0"/>
          </a:p>
          <a:p>
            <a:r>
              <a:rPr lang="ja-JP" altLang="en-US" sz="2800" dirty="0"/>
              <a:t>脳神経科学的アプローチ</a:t>
            </a:r>
            <a:endParaRPr lang="en-US" altLang="ja-JP" sz="2000" dirty="0"/>
          </a:p>
          <a:p>
            <a:r>
              <a:rPr lang="ja-JP" altLang="en-US" sz="2800" dirty="0"/>
              <a:t>統計的アプローチ</a:t>
            </a:r>
          </a:p>
        </p:txBody>
      </p:sp>
    </p:spTree>
    <p:extLst>
      <p:ext uri="{BB962C8B-B14F-4D97-AF65-F5344CB8AC3E}">
        <p14:creationId xmlns:p14="http://schemas.microsoft.com/office/powerpoint/2010/main" val="14888256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オービット">
  <a:themeElements>
    <a:clrScheme name="オービット">
      <a:dk1>
        <a:srgbClr val="FFFFFF"/>
      </a:dk1>
      <a:lt1>
        <a:srgbClr val="000000"/>
      </a:lt1>
      <a:dk2>
        <a:srgbClr val="212C28"/>
      </a:dk2>
      <a:lt2>
        <a:srgbClr val="7C9BA5"/>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オービット">
      <a:majorFont>
        <a:latin typeface="Candara"/>
        <a:ea typeface=""/>
        <a:cs typeface=""/>
        <a:font script="Jpan" typeface="ＭＳ Ｐゴシック"/>
      </a:majorFont>
      <a:minorFont>
        <a:latin typeface="Candara"/>
        <a:ea typeface=""/>
        <a:cs typeface=""/>
        <a:font script="Jpan" typeface="ＭＳ Ｐゴシック"/>
      </a:minorFont>
    </a:fontScheme>
    <a:fmtScheme name="オービット">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オービット.thmx</Template>
  <TotalTime>20326</TotalTime>
  <Words>2664</Words>
  <Application>Microsoft Macintosh PowerPoint</Application>
  <PresentationFormat>画面に合わせる (4:3)</PresentationFormat>
  <Paragraphs>266</Paragraphs>
  <Slides>32</Slides>
  <Notes>2</Notes>
  <HiddenSlides>0</HiddenSlides>
  <MMClips>1</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32</vt:i4>
      </vt:variant>
    </vt:vector>
  </HeadingPairs>
  <TitlesOfParts>
    <vt:vector size="41" baseType="lpstr">
      <vt:lpstr>DFPGyoSho-Lt</vt:lpstr>
      <vt:lpstr>DFPKyoKaSho-W3</vt:lpstr>
      <vt:lpstr>HGMaruGothicMPRO</vt:lpstr>
      <vt:lpstr>ヒラギノ角ゴ Pro W3</vt:lpstr>
      <vt:lpstr>Arial</vt:lpstr>
      <vt:lpstr>Calibri</vt:lpstr>
      <vt:lpstr>Candara</vt:lpstr>
      <vt:lpstr>Wingdings</vt:lpstr>
      <vt:lpstr>オービット</vt:lpstr>
      <vt:lpstr>認知科学</vt:lpstr>
      <vt:lpstr>創造性と洞察</vt:lpstr>
      <vt:lpstr>創造性 creativity</vt:lpstr>
      <vt:lpstr>創造の過程</vt:lpstr>
      <vt:lpstr>数学者ガウスの発想 幼少時代</vt:lpstr>
      <vt:lpstr>Peirceの三分論</vt:lpstr>
      <vt:lpstr>Wallasの四段階説</vt:lpstr>
      <vt:lpstr>創造性を支える能力</vt:lpstr>
      <vt:lpstr>研究アプローチ</vt:lpstr>
      <vt:lpstr>発散的思考と収束的思考</vt:lpstr>
      <vt:lpstr>洞察と問題解決</vt:lpstr>
      <vt:lpstr>三人寄れば文殊の知恵</vt:lpstr>
      <vt:lpstr>図を描いて考えてみよう</vt:lpstr>
      <vt:lpstr>発想技法</vt:lpstr>
      <vt:lpstr>ブレインストーミング</vt:lpstr>
      <vt:lpstr>砂漠遭難課題</vt:lpstr>
      <vt:lpstr>作業（１）</vt:lpstr>
      <vt:lpstr>砂漠遭難課題（１）</vt:lpstr>
      <vt:lpstr>作業（２）</vt:lpstr>
      <vt:lpstr>砂漠遭難課題（２）</vt:lpstr>
      <vt:lpstr>授業の目標 シラバスより</vt:lpstr>
      <vt:lpstr>最終課題レポートについて</vt:lpstr>
      <vt:lpstr>レポート提出要項</vt:lpstr>
      <vt:lpstr>評価項目</vt:lpstr>
      <vt:lpstr>課題（１）　・学科共通・</vt:lpstr>
      <vt:lpstr>課題（２）　・情報科学科・</vt:lpstr>
      <vt:lpstr>課題（２）　・行動情報学科・</vt:lpstr>
      <vt:lpstr>課題（３） 成績には反映しません</vt:lpstr>
      <vt:lpstr>表彰式</vt:lpstr>
      <vt:lpstr>もっと認知科学（人工知能／人間情報学）を学びたい人へ</vt:lpstr>
      <vt:lpstr>認知科学</vt:lpstr>
      <vt:lpstr>授業評価アンケート</vt:lpstr>
    </vt:vector>
  </TitlesOfParts>
  <Company>静岡大学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認知科学</dc:title>
  <dc:creator>竹内 勇剛</dc:creator>
  <cp:lastModifiedBy>Takeuchi Yugo</cp:lastModifiedBy>
  <cp:revision>646</cp:revision>
  <cp:lastPrinted>2019-01-27T09:09:53Z</cp:lastPrinted>
  <dcterms:created xsi:type="dcterms:W3CDTF">2010-12-02T04:52:05Z</dcterms:created>
  <dcterms:modified xsi:type="dcterms:W3CDTF">2020-02-02T23:27:14Z</dcterms:modified>
</cp:coreProperties>
</file>