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77" r:id="rId3"/>
    <p:sldId id="278" r:id="rId4"/>
    <p:sldId id="279" r:id="rId5"/>
    <p:sldId id="280" r:id="rId6"/>
    <p:sldId id="322" r:id="rId7"/>
    <p:sldId id="323" r:id="rId8"/>
    <p:sldId id="324" r:id="rId9"/>
    <p:sldId id="325" r:id="rId10"/>
    <p:sldId id="281" r:id="rId11"/>
    <p:sldId id="282" r:id="rId12"/>
    <p:sldId id="283" r:id="rId13"/>
    <p:sldId id="284" r:id="rId14"/>
    <p:sldId id="285" r:id="rId15"/>
    <p:sldId id="317"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16" r:id="rId33"/>
    <p:sldId id="326" r:id="rId34"/>
    <p:sldId id="321" r:id="rId3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p:restoredTop sz="93742"/>
  </p:normalViewPr>
  <p:slideViewPr>
    <p:cSldViewPr snapToGrid="0" snapToObjects="1">
      <p:cViewPr varScale="1">
        <p:scale>
          <a:sx n="118" d="100"/>
          <a:sy n="118" d="100"/>
        </p:scale>
        <p:origin x="113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4FDB7-E31F-164A-9F24-DA7CDCAC6D2B}" type="datetimeFigureOut">
              <a:rPr lang="ja-JP" altLang="en-US" smtClean="0"/>
              <a:pPr/>
              <a:t>2019/10/20</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0AEFD-F972-CA48-8D28-103DA0CEDB78}" type="slidenum">
              <a:rPr lang="ja-JP" altLang="en-US" smtClean="0"/>
              <a:pPr/>
              <a:t>‹#›</a:t>
            </a:fld>
            <a:endParaRPr lang="ja-JP" altLang="en-US"/>
          </a:p>
        </p:txBody>
      </p:sp>
    </p:spTree>
    <p:extLst>
      <p:ext uri="{BB962C8B-B14F-4D97-AF65-F5344CB8AC3E}">
        <p14:creationId xmlns:p14="http://schemas.microsoft.com/office/powerpoint/2010/main" val="383881659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E19CB58-0098-EB42-BE80-01853CE5449A}" type="slidenum">
              <a:rPr lang="en-US" altLang="ja-JP"/>
              <a:pPr/>
              <a:t>2</a:t>
            </a:fld>
            <a:endParaRPr lang="en-US" altLang="ja-JP"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7045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52C1A3-39AF-C141-81F2-D507E4A949F9}" type="slidenum">
              <a:rPr lang="en-US" altLang="ja-JP"/>
              <a:pPr/>
              <a:t>25</a:t>
            </a:fld>
            <a:endParaRPr lang="en-US" altLang="ja-JP"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87981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EB235DC-2D3A-C247-BC1E-1A8FAA10C2F0}" type="slidenum">
              <a:rPr lang="en-US" altLang="ja-JP"/>
              <a:pPr/>
              <a:t>26</a:t>
            </a:fld>
            <a:endParaRPr lang="en-US" altLang="ja-JP"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2870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1CC410D-4C25-D040-849B-042C4F7FD85E}" type="slidenum">
              <a:rPr lang="en-US" altLang="ja-JP"/>
              <a:pPr/>
              <a:t>27</a:t>
            </a:fld>
            <a:endParaRPr lang="en-US" altLang="ja-JP"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84187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199469D-096D-0C4D-A9F0-0791449FFF5B}" type="slidenum">
              <a:rPr lang="en-US" altLang="ja-JP"/>
              <a:pPr/>
              <a:t>28</a:t>
            </a:fld>
            <a:endParaRPr lang="en-US" altLang="ja-JP"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910910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5DD9412-9FC5-3F44-980A-B4396F38FC14}" type="slidenum">
              <a:rPr lang="en-US" altLang="ja-JP"/>
              <a:pPr/>
              <a:t>29</a:t>
            </a:fld>
            <a:endParaRPr lang="en-US" altLang="ja-JP"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5340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3947710-7895-A944-AE9C-4275EFAD21B4}" type="slidenum">
              <a:rPr lang="en-US" altLang="ja-JP"/>
              <a:pPr/>
              <a:t>30</a:t>
            </a:fld>
            <a:endParaRPr lang="en-US" altLang="ja-JP"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70617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5A0BEAA-8A65-0E40-B3C0-D4161C0C6653}" type="slidenum">
              <a:rPr lang="en-US" altLang="ja-JP"/>
              <a:pPr/>
              <a:t>31</a:t>
            </a:fld>
            <a:endParaRPr lang="en-US" altLang="ja-JP"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74358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194AC54-D589-3040-8D9E-5E71DA3E9E97}" type="slidenum">
              <a:rPr lang="en-US" altLang="ja-JP"/>
              <a:pPr/>
              <a:t>17</a:t>
            </a:fld>
            <a:endParaRPr lang="en-US" altLang="ja-JP"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0973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41545F4-ACAB-BB4F-B8BD-D23CDE64EBE2}" type="slidenum">
              <a:rPr lang="en-US" altLang="ja-JP"/>
              <a:pPr/>
              <a:t>18</a:t>
            </a:fld>
            <a:endParaRPr lang="en-US" altLang="ja-JP"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2532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C85C7B9-4799-F446-8AFE-594DDAC8A1CE}" type="slidenum">
              <a:rPr lang="en-US" altLang="ja-JP"/>
              <a:pPr/>
              <a:t>19</a:t>
            </a:fld>
            <a:endParaRPr lang="en-US" altLang="ja-JP"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46607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C260C0A-91BB-BF41-AB95-549E71EB3860}" type="slidenum">
              <a:rPr lang="en-US" altLang="ja-JP"/>
              <a:pPr/>
              <a:t>20</a:t>
            </a:fld>
            <a:endParaRPr lang="en-US" altLang="ja-JP"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4343400"/>
            <a:ext cx="5486400" cy="4114800"/>
          </a:xfrm>
          <a:noFill/>
          <a:ln/>
        </p:spPr>
        <p:txBody>
          <a:bodyPr/>
          <a:lstStyle/>
          <a:p>
            <a:endParaRPr lang="ja-JP" altLang="en-US"/>
          </a:p>
        </p:txBody>
      </p:sp>
    </p:spTree>
    <p:extLst>
      <p:ext uri="{BB962C8B-B14F-4D97-AF65-F5344CB8AC3E}">
        <p14:creationId xmlns:p14="http://schemas.microsoft.com/office/powerpoint/2010/main" val="9023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6AE8E3A-D829-A142-87F9-534CF5638F56}" type="slidenum">
              <a:rPr lang="en-US" altLang="ja-JP"/>
              <a:pPr/>
              <a:t>21</a:t>
            </a:fld>
            <a:endParaRPr lang="en-US" altLang="ja-JP"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66469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AA79491-575E-8B43-A0EF-72D193EA21A0}" type="slidenum">
              <a:rPr lang="en-US" altLang="ja-JP"/>
              <a:pPr/>
              <a:t>22</a:t>
            </a:fld>
            <a:endParaRPr lang="en-US" altLang="ja-JP"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4849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A09FC98-47EE-1641-9ECA-FFEDBA6898DE}" type="slidenum">
              <a:rPr lang="en-US" altLang="ja-JP"/>
              <a:pPr/>
              <a:t>23</a:t>
            </a:fld>
            <a:endParaRPr lang="en-US" altLang="ja-JP"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02059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BEE071D-5CB1-A741-97A8-359C9433C2EB}" type="slidenum">
              <a:rPr lang="en-US" altLang="ja-JP"/>
              <a:pPr/>
              <a:t>24</a:t>
            </a:fld>
            <a:endParaRPr lang="en-US" altLang="ja-JP"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002700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ja-JP" altLang="en-US"/>
              <a:t>マスタ タイトルの書式設定</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endParaRPr/>
          </a:p>
        </p:txBody>
      </p:sp>
      <p:sp>
        <p:nvSpPr>
          <p:cNvPr id="4" name="Date Placeholder 3"/>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ja-JP" altLang="en-US"/>
              <a:t>マスタ タイトルの書式設定</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ja-JP" altLang="en-US"/>
              <a:t>マスタ タイトルの書式設定</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ja-JP" altLang="en-US"/>
              <a:t>マスタ タイトルの書式設定</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7" name="Date Placeholder 6"/>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Date Placeholder 2"/>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ja-JP" altLang="en-US"/>
              <a:t>マスタ タイトルの書式設定</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5B85DFE8-4E6C-6F4B-B0BF-7BB77711E1F3}" type="datetimeFigureOut">
              <a:rPr lang="ja-JP" altLang="en-US" smtClean="0"/>
              <a:pPr/>
              <a:t>2019/10/20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ja-JP" altLang="en-US"/>
              <a:t>マスタ タイトルの書式設定</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5B85DFE8-4E6C-6F4B-B0BF-7BB77711E1F3}" type="datetimeFigureOut">
              <a:rPr lang="ja-JP" altLang="en-US" smtClean="0"/>
              <a:pPr/>
              <a:t>2019/10/20</a:t>
            </a:fld>
            <a:endParaRPr lang="ja-JP" alt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ja-JP" alt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40A66626-3A2E-6542-89BC-8F5FAC98369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kumimoji="1"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kumimoji="1"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kumimoji="1"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kumimoji="1"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brl.ntt.co.jp/IllusionForum/index.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認知科学</a:t>
            </a:r>
          </a:p>
        </p:txBody>
      </p:sp>
      <p:sp>
        <p:nvSpPr>
          <p:cNvPr id="3" name="サブタイトル 2"/>
          <p:cNvSpPr>
            <a:spLocks noGrp="1"/>
          </p:cNvSpPr>
          <p:nvPr>
            <p:ph type="subTitle" idx="1"/>
          </p:nvPr>
        </p:nvSpPr>
        <p:spPr/>
        <p:txBody>
          <a:bodyPr/>
          <a:lstStyle/>
          <a:p>
            <a:r>
              <a:rPr lang="ja-JP" altLang="en-US" dirty="0"/>
              <a:t>認知プロセスの情報処理アプローチ（２）</a:t>
            </a:r>
            <a:endParaRPr lang="en-US" altLang="ja-JP" dirty="0"/>
          </a:p>
          <a:p>
            <a:r>
              <a:rPr lang="ja-JP" altLang="en-US"/>
              <a:t>２０１９年１０月２１日</a:t>
            </a:r>
            <a:r>
              <a:rPr lang="ja-JP"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714" y="107577"/>
            <a:ext cx="7762649" cy="1653988"/>
          </a:xfrm>
        </p:spPr>
        <p:txBody>
          <a:bodyPr/>
          <a:lstStyle/>
          <a:p>
            <a:pPr>
              <a:defRPr/>
            </a:pPr>
            <a:r>
              <a:rPr lang="ja-JP" altLang="en-US" sz="5400" dirty="0"/>
              <a:t>内部観測者と外部観測者</a:t>
            </a:r>
          </a:p>
        </p:txBody>
      </p:sp>
      <p:sp>
        <p:nvSpPr>
          <p:cNvPr id="22531" name="コンテンツ プレースホルダ 2"/>
          <p:cNvSpPr>
            <a:spLocks noGrp="1"/>
          </p:cNvSpPr>
          <p:nvPr>
            <p:ph idx="1"/>
          </p:nvPr>
        </p:nvSpPr>
        <p:spPr/>
        <p:txBody>
          <a:bodyPr>
            <a:normAutofit/>
          </a:bodyPr>
          <a:lstStyle/>
          <a:p>
            <a:r>
              <a:rPr lang="ja-JP" altLang="en-US" sz="2800" dirty="0"/>
              <a:t>システムの振る舞いを観測する立場</a:t>
            </a:r>
            <a:endParaRPr lang="en-US" altLang="ja-JP" sz="2800" dirty="0"/>
          </a:p>
          <a:p>
            <a:pPr lvl="1"/>
            <a:r>
              <a:rPr lang="ja-JP" altLang="en-US" sz="2400" dirty="0"/>
              <a:t>内部観測者</a:t>
            </a:r>
            <a:endParaRPr lang="en-US" altLang="ja-JP" sz="2400" dirty="0"/>
          </a:p>
          <a:p>
            <a:pPr lvl="1"/>
            <a:r>
              <a:rPr lang="ja-JP" altLang="en-US" sz="2400" dirty="0"/>
              <a:t>外部観測者</a:t>
            </a:r>
            <a:endParaRPr lang="en-US" altLang="ja-JP" sz="2400" dirty="0"/>
          </a:p>
          <a:p>
            <a:endParaRPr lang="en-US" altLang="ja-JP" sz="2800" dirty="0"/>
          </a:p>
          <a:p>
            <a:r>
              <a:rPr lang="ja-JP" altLang="en-US" sz="2800" dirty="0"/>
              <a:t>観測者の立脚性によって観測されるシステムの振る舞いは違ってみえる．</a:t>
            </a:r>
          </a:p>
        </p:txBody>
      </p:sp>
      <p:sp>
        <p:nvSpPr>
          <p:cNvPr id="22532" name="フッター プレースホルダ 3"/>
          <p:cNvSpPr>
            <a:spLocks noGrp="1"/>
          </p:cNvSpPr>
          <p:nvPr>
            <p:ph type="ftr" sz="quarter" idx="11"/>
          </p:nvPr>
        </p:nvSpPr>
        <p:spPr>
          <a:noFill/>
        </p:spPr>
        <p:txBody>
          <a:bodyPr/>
          <a:lstStyle/>
          <a:p>
            <a:r>
              <a:rPr lang="en-US" altLang="ja-JP" dirty="0"/>
              <a:t>認知科学</a:t>
            </a:r>
          </a:p>
        </p:txBody>
      </p:sp>
      <p:sp>
        <p:nvSpPr>
          <p:cNvPr id="22533" name="スライド番号プレースホルダ 4"/>
          <p:cNvSpPr>
            <a:spLocks noGrp="1"/>
          </p:cNvSpPr>
          <p:nvPr>
            <p:ph type="sldNum" sz="quarter" idx="12"/>
          </p:nvPr>
        </p:nvSpPr>
        <p:spPr>
          <a:noFill/>
        </p:spPr>
        <p:txBody>
          <a:bodyPr/>
          <a:lstStyle/>
          <a:p>
            <a:fld id="{50C9AF30-5C25-EA45-9CF8-9822649DF77F}" type="slidenum">
              <a:rPr lang="en-US" altLang="ja-JP" smtClean="0"/>
              <a:pPr/>
              <a:t>10</a:t>
            </a:fld>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内部観測者による観測</a:t>
            </a:r>
          </a:p>
        </p:txBody>
      </p:sp>
      <p:sp>
        <p:nvSpPr>
          <p:cNvPr id="23555" name="コンテンツ プレースホルダ 2"/>
          <p:cNvSpPr>
            <a:spLocks noGrp="1"/>
          </p:cNvSpPr>
          <p:nvPr>
            <p:ph idx="1"/>
          </p:nvPr>
        </p:nvSpPr>
        <p:spPr>
          <a:xfrm>
            <a:off x="685800" y="1447800"/>
            <a:ext cx="4921250" cy="4953000"/>
          </a:xfrm>
        </p:spPr>
        <p:txBody>
          <a:bodyPr/>
          <a:lstStyle/>
          <a:p>
            <a:r>
              <a:rPr lang="ja-JP" altLang="en-US" sz="2800" dirty="0"/>
              <a:t>観測するシステムの内部からシステムの振る舞いを観測する立場．</a:t>
            </a:r>
            <a:endParaRPr lang="en-US" altLang="ja-JP" sz="2800" dirty="0"/>
          </a:p>
          <a:p>
            <a:r>
              <a:rPr lang="ja-JP" altLang="en-US" sz="2800" dirty="0"/>
              <a:t>事象に直接参与する当事者として観察する．</a:t>
            </a:r>
            <a:endParaRPr lang="en-US" altLang="ja-JP" sz="2800" dirty="0"/>
          </a:p>
          <a:p>
            <a:r>
              <a:rPr lang="ja-JP" altLang="en-US" sz="2800" dirty="0"/>
              <a:t>観測者の存在もシステムは内包した振る舞いをする．</a:t>
            </a:r>
            <a:endParaRPr lang="en-US" altLang="ja-JP" sz="2800" dirty="0"/>
          </a:p>
          <a:p>
            <a:pPr lvl="1"/>
            <a:r>
              <a:rPr lang="ja-JP" altLang="en-US" sz="2400" dirty="0"/>
              <a:t>観測者の振る舞いによって出力に影響がある．</a:t>
            </a:r>
            <a:endParaRPr lang="en-US" altLang="ja-JP" sz="2400" dirty="0"/>
          </a:p>
          <a:p>
            <a:pPr lvl="1"/>
            <a:r>
              <a:rPr lang="ja-JP" altLang="en-US" sz="2400" dirty="0"/>
              <a:t>再帰的な構造をもつ．</a:t>
            </a:r>
            <a:endParaRPr lang="en-US" altLang="ja-JP" sz="2400" dirty="0"/>
          </a:p>
        </p:txBody>
      </p:sp>
      <p:sp>
        <p:nvSpPr>
          <p:cNvPr id="23556" name="フッター プレースホルダ 3"/>
          <p:cNvSpPr>
            <a:spLocks noGrp="1"/>
          </p:cNvSpPr>
          <p:nvPr>
            <p:ph type="ftr" sz="quarter" idx="11"/>
          </p:nvPr>
        </p:nvSpPr>
        <p:spPr>
          <a:noFill/>
        </p:spPr>
        <p:txBody>
          <a:bodyPr/>
          <a:lstStyle/>
          <a:p>
            <a:r>
              <a:rPr lang="en-US" altLang="ja-JP" dirty="0"/>
              <a:t>認知科学</a:t>
            </a:r>
          </a:p>
        </p:txBody>
      </p:sp>
      <p:sp>
        <p:nvSpPr>
          <p:cNvPr id="23557" name="スライド番号プレースホルダ 4"/>
          <p:cNvSpPr>
            <a:spLocks noGrp="1"/>
          </p:cNvSpPr>
          <p:nvPr>
            <p:ph type="sldNum" sz="quarter" idx="12"/>
          </p:nvPr>
        </p:nvSpPr>
        <p:spPr>
          <a:noFill/>
        </p:spPr>
        <p:txBody>
          <a:bodyPr/>
          <a:lstStyle/>
          <a:p>
            <a:fld id="{1EBC992A-E9E3-E24F-A931-3AD87699DF25}" type="slidenum">
              <a:rPr lang="en-US" altLang="ja-JP" smtClean="0"/>
              <a:pPr/>
              <a:t>11</a:t>
            </a:fld>
            <a:endParaRPr lang="en-US" altLang="ja-JP" dirty="0"/>
          </a:p>
        </p:txBody>
      </p:sp>
      <p:sp>
        <p:nvSpPr>
          <p:cNvPr id="6" name="正方形/長方形 5"/>
          <p:cNvSpPr/>
          <p:nvPr/>
        </p:nvSpPr>
        <p:spPr bwMode="auto">
          <a:xfrm>
            <a:off x="6158008" y="2616847"/>
            <a:ext cx="2347740" cy="2193534"/>
          </a:xfrm>
          <a:prstGeom prst="rect">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prstTxWarp prst="textNoShape">
              <a:avLst/>
            </a:prstTxWarp>
          </a:bodyPr>
          <a:lstStyle/>
          <a:p>
            <a:pPr>
              <a:defRPr/>
            </a:pPr>
            <a:r>
              <a:rPr lang="ja-JP" altLang="en-US" dirty="0">
                <a:solidFill>
                  <a:schemeClr val="tx1"/>
                </a:solidFill>
              </a:rPr>
              <a:t>システム</a:t>
            </a:r>
          </a:p>
        </p:txBody>
      </p:sp>
      <p:sp>
        <p:nvSpPr>
          <p:cNvPr id="23561" name="下矢印 6"/>
          <p:cNvSpPr>
            <a:spLocks noChangeArrowheads="1"/>
          </p:cNvSpPr>
          <p:nvPr/>
        </p:nvSpPr>
        <p:spPr bwMode="auto">
          <a:xfrm>
            <a:off x="6997700" y="1641475"/>
            <a:ext cx="668338" cy="820738"/>
          </a:xfrm>
          <a:prstGeom prst="downArrow">
            <a:avLst>
              <a:gd name="adj1" fmla="val 50000"/>
              <a:gd name="adj2" fmla="val 4989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prstTxWarp prst="textNoShape">
              <a:avLst/>
            </a:prstTxWarp>
          </a:bodyPr>
          <a:lstStyle/>
          <a:p>
            <a:r>
              <a:rPr lang="ja-JP" altLang="en-US" sz="1800"/>
              <a:t>入力</a:t>
            </a:r>
          </a:p>
        </p:txBody>
      </p:sp>
      <p:sp>
        <p:nvSpPr>
          <p:cNvPr id="23562" name="下矢印 7"/>
          <p:cNvSpPr>
            <a:spLocks noChangeArrowheads="1"/>
          </p:cNvSpPr>
          <p:nvPr/>
        </p:nvSpPr>
        <p:spPr bwMode="auto">
          <a:xfrm>
            <a:off x="6997700" y="4937125"/>
            <a:ext cx="668338" cy="820738"/>
          </a:xfrm>
          <a:prstGeom prst="downArrow">
            <a:avLst>
              <a:gd name="adj1" fmla="val 50000"/>
              <a:gd name="adj2" fmla="val 4989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prstTxWarp prst="textNoShape">
              <a:avLst/>
            </a:prstTxWarp>
          </a:bodyPr>
          <a:lstStyle/>
          <a:p>
            <a:r>
              <a:rPr lang="ja-JP" altLang="en-US" sz="1800"/>
              <a:t>出力</a:t>
            </a:r>
          </a:p>
        </p:txBody>
      </p:sp>
      <p:pic>
        <p:nvPicPr>
          <p:cNvPr id="23563" name="図 9" descr="j00787332.wmf"/>
          <p:cNvPicPr>
            <a:picLocks noChangeAspect="1"/>
          </p:cNvPicPr>
          <p:nvPr/>
        </p:nvPicPr>
        <p:blipFill>
          <a:blip r:embed="rId2">
            <a:duotone>
              <a:schemeClr val="accent1">
                <a:shade val="45000"/>
                <a:satMod val="135000"/>
              </a:schemeClr>
              <a:prstClr val="white"/>
            </a:duotone>
          </a:blip>
          <a:srcRect/>
          <a:stretch>
            <a:fillRect/>
          </a:stretch>
        </p:blipFill>
        <p:spPr bwMode="auto">
          <a:xfrm flipH="1">
            <a:off x="7107238" y="3040063"/>
            <a:ext cx="611187" cy="17192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内部観測の例</a:t>
            </a:r>
          </a:p>
        </p:txBody>
      </p:sp>
      <p:sp>
        <p:nvSpPr>
          <p:cNvPr id="24579" name="コンテンツ プレースホルダ 2"/>
          <p:cNvSpPr>
            <a:spLocks noGrp="1"/>
          </p:cNvSpPr>
          <p:nvPr>
            <p:ph idx="1"/>
          </p:nvPr>
        </p:nvSpPr>
        <p:spPr/>
        <p:txBody>
          <a:bodyPr>
            <a:normAutofit fontScale="92500" lnSpcReduction="20000"/>
          </a:bodyPr>
          <a:lstStyle/>
          <a:p>
            <a:r>
              <a:rPr lang="ja-JP" altLang="en-US" sz="2800"/>
              <a:t>世論調査</a:t>
            </a:r>
            <a:endParaRPr lang="en-US" altLang="ja-JP" sz="2800" dirty="0"/>
          </a:p>
          <a:p>
            <a:pPr lvl="1"/>
            <a:r>
              <a:rPr lang="ja-JP" altLang="en-US" sz="2400"/>
              <a:t>世論調査の結果を公表することによって世論に変化を与えてしまうことがある．</a:t>
            </a:r>
            <a:endParaRPr lang="en-US" altLang="ja-JP" sz="2400" dirty="0"/>
          </a:p>
          <a:p>
            <a:pPr lvl="1"/>
            <a:r>
              <a:rPr lang="ja-JP" altLang="en-US" sz="2400"/>
              <a:t>アナウンス効果</a:t>
            </a:r>
            <a:endParaRPr lang="en-US" altLang="ja-JP" dirty="0"/>
          </a:p>
          <a:p>
            <a:r>
              <a:rPr lang="ja-JP" altLang="en-US" sz="2800"/>
              <a:t>内観調査</a:t>
            </a:r>
            <a:endParaRPr lang="en-US" altLang="ja-JP" sz="2800" dirty="0"/>
          </a:p>
          <a:p>
            <a:pPr lvl="1"/>
            <a:r>
              <a:rPr lang="ja-JP" altLang="en-US" sz="2400"/>
              <a:t>人の心の状態を口述させる調査をしたことによって本人の心の状態が変化してしまう．</a:t>
            </a:r>
            <a:endParaRPr lang="en-US" altLang="ja-JP" sz="2400" dirty="0"/>
          </a:p>
          <a:p>
            <a:r>
              <a:rPr lang="ja-JP" altLang="en-US" sz="2800"/>
              <a:t>裁判における判決と判例</a:t>
            </a:r>
            <a:endParaRPr lang="en-US" altLang="ja-JP" sz="2800" dirty="0"/>
          </a:p>
          <a:p>
            <a:r>
              <a:rPr lang="ja-JP" altLang="en-US" sz="2800"/>
              <a:t>株式市場や為替相場などの金融取引</a:t>
            </a:r>
            <a:endParaRPr lang="en-US" altLang="ja-JP" sz="2800" dirty="0"/>
          </a:p>
        </p:txBody>
      </p:sp>
      <p:sp>
        <p:nvSpPr>
          <p:cNvPr id="24580" name="フッター プレースホルダ 3"/>
          <p:cNvSpPr>
            <a:spLocks noGrp="1"/>
          </p:cNvSpPr>
          <p:nvPr>
            <p:ph type="ftr" sz="quarter" idx="11"/>
          </p:nvPr>
        </p:nvSpPr>
        <p:spPr>
          <a:noFill/>
        </p:spPr>
        <p:txBody>
          <a:bodyPr/>
          <a:lstStyle/>
          <a:p>
            <a:r>
              <a:rPr lang="en-US" altLang="ja-JP" dirty="0"/>
              <a:t>認知科学</a:t>
            </a:r>
          </a:p>
        </p:txBody>
      </p:sp>
      <p:sp>
        <p:nvSpPr>
          <p:cNvPr id="24581" name="スライド番号プレースホルダ 4"/>
          <p:cNvSpPr>
            <a:spLocks noGrp="1"/>
          </p:cNvSpPr>
          <p:nvPr>
            <p:ph type="sldNum" sz="quarter" idx="12"/>
          </p:nvPr>
        </p:nvSpPr>
        <p:spPr>
          <a:noFill/>
        </p:spPr>
        <p:txBody>
          <a:bodyPr/>
          <a:lstStyle/>
          <a:p>
            <a:fld id="{B906C59E-9ED1-F345-9248-EF98B1EC6FF4}" type="slidenum">
              <a:rPr lang="en-US" altLang="ja-JP" smtClean="0"/>
              <a:pPr/>
              <a:t>12</a:t>
            </a:fld>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外部観測者による観測</a:t>
            </a:r>
          </a:p>
        </p:txBody>
      </p:sp>
      <p:sp>
        <p:nvSpPr>
          <p:cNvPr id="25603" name="コンテンツ プレースホルダ 2"/>
          <p:cNvSpPr>
            <a:spLocks noGrp="1"/>
          </p:cNvSpPr>
          <p:nvPr>
            <p:ph idx="1"/>
          </p:nvPr>
        </p:nvSpPr>
        <p:spPr>
          <a:xfrm>
            <a:off x="685800" y="1447800"/>
            <a:ext cx="5369574" cy="4953000"/>
          </a:xfrm>
        </p:spPr>
        <p:txBody>
          <a:bodyPr>
            <a:normAutofit fontScale="92500"/>
          </a:bodyPr>
          <a:lstStyle/>
          <a:p>
            <a:r>
              <a:rPr lang="ja-JP" altLang="en-US" sz="2800" dirty="0"/>
              <a:t>観測するシステムの外部からシステムの振る舞いを観測する立場．</a:t>
            </a:r>
            <a:endParaRPr lang="en-US" altLang="ja-JP" sz="2800" dirty="0"/>
          </a:p>
          <a:p>
            <a:pPr lvl="1"/>
            <a:r>
              <a:rPr lang="ja-JP" altLang="en-US" sz="2400" dirty="0"/>
              <a:t>システムの内部構造は入力と出力の関係から推定する</a:t>
            </a:r>
            <a:endParaRPr lang="en-US" altLang="ja-JP" sz="2400" dirty="0"/>
          </a:p>
          <a:p>
            <a:r>
              <a:rPr lang="ja-JP" altLang="en-US" sz="2800" dirty="0"/>
              <a:t>システムの振る舞いに対して客観的な立場から観察する．</a:t>
            </a:r>
            <a:endParaRPr lang="en-US" altLang="ja-JP" sz="2800" dirty="0"/>
          </a:p>
          <a:p>
            <a:pPr lvl="1"/>
            <a:r>
              <a:rPr lang="ja-JP" altLang="en-US" sz="2400" dirty="0"/>
              <a:t>正しいとは限らない</a:t>
            </a:r>
            <a:endParaRPr lang="en-US" altLang="ja-JP" sz="2400" dirty="0"/>
          </a:p>
          <a:p>
            <a:r>
              <a:rPr lang="ja-JP" altLang="en-US" sz="2800" dirty="0"/>
              <a:t>観測者の存在はシステムの振る舞いに影響を与えない．</a:t>
            </a:r>
            <a:endParaRPr lang="en-US" altLang="ja-JP" sz="2800" dirty="0"/>
          </a:p>
          <a:p>
            <a:pPr lvl="1"/>
            <a:r>
              <a:rPr lang="ja-JP" altLang="en-US" sz="2400" dirty="0"/>
              <a:t>観測者の振る舞いによって出力に影響はない</a:t>
            </a:r>
            <a:endParaRPr lang="en-US" altLang="ja-JP" sz="2400" dirty="0"/>
          </a:p>
        </p:txBody>
      </p:sp>
      <p:sp>
        <p:nvSpPr>
          <p:cNvPr id="25604" name="フッター プレースホルダ 3"/>
          <p:cNvSpPr>
            <a:spLocks noGrp="1"/>
          </p:cNvSpPr>
          <p:nvPr>
            <p:ph type="ftr" sz="quarter" idx="11"/>
          </p:nvPr>
        </p:nvSpPr>
        <p:spPr>
          <a:noFill/>
        </p:spPr>
        <p:txBody>
          <a:bodyPr/>
          <a:lstStyle/>
          <a:p>
            <a:r>
              <a:rPr lang="en-US" altLang="ja-JP" dirty="0"/>
              <a:t>認知科学</a:t>
            </a:r>
          </a:p>
        </p:txBody>
      </p:sp>
      <p:sp>
        <p:nvSpPr>
          <p:cNvPr id="25605" name="スライド番号プレースホルダ 4"/>
          <p:cNvSpPr>
            <a:spLocks noGrp="1"/>
          </p:cNvSpPr>
          <p:nvPr>
            <p:ph type="sldNum" sz="quarter" idx="12"/>
          </p:nvPr>
        </p:nvSpPr>
        <p:spPr>
          <a:noFill/>
        </p:spPr>
        <p:txBody>
          <a:bodyPr/>
          <a:lstStyle/>
          <a:p>
            <a:fld id="{DD8BCC9A-EB73-A248-8804-553CA74DA9F4}" type="slidenum">
              <a:rPr lang="en-US" altLang="ja-JP" smtClean="0"/>
              <a:pPr/>
              <a:t>13</a:t>
            </a:fld>
            <a:endParaRPr lang="en-US" altLang="ja-JP" dirty="0"/>
          </a:p>
        </p:txBody>
      </p:sp>
      <p:sp>
        <p:nvSpPr>
          <p:cNvPr id="6" name="正方形/長方形 5"/>
          <p:cNvSpPr/>
          <p:nvPr/>
        </p:nvSpPr>
        <p:spPr bwMode="auto">
          <a:xfrm>
            <a:off x="6437051" y="2616847"/>
            <a:ext cx="1449697" cy="1354477"/>
          </a:xfrm>
          <a:prstGeom prst="rect">
            <a:avLst/>
          </a:prstGeom>
          <a:solidFill>
            <a:srgbClr val="00808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defRPr/>
            </a:pPr>
            <a:r>
              <a:rPr lang="ja-JP" altLang="en-US" dirty="0">
                <a:solidFill>
                  <a:schemeClr val="tx1"/>
                </a:solidFill>
              </a:rPr>
              <a:t>システム</a:t>
            </a:r>
          </a:p>
        </p:txBody>
      </p:sp>
      <p:sp>
        <p:nvSpPr>
          <p:cNvPr id="25609" name="下矢印 6"/>
          <p:cNvSpPr>
            <a:spLocks noChangeArrowheads="1"/>
          </p:cNvSpPr>
          <p:nvPr/>
        </p:nvSpPr>
        <p:spPr bwMode="auto">
          <a:xfrm>
            <a:off x="6827838" y="1641475"/>
            <a:ext cx="668337" cy="820738"/>
          </a:xfrm>
          <a:prstGeom prst="downArrow">
            <a:avLst>
              <a:gd name="adj1" fmla="val 50000"/>
              <a:gd name="adj2" fmla="val 4989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prstTxWarp prst="textNoShape">
              <a:avLst/>
            </a:prstTxWarp>
          </a:bodyPr>
          <a:lstStyle/>
          <a:p>
            <a:r>
              <a:rPr lang="ja-JP" altLang="en-US" sz="1800" dirty="0"/>
              <a:t>入力</a:t>
            </a:r>
          </a:p>
        </p:txBody>
      </p:sp>
      <p:sp>
        <p:nvSpPr>
          <p:cNvPr id="25610" name="下矢印 7"/>
          <p:cNvSpPr>
            <a:spLocks noChangeArrowheads="1"/>
          </p:cNvSpPr>
          <p:nvPr/>
        </p:nvSpPr>
        <p:spPr bwMode="auto">
          <a:xfrm>
            <a:off x="6827838" y="4167188"/>
            <a:ext cx="668337" cy="820737"/>
          </a:xfrm>
          <a:prstGeom prst="downArrow">
            <a:avLst>
              <a:gd name="adj1" fmla="val 50000"/>
              <a:gd name="adj2" fmla="val 49894"/>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prstTxWarp prst="textNoShape">
              <a:avLst/>
            </a:prstTxWarp>
          </a:bodyPr>
          <a:lstStyle/>
          <a:p>
            <a:r>
              <a:rPr lang="ja-JP" altLang="en-US" sz="1800"/>
              <a:t>出力</a:t>
            </a:r>
          </a:p>
        </p:txBody>
      </p:sp>
      <p:pic>
        <p:nvPicPr>
          <p:cNvPr id="25611" name="図 8" descr="j00787332.wmf"/>
          <p:cNvPicPr>
            <a:picLocks noChangeAspect="1"/>
          </p:cNvPicPr>
          <p:nvPr/>
        </p:nvPicPr>
        <p:blipFill>
          <a:blip r:embed="rId2">
            <a:duotone>
              <a:schemeClr val="accent1">
                <a:shade val="45000"/>
                <a:satMod val="135000"/>
              </a:schemeClr>
              <a:prstClr val="white"/>
            </a:duotone>
          </a:blip>
          <a:srcRect/>
          <a:stretch>
            <a:fillRect/>
          </a:stretch>
        </p:blipFill>
        <p:spPr bwMode="auto">
          <a:xfrm flipH="1">
            <a:off x="8031163" y="4135438"/>
            <a:ext cx="893762" cy="25098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外部観測の例</a:t>
            </a:r>
          </a:p>
        </p:txBody>
      </p:sp>
      <p:sp>
        <p:nvSpPr>
          <p:cNvPr id="26627" name="コンテンツ プレースホルダ 2"/>
          <p:cNvSpPr>
            <a:spLocks noGrp="1"/>
          </p:cNvSpPr>
          <p:nvPr>
            <p:ph idx="1"/>
          </p:nvPr>
        </p:nvSpPr>
        <p:spPr/>
        <p:txBody>
          <a:bodyPr/>
          <a:lstStyle/>
          <a:p>
            <a:r>
              <a:rPr lang="ja-JP" altLang="en-US" sz="2800"/>
              <a:t>科学一般</a:t>
            </a:r>
            <a:endParaRPr lang="en-US" altLang="ja-JP" sz="2800" dirty="0"/>
          </a:p>
          <a:p>
            <a:r>
              <a:rPr lang="ja-JP" altLang="en-US" sz="2400"/>
              <a:t>世の中の出来事に関して　</a:t>
            </a:r>
            <a:br>
              <a:rPr lang="en-US" altLang="ja-JP" sz="2400" dirty="0"/>
            </a:br>
            <a:r>
              <a:rPr lang="ja-JP" altLang="en-US" sz="2400"/>
              <a:t>（実際は生きている限りは世の中の出来事に関して何かしらの形で関連づいているので完全な外部ではないことが多い）</a:t>
            </a:r>
            <a:endParaRPr lang="en-US" altLang="ja-JP" sz="2400" dirty="0"/>
          </a:p>
          <a:p>
            <a:r>
              <a:rPr lang="ja-JP" altLang="en-US" sz="2400"/>
              <a:t>過去の歴史に対する評価</a:t>
            </a:r>
            <a:endParaRPr lang="en-US" altLang="ja-JP" sz="2400" dirty="0"/>
          </a:p>
        </p:txBody>
      </p:sp>
      <p:sp>
        <p:nvSpPr>
          <p:cNvPr id="26628" name="フッター プレースホルダ 3"/>
          <p:cNvSpPr>
            <a:spLocks noGrp="1"/>
          </p:cNvSpPr>
          <p:nvPr>
            <p:ph type="ftr" sz="quarter" idx="11"/>
          </p:nvPr>
        </p:nvSpPr>
        <p:spPr>
          <a:noFill/>
        </p:spPr>
        <p:txBody>
          <a:bodyPr/>
          <a:lstStyle/>
          <a:p>
            <a:r>
              <a:rPr lang="en-US" altLang="ja-JP" dirty="0"/>
              <a:t>認知科学</a:t>
            </a:r>
          </a:p>
        </p:txBody>
      </p:sp>
      <p:sp>
        <p:nvSpPr>
          <p:cNvPr id="26629" name="スライド番号プレースホルダ 4"/>
          <p:cNvSpPr>
            <a:spLocks noGrp="1"/>
          </p:cNvSpPr>
          <p:nvPr>
            <p:ph type="sldNum" sz="quarter" idx="12"/>
          </p:nvPr>
        </p:nvSpPr>
        <p:spPr>
          <a:noFill/>
        </p:spPr>
        <p:txBody>
          <a:bodyPr/>
          <a:lstStyle/>
          <a:p>
            <a:fld id="{DC7647F1-C4DC-BA4E-8A1E-63D6A4824312}" type="slidenum">
              <a:rPr lang="en-US" altLang="ja-JP" smtClean="0"/>
              <a:pPr/>
              <a:t>14</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課題</a:t>
            </a:r>
          </a:p>
        </p:txBody>
      </p:sp>
      <p:sp>
        <p:nvSpPr>
          <p:cNvPr id="4" name="正方形/長方形 3"/>
          <p:cNvSpPr/>
          <p:nvPr/>
        </p:nvSpPr>
        <p:spPr>
          <a:xfrm>
            <a:off x="779462" y="1761565"/>
            <a:ext cx="7581901" cy="1421022"/>
          </a:xfrm>
          <a:prstGeom prst="rect">
            <a:avLst/>
          </a:prstGeom>
          <a:gradFill>
            <a:gsLst>
              <a:gs pos="0">
                <a:schemeClr val="accent5">
                  <a:shade val="30000"/>
                  <a:satMod val="100000"/>
                  <a:lumMod val="90000"/>
                  <a:lumOff val="10000"/>
                </a:schemeClr>
              </a:gs>
              <a:gs pos="80000">
                <a:schemeClr val="accent5">
                  <a:shade val="90000"/>
                  <a:satMod val="100000"/>
                </a:schemeClr>
              </a:gs>
              <a:gs pos="100000">
                <a:schemeClr val="accent5">
                  <a:tint val="90000"/>
                  <a:shade val="100000"/>
                  <a:satMod val="150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3200" dirty="0">
                <a:solidFill>
                  <a:schemeClr val="tx1"/>
                </a:solidFill>
              </a:rPr>
              <a:t>内部観測の</a:t>
            </a:r>
            <a:r>
              <a:rPr kumimoji="1" lang="ja-JP" altLang="en-US" sz="3200">
                <a:solidFill>
                  <a:schemeClr val="tx1"/>
                </a:solidFill>
              </a:rPr>
              <a:t>事例を２つ</a:t>
            </a:r>
            <a:r>
              <a:rPr kumimoji="1" lang="ja-JP" altLang="en-US" sz="3200" dirty="0">
                <a:solidFill>
                  <a:schemeClr val="tx1"/>
                </a:solidFill>
              </a:rPr>
              <a:t>挙げ，</a:t>
            </a:r>
            <a:r>
              <a:rPr kumimoji="1" lang="ja-JP" altLang="en-US" sz="3200">
                <a:solidFill>
                  <a:schemeClr val="tx1"/>
                </a:solidFill>
              </a:rPr>
              <a:t>それぞれに</a:t>
            </a:r>
            <a:br>
              <a:rPr kumimoji="1" lang="ja-JP" altLang="en-US" sz="3200">
                <a:solidFill>
                  <a:schemeClr val="tx1"/>
                </a:solidFill>
              </a:rPr>
            </a:br>
            <a:r>
              <a:rPr kumimoji="1" lang="ja-JP" altLang="en-US" sz="3200">
                <a:solidFill>
                  <a:schemeClr val="tx1"/>
                </a:solidFill>
              </a:rPr>
              <a:t>ついて</a:t>
            </a:r>
            <a:r>
              <a:rPr kumimoji="1" lang="ja-JP" altLang="en-US" sz="3200" dirty="0">
                <a:solidFill>
                  <a:schemeClr val="tx1"/>
                </a:solidFill>
              </a:rPr>
              <a:t>１００</a:t>
            </a:r>
            <a:r>
              <a:rPr kumimoji="1" lang="en-US" altLang="ja-JP" sz="3200" dirty="0">
                <a:solidFill>
                  <a:schemeClr val="tx1"/>
                </a:solidFill>
              </a:rPr>
              <a:t>〜</a:t>
            </a:r>
            <a:r>
              <a:rPr kumimoji="1" lang="ja-JP" altLang="en-US" sz="3200" dirty="0">
                <a:solidFill>
                  <a:schemeClr val="tx1"/>
                </a:solidFill>
              </a:rPr>
              <a:t>２００字で説明せよ．</a:t>
            </a:r>
          </a:p>
        </p:txBody>
      </p:sp>
      <p:sp>
        <p:nvSpPr>
          <p:cNvPr id="5" name="コンテンツ プレースホルダー 4"/>
          <p:cNvSpPr>
            <a:spLocks noGrp="1"/>
          </p:cNvSpPr>
          <p:nvPr>
            <p:ph idx="1"/>
          </p:nvPr>
        </p:nvSpPr>
        <p:spPr>
          <a:xfrm>
            <a:off x="779462" y="3586347"/>
            <a:ext cx="7581901" cy="2945081"/>
          </a:xfrm>
        </p:spPr>
        <p:txBody>
          <a:bodyPr/>
          <a:lstStyle/>
          <a:p>
            <a:r>
              <a:rPr kumimoji="1" lang="ja-JP" altLang="en-US" dirty="0"/>
              <a:t>レポート（</a:t>
            </a:r>
            <a:r>
              <a:rPr kumimoji="1" lang="en-US" altLang="ja-JP" dirty="0"/>
              <a:t>PDF</a:t>
            </a:r>
            <a:r>
              <a:rPr kumimoji="1" lang="ja-JP" altLang="en-US" dirty="0"/>
              <a:t>）の上部に，学籍番号・学年・氏名・今日の日付を明記する．</a:t>
            </a:r>
          </a:p>
          <a:p>
            <a:r>
              <a:rPr kumimoji="1" lang="ja-JP" altLang="en-US" dirty="0"/>
              <a:t>各回答ごとに文章による説明および必要に応じて図表等を用いてより理解を促進させるライティングをする．</a:t>
            </a:r>
          </a:p>
          <a:p>
            <a:r>
              <a:rPr lang="ja-JP" altLang="en-US" dirty="0"/>
              <a:t>本日２４：００までにアップロードすること．</a:t>
            </a:r>
            <a:br>
              <a:rPr lang="en-US" altLang="ja-JP" dirty="0"/>
            </a:br>
            <a:r>
              <a:rPr lang="en-US" altLang="ja-JP" dirty="0"/>
              <a:t>\\fs\share\report\2019</a:t>
            </a:r>
            <a:r>
              <a:rPr lang="ja-JP" altLang="en-US"/>
              <a:t>認知科学</a:t>
            </a:r>
            <a:r>
              <a:rPr lang="en-US" altLang="ja-JP" dirty="0"/>
              <a:t>\Oct21</a:t>
            </a:r>
            <a:endParaRPr kumimoji="1" lang="ja-JP" altLang="en-US" dirty="0"/>
          </a:p>
        </p:txBody>
      </p:sp>
    </p:spTree>
    <p:extLst>
      <p:ext uri="{BB962C8B-B14F-4D97-AF65-F5344CB8AC3E}">
        <p14:creationId xmlns:p14="http://schemas.microsoft.com/office/powerpoint/2010/main" val="867220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defRPr/>
            </a:pPr>
            <a:r>
              <a:rPr lang="ja-JP" altLang="en-US" dirty="0"/>
              <a:t>視覚システム</a:t>
            </a:r>
          </a:p>
        </p:txBody>
      </p:sp>
      <p:sp>
        <p:nvSpPr>
          <p:cNvPr id="32771" name="テキスト プレースホルダ 6"/>
          <p:cNvSpPr>
            <a:spLocks noGrp="1"/>
          </p:cNvSpPr>
          <p:nvPr>
            <p:ph type="body" idx="1"/>
          </p:nvPr>
        </p:nvSpPr>
        <p:spPr/>
        <p:txBody>
          <a:bodyPr/>
          <a:lstStyle/>
          <a:p>
            <a:r>
              <a:rPr lang="ja-JP" altLang="en-US"/>
              <a:t>事例を通した学習</a:t>
            </a:r>
          </a:p>
        </p:txBody>
      </p:sp>
      <p:sp>
        <p:nvSpPr>
          <p:cNvPr id="32772" name="フッター プレースホルダ 3"/>
          <p:cNvSpPr>
            <a:spLocks noGrp="1"/>
          </p:cNvSpPr>
          <p:nvPr>
            <p:ph type="ftr" sz="quarter" idx="11"/>
          </p:nvPr>
        </p:nvSpPr>
        <p:spPr>
          <a:noFill/>
        </p:spPr>
        <p:txBody>
          <a:bodyPr/>
          <a:lstStyle/>
          <a:p>
            <a:r>
              <a:rPr lang="en-US" altLang="ja-JP" dirty="0"/>
              <a:t>認知科学</a:t>
            </a:r>
          </a:p>
        </p:txBody>
      </p:sp>
      <p:sp>
        <p:nvSpPr>
          <p:cNvPr id="32773" name="スライド番号プレースホルダ 4"/>
          <p:cNvSpPr>
            <a:spLocks noGrp="1"/>
          </p:cNvSpPr>
          <p:nvPr>
            <p:ph type="sldNum" sz="quarter" idx="12"/>
          </p:nvPr>
        </p:nvSpPr>
        <p:spPr>
          <a:noFill/>
        </p:spPr>
        <p:txBody>
          <a:bodyPr/>
          <a:lstStyle/>
          <a:p>
            <a:fld id="{F4615428-CF71-DC4F-89EA-C2AB2EABB5DE}" type="slidenum">
              <a:rPr lang="en-US" altLang="ja-JP" smtClean="0"/>
              <a:pPr/>
              <a:t>16</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フッター プレースホルダ 4"/>
          <p:cNvSpPr>
            <a:spLocks noGrp="1"/>
          </p:cNvSpPr>
          <p:nvPr>
            <p:ph type="ftr" sz="quarter" idx="11"/>
          </p:nvPr>
        </p:nvSpPr>
        <p:spPr>
          <a:noFill/>
        </p:spPr>
        <p:txBody>
          <a:bodyPr/>
          <a:lstStyle/>
          <a:p>
            <a:r>
              <a:rPr lang="en-US" altLang="ja-JP" dirty="0"/>
              <a:t>認知科学</a:t>
            </a:r>
          </a:p>
        </p:txBody>
      </p:sp>
      <p:sp>
        <p:nvSpPr>
          <p:cNvPr id="33795" name="スライド番号プレースホルダ 5"/>
          <p:cNvSpPr>
            <a:spLocks noGrp="1"/>
          </p:cNvSpPr>
          <p:nvPr>
            <p:ph type="sldNum" sz="quarter" idx="12"/>
          </p:nvPr>
        </p:nvSpPr>
        <p:spPr>
          <a:noFill/>
        </p:spPr>
        <p:txBody>
          <a:bodyPr/>
          <a:lstStyle/>
          <a:p>
            <a:fld id="{B7C82718-1F6E-C34B-B428-4BEB8803D7DF}" type="slidenum">
              <a:rPr lang="en-US" altLang="ja-JP" smtClean="0"/>
              <a:pPr/>
              <a:t>17</a:t>
            </a:fld>
            <a:endParaRPr lang="en-US" altLang="ja-JP" dirty="0"/>
          </a:p>
        </p:txBody>
      </p:sp>
      <p:sp>
        <p:nvSpPr>
          <p:cNvPr id="209922" name="Rectangle 2"/>
          <p:cNvSpPr>
            <a:spLocks noGrp="1" noChangeArrowheads="1"/>
          </p:cNvSpPr>
          <p:nvPr>
            <p:ph type="title"/>
          </p:nvPr>
        </p:nvSpPr>
        <p:spPr>
          <a:xfrm>
            <a:off x="990600" y="0"/>
            <a:ext cx="7239000" cy="914400"/>
          </a:xfrm>
        </p:spPr>
        <p:txBody>
          <a:bodyPr/>
          <a:lstStyle/>
          <a:p>
            <a:pPr>
              <a:defRPr/>
            </a:pPr>
            <a:r>
              <a:rPr lang="ja-JP" altLang="en-US"/>
              <a:t>眼球から脳まで</a:t>
            </a:r>
          </a:p>
        </p:txBody>
      </p:sp>
      <p:pic>
        <p:nvPicPr>
          <p:cNvPr id="33797" name="Picture 3" descr="visual-path-real"/>
          <p:cNvPicPr>
            <a:picLocks noChangeAspect="1" noChangeArrowheads="1"/>
          </p:cNvPicPr>
          <p:nvPr/>
        </p:nvPicPr>
        <p:blipFill>
          <a:blip r:embed="rId3"/>
          <a:srcRect/>
          <a:stretch>
            <a:fillRect/>
          </a:stretch>
        </p:blipFill>
        <p:spPr bwMode="auto">
          <a:xfrm>
            <a:off x="2057400" y="914400"/>
            <a:ext cx="4886325" cy="55514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フッター プレースホルダ 4"/>
          <p:cNvSpPr>
            <a:spLocks noGrp="1"/>
          </p:cNvSpPr>
          <p:nvPr>
            <p:ph type="ftr" sz="quarter" idx="11"/>
          </p:nvPr>
        </p:nvSpPr>
        <p:spPr>
          <a:noFill/>
        </p:spPr>
        <p:txBody>
          <a:bodyPr/>
          <a:lstStyle/>
          <a:p>
            <a:r>
              <a:rPr lang="en-US" altLang="ja-JP" dirty="0"/>
              <a:t>認知科学</a:t>
            </a:r>
          </a:p>
        </p:txBody>
      </p:sp>
      <p:sp>
        <p:nvSpPr>
          <p:cNvPr id="35843" name="スライド番号プレースホルダ 5"/>
          <p:cNvSpPr>
            <a:spLocks noGrp="1"/>
          </p:cNvSpPr>
          <p:nvPr>
            <p:ph type="sldNum" sz="quarter" idx="12"/>
          </p:nvPr>
        </p:nvSpPr>
        <p:spPr>
          <a:noFill/>
        </p:spPr>
        <p:txBody>
          <a:bodyPr/>
          <a:lstStyle/>
          <a:p>
            <a:fld id="{56EFB68C-4103-C94A-A282-60D5910C2487}" type="slidenum">
              <a:rPr lang="en-US" altLang="ja-JP" smtClean="0"/>
              <a:pPr/>
              <a:t>18</a:t>
            </a:fld>
            <a:endParaRPr lang="en-US" altLang="ja-JP" dirty="0"/>
          </a:p>
        </p:txBody>
      </p:sp>
      <p:sp>
        <p:nvSpPr>
          <p:cNvPr id="211970" name="Rectangle 2"/>
          <p:cNvSpPr>
            <a:spLocks noGrp="1" noChangeArrowheads="1"/>
          </p:cNvSpPr>
          <p:nvPr>
            <p:ph type="title"/>
          </p:nvPr>
        </p:nvSpPr>
        <p:spPr>
          <a:xfrm>
            <a:off x="685800" y="0"/>
            <a:ext cx="7696200" cy="838200"/>
          </a:xfrm>
        </p:spPr>
        <p:txBody>
          <a:bodyPr/>
          <a:lstStyle/>
          <a:p>
            <a:pPr>
              <a:defRPr/>
            </a:pPr>
            <a:r>
              <a:rPr lang="ja-JP" altLang="en-US" sz="4400" dirty="0"/>
              <a:t>眼球から脳まで</a:t>
            </a:r>
            <a:r>
              <a:rPr lang="en-US" altLang="ja-JP" sz="4400" dirty="0"/>
              <a:t>2</a:t>
            </a:r>
          </a:p>
        </p:txBody>
      </p:sp>
      <p:pic>
        <p:nvPicPr>
          <p:cNvPr id="35845" name="Picture 3" descr="visual-path-side"/>
          <p:cNvPicPr>
            <a:picLocks noChangeAspect="1" noChangeArrowheads="1"/>
          </p:cNvPicPr>
          <p:nvPr/>
        </p:nvPicPr>
        <p:blipFill>
          <a:blip r:embed="rId3"/>
          <a:srcRect/>
          <a:stretch>
            <a:fillRect/>
          </a:stretch>
        </p:blipFill>
        <p:spPr bwMode="auto">
          <a:xfrm>
            <a:off x="1524000" y="685800"/>
            <a:ext cx="5514975" cy="6172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フッター プレースホルダ 4"/>
          <p:cNvSpPr>
            <a:spLocks noGrp="1"/>
          </p:cNvSpPr>
          <p:nvPr>
            <p:ph type="ftr" sz="quarter" idx="11"/>
          </p:nvPr>
        </p:nvSpPr>
        <p:spPr>
          <a:noFill/>
        </p:spPr>
        <p:txBody>
          <a:bodyPr/>
          <a:lstStyle/>
          <a:p>
            <a:r>
              <a:rPr lang="en-US" altLang="ja-JP" dirty="0"/>
              <a:t>認知科学</a:t>
            </a:r>
          </a:p>
        </p:txBody>
      </p:sp>
      <p:sp>
        <p:nvSpPr>
          <p:cNvPr id="37891" name="スライド番号プレースホルダ 5"/>
          <p:cNvSpPr>
            <a:spLocks noGrp="1"/>
          </p:cNvSpPr>
          <p:nvPr>
            <p:ph type="sldNum" sz="quarter" idx="12"/>
          </p:nvPr>
        </p:nvSpPr>
        <p:spPr>
          <a:noFill/>
        </p:spPr>
        <p:txBody>
          <a:bodyPr/>
          <a:lstStyle/>
          <a:p>
            <a:fld id="{522A50BE-F80B-D143-A2D5-FE9BA6969BF6}" type="slidenum">
              <a:rPr lang="en-US" altLang="ja-JP" smtClean="0"/>
              <a:pPr/>
              <a:t>19</a:t>
            </a:fld>
            <a:endParaRPr lang="en-US" altLang="ja-JP" dirty="0"/>
          </a:p>
        </p:txBody>
      </p:sp>
      <p:sp>
        <p:nvSpPr>
          <p:cNvPr id="214018" name="Rectangle 2"/>
          <p:cNvSpPr>
            <a:spLocks noGrp="1" noChangeArrowheads="1"/>
          </p:cNvSpPr>
          <p:nvPr>
            <p:ph type="title"/>
          </p:nvPr>
        </p:nvSpPr>
        <p:spPr>
          <a:xfrm>
            <a:off x="0" y="152400"/>
            <a:ext cx="4876800" cy="1553682"/>
          </a:xfrm>
        </p:spPr>
        <p:txBody>
          <a:bodyPr/>
          <a:lstStyle/>
          <a:p>
            <a:pPr>
              <a:defRPr/>
            </a:pPr>
            <a:r>
              <a:rPr lang="ja-JP" altLang="en-US" sz="4400" dirty="0"/>
              <a:t>脳と眼球の模式図</a:t>
            </a:r>
          </a:p>
        </p:txBody>
      </p:sp>
      <p:pic>
        <p:nvPicPr>
          <p:cNvPr id="37893" name="Picture 3" descr="visual-path-model"/>
          <p:cNvPicPr>
            <a:picLocks noChangeAspect="1" noChangeArrowheads="1"/>
          </p:cNvPicPr>
          <p:nvPr/>
        </p:nvPicPr>
        <p:blipFill>
          <a:blip r:embed="rId3"/>
          <a:srcRect/>
          <a:stretch>
            <a:fillRect/>
          </a:stretch>
        </p:blipFill>
        <p:spPr bwMode="auto">
          <a:xfrm>
            <a:off x="5105400" y="0"/>
            <a:ext cx="3732213"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フッター プレースホルダ 4"/>
          <p:cNvSpPr>
            <a:spLocks noGrp="1"/>
          </p:cNvSpPr>
          <p:nvPr>
            <p:ph type="ftr" sz="quarter" idx="11"/>
          </p:nvPr>
        </p:nvSpPr>
        <p:spPr>
          <a:noFill/>
        </p:spPr>
        <p:txBody>
          <a:bodyPr/>
          <a:lstStyle/>
          <a:p>
            <a:r>
              <a:rPr lang="en-US" altLang="ja-JP" dirty="0"/>
              <a:t>認知科学</a:t>
            </a:r>
          </a:p>
        </p:txBody>
      </p:sp>
      <p:sp>
        <p:nvSpPr>
          <p:cNvPr id="17411" name="スライド番号プレースホルダ 5"/>
          <p:cNvSpPr>
            <a:spLocks noGrp="1"/>
          </p:cNvSpPr>
          <p:nvPr>
            <p:ph type="sldNum" sz="quarter" idx="12"/>
          </p:nvPr>
        </p:nvSpPr>
        <p:spPr>
          <a:noFill/>
        </p:spPr>
        <p:txBody>
          <a:bodyPr/>
          <a:lstStyle/>
          <a:p>
            <a:fld id="{95C17907-B7AE-CD43-8184-CF40F7812143}" type="slidenum">
              <a:rPr lang="en-US" altLang="ja-JP" smtClean="0"/>
              <a:pPr/>
              <a:t>2</a:t>
            </a:fld>
            <a:endParaRPr lang="en-US" altLang="ja-JP" dirty="0"/>
          </a:p>
        </p:txBody>
      </p:sp>
      <p:sp>
        <p:nvSpPr>
          <p:cNvPr id="89090" name="Rectangle 2"/>
          <p:cNvSpPr>
            <a:spLocks noGrp="1" noChangeArrowheads="1"/>
          </p:cNvSpPr>
          <p:nvPr>
            <p:ph type="title"/>
          </p:nvPr>
        </p:nvSpPr>
        <p:spPr/>
        <p:txBody>
          <a:bodyPr/>
          <a:lstStyle/>
          <a:p>
            <a:pPr>
              <a:defRPr/>
            </a:pPr>
            <a:r>
              <a:rPr lang="ja-JP" altLang="en-US" dirty="0"/>
              <a:t>今日の内容</a:t>
            </a:r>
          </a:p>
        </p:txBody>
      </p:sp>
      <p:sp>
        <p:nvSpPr>
          <p:cNvPr id="17413" name="Rectangle 3"/>
          <p:cNvSpPr>
            <a:spLocks noGrp="1" noChangeArrowheads="1"/>
          </p:cNvSpPr>
          <p:nvPr>
            <p:ph type="body" idx="1"/>
          </p:nvPr>
        </p:nvSpPr>
        <p:spPr/>
        <p:txBody>
          <a:bodyPr/>
          <a:lstStyle/>
          <a:p>
            <a:pPr marL="609600" indent="-609600">
              <a:buFont typeface="Times New Roman" charset="0"/>
              <a:buAutoNum type="arabicPeriod"/>
            </a:pPr>
            <a:r>
              <a:rPr lang="ja-JP" altLang="en-US" dirty="0"/>
              <a:t>システムとは</a:t>
            </a:r>
            <a:endParaRPr lang="en-US" altLang="ja-JP" dirty="0"/>
          </a:p>
          <a:p>
            <a:pPr marL="609600" indent="-609600">
              <a:buFont typeface="Times New Roman" charset="0"/>
              <a:buAutoNum type="arabicPeriod"/>
            </a:pPr>
            <a:r>
              <a:rPr lang="ja-JP" altLang="en-US" dirty="0"/>
              <a:t>システムの振る舞い</a:t>
            </a:r>
            <a:endParaRPr lang="en-US" altLang="ja-JP" dirty="0"/>
          </a:p>
          <a:p>
            <a:pPr marL="609600" indent="-609600">
              <a:buFont typeface="Times New Roman" charset="0"/>
              <a:buAutoNum type="arabicPeriod"/>
            </a:pPr>
            <a:r>
              <a:rPr lang="ja-JP" altLang="en-US" dirty="0"/>
              <a:t>システムの機能</a:t>
            </a:r>
            <a:endParaRPr lang="en-US" altLang="ja-JP" dirty="0"/>
          </a:p>
          <a:p>
            <a:pPr marL="609600" indent="-609600">
              <a:buFont typeface="Times New Roman" charset="0"/>
              <a:buAutoNum type="arabicPeriod"/>
            </a:pPr>
            <a:r>
              <a:rPr lang="ja-JP" altLang="en-US" dirty="0"/>
              <a:t>システム間の相互作用</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フッター プレースホルダ 4"/>
          <p:cNvSpPr>
            <a:spLocks noGrp="1"/>
          </p:cNvSpPr>
          <p:nvPr>
            <p:ph type="ftr" sz="quarter" idx="11"/>
          </p:nvPr>
        </p:nvSpPr>
        <p:spPr>
          <a:noFill/>
        </p:spPr>
        <p:txBody>
          <a:bodyPr/>
          <a:lstStyle/>
          <a:p>
            <a:r>
              <a:rPr lang="en-US" altLang="ja-JP" dirty="0"/>
              <a:t>認知科学</a:t>
            </a:r>
          </a:p>
        </p:txBody>
      </p:sp>
      <p:sp>
        <p:nvSpPr>
          <p:cNvPr id="39940" name="スライド番号プレースホルダ 5"/>
          <p:cNvSpPr>
            <a:spLocks noGrp="1"/>
          </p:cNvSpPr>
          <p:nvPr>
            <p:ph type="sldNum" sz="quarter" idx="12"/>
          </p:nvPr>
        </p:nvSpPr>
        <p:spPr>
          <a:noFill/>
        </p:spPr>
        <p:txBody>
          <a:bodyPr/>
          <a:lstStyle/>
          <a:p>
            <a:fld id="{0C073074-5985-0445-8835-2EA5E4B0E0D6}" type="slidenum">
              <a:rPr lang="en-US" altLang="ja-JP" smtClean="0"/>
              <a:pPr/>
              <a:t>20</a:t>
            </a:fld>
            <a:endParaRPr lang="en-US" altLang="ja-JP" dirty="0"/>
          </a:p>
        </p:txBody>
      </p:sp>
      <p:sp>
        <p:nvSpPr>
          <p:cNvPr id="249858" name="Rectangle 2"/>
          <p:cNvSpPr>
            <a:spLocks noGrp="1" noChangeArrowheads="1"/>
          </p:cNvSpPr>
          <p:nvPr>
            <p:ph type="title"/>
          </p:nvPr>
        </p:nvSpPr>
        <p:spPr/>
        <p:txBody>
          <a:bodyPr/>
          <a:lstStyle/>
          <a:p>
            <a:pPr>
              <a:defRPr/>
            </a:pPr>
            <a:r>
              <a:rPr lang="ja-JP" altLang="en-US"/>
              <a:t>眼が２つあること</a:t>
            </a:r>
          </a:p>
        </p:txBody>
      </p:sp>
      <p:sp>
        <p:nvSpPr>
          <p:cNvPr id="39942" name="Rectangle 3"/>
          <p:cNvSpPr>
            <a:spLocks noGrp="1" noChangeArrowheads="1"/>
          </p:cNvSpPr>
          <p:nvPr>
            <p:ph type="body" idx="1"/>
          </p:nvPr>
        </p:nvSpPr>
        <p:spPr>
          <a:xfrm>
            <a:off x="685800" y="5116513"/>
            <a:ext cx="7772400" cy="1284287"/>
          </a:xfrm>
        </p:spPr>
        <p:txBody>
          <a:bodyPr/>
          <a:lstStyle/>
          <a:p>
            <a:pPr algn="ctr">
              <a:buFont typeface="Wingdings" charset="2"/>
              <a:buNone/>
            </a:pPr>
            <a:r>
              <a:rPr lang="ja-JP" altLang="en-US" sz="2400"/>
              <a:t>ランダムドット・ステレオグラム</a:t>
            </a:r>
            <a:endParaRPr lang="en-US" altLang="ja-JP" sz="2400" dirty="0"/>
          </a:p>
          <a:p>
            <a:pPr algn="ctr">
              <a:buFont typeface="Wingdings" charset="2"/>
              <a:buNone/>
            </a:pPr>
            <a:r>
              <a:rPr lang="ja-JP" altLang="en-US" sz="2400"/>
              <a:t>両眼視差を利用した立体視</a:t>
            </a:r>
          </a:p>
        </p:txBody>
      </p:sp>
      <p:graphicFrame>
        <p:nvGraphicFramePr>
          <p:cNvPr id="39938" name="Object 2"/>
          <p:cNvGraphicFramePr>
            <a:graphicFrameLocks noChangeAspect="1"/>
          </p:cNvGraphicFramePr>
          <p:nvPr/>
        </p:nvGraphicFramePr>
        <p:xfrm>
          <a:off x="1600200" y="1676400"/>
          <a:ext cx="6400800" cy="3119438"/>
        </p:xfrm>
        <a:graphic>
          <a:graphicData uri="http://schemas.openxmlformats.org/presentationml/2006/ole">
            <mc:AlternateContent xmlns:mc="http://schemas.openxmlformats.org/markup-compatibility/2006">
              <mc:Choice xmlns:v="urn:schemas-microsoft-com:vml" Requires="v">
                <p:oleObj spid="_x0000_s72801" name="Image" r:id="rId4" imgW="1761598" imgH="859319" progId="Photoshop.Image.6">
                  <p:embed/>
                </p:oleObj>
              </mc:Choice>
              <mc:Fallback>
                <p:oleObj name="Image" r:id="rId4" imgW="1761598" imgH="859319" progId="Photoshop.Image.6">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76400"/>
                        <a:ext cx="6400800" cy="311943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フッター プレースホルダ 4"/>
          <p:cNvSpPr>
            <a:spLocks noGrp="1"/>
          </p:cNvSpPr>
          <p:nvPr>
            <p:ph type="ftr" sz="quarter" idx="11"/>
          </p:nvPr>
        </p:nvSpPr>
        <p:spPr>
          <a:noFill/>
        </p:spPr>
        <p:txBody>
          <a:bodyPr/>
          <a:lstStyle/>
          <a:p>
            <a:r>
              <a:rPr lang="en-US" altLang="ja-JP" dirty="0"/>
              <a:t>認知科学</a:t>
            </a:r>
          </a:p>
        </p:txBody>
      </p:sp>
      <p:sp>
        <p:nvSpPr>
          <p:cNvPr id="41987" name="スライド番号プレースホルダ 5"/>
          <p:cNvSpPr>
            <a:spLocks noGrp="1"/>
          </p:cNvSpPr>
          <p:nvPr>
            <p:ph type="sldNum" sz="quarter" idx="12"/>
          </p:nvPr>
        </p:nvSpPr>
        <p:spPr>
          <a:noFill/>
        </p:spPr>
        <p:txBody>
          <a:bodyPr/>
          <a:lstStyle/>
          <a:p>
            <a:fld id="{0667C09E-5961-A044-921E-C23C3218229B}" type="slidenum">
              <a:rPr lang="en-US" altLang="ja-JP" smtClean="0"/>
              <a:pPr/>
              <a:t>21</a:t>
            </a:fld>
            <a:endParaRPr lang="en-US" altLang="ja-JP" dirty="0"/>
          </a:p>
        </p:txBody>
      </p:sp>
      <p:sp>
        <p:nvSpPr>
          <p:cNvPr id="216066" name="Rectangle 2"/>
          <p:cNvSpPr>
            <a:spLocks noGrp="1" noChangeArrowheads="1"/>
          </p:cNvSpPr>
          <p:nvPr>
            <p:ph type="title"/>
          </p:nvPr>
        </p:nvSpPr>
        <p:spPr>
          <a:xfrm>
            <a:off x="762000" y="0"/>
            <a:ext cx="7772400" cy="838200"/>
          </a:xfrm>
        </p:spPr>
        <p:txBody>
          <a:bodyPr/>
          <a:lstStyle/>
          <a:p>
            <a:pPr>
              <a:defRPr/>
            </a:pPr>
            <a:r>
              <a:rPr lang="ja-JP" altLang="en-US"/>
              <a:t>脳と視覚</a:t>
            </a:r>
          </a:p>
        </p:txBody>
      </p:sp>
      <p:pic>
        <p:nvPicPr>
          <p:cNvPr id="41989" name="Picture 3" descr="brodman"/>
          <p:cNvPicPr>
            <a:picLocks noChangeAspect="1" noChangeArrowheads="1"/>
          </p:cNvPicPr>
          <p:nvPr/>
        </p:nvPicPr>
        <p:blipFill>
          <a:blip r:embed="rId3"/>
          <a:srcRect/>
          <a:stretch>
            <a:fillRect/>
          </a:stretch>
        </p:blipFill>
        <p:spPr bwMode="auto">
          <a:xfrm>
            <a:off x="1371600" y="804863"/>
            <a:ext cx="6629400" cy="57086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フッター プレースホルダ 4"/>
          <p:cNvSpPr>
            <a:spLocks noGrp="1"/>
          </p:cNvSpPr>
          <p:nvPr>
            <p:ph type="ftr" sz="quarter" idx="11"/>
          </p:nvPr>
        </p:nvSpPr>
        <p:spPr>
          <a:noFill/>
        </p:spPr>
        <p:txBody>
          <a:bodyPr/>
          <a:lstStyle/>
          <a:p>
            <a:r>
              <a:rPr lang="en-US" altLang="ja-JP" dirty="0"/>
              <a:t>認知科学</a:t>
            </a:r>
          </a:p>
        </p:txBody>
      </p:sp>
      <p:sp>
        <p:nvSpPr>
          <p:cNvPr id="44036" name="スライド番号プレースホルダ 5"/>
          <p:cNvSpPr>
            <a:spLocks noGrp="1"/>
          </p:cNvSpPr>
          <p:nvPr>
            <p:ph type="sldNum" sz="quarter" idx="12"/>
          </p:nvPr>
        </p:nvSpPr>
        <p:spPr>
          <a:noFill/>
        </p:spPr>
        <p:txBody>
          <a:bodyPr/>
          <a:lstStyle/>
          <a:p>
            <a:fld id="{F53920C7-24A8-FF48-BD47-0E8D97F0BB61}" type="slidenum">
              <a:rPr lang="en-US" altLang="ja-JP" smtClean="0"/>
              <a:pPr/>
              <a:t>22</a:t>
            </a:fld>
            <a:endParaRPr lang="en-US" altLang="ja-JP" dirty="0"/>
          </a:p>
        </p:txBody>
      </p:sp>
      <p:sp>
        <p:nvSpPr>
          <p:cNvPr id="218114" name="Rectangle 2"/>
          <p:cNvSpPr>
            <a:spLocks noGrp="1" noChangeArrowheads="1"/>
          </p:cNvSpPr>
          <p:nvPr>
            <p:ph type="title"/>
          </p:nvPr>
        </p:nvSpPr>
        <p:spPr>
          <a:xfrm>
            <a:off x="762000" y="362256"/>
            <a:ext cx="7772400" cy="1143000"/>
          </a:xfrm>
        </p:spPr>
        <p:txBody>
          <a:bodyPr/>
          <a:lstStyle/>
          <a:p>
            <a:pPr>
              <a:defRPr/>
            </a:pPr>
            <a:r>
              <a:rPr lang="ja-JP" altLang="en-US" dirty="0"/>
              <a:t>視覚野</a:t>
            </a:r>
          </a:p>
        </p:txBody>
      </p:sp>
      <p:sp>
        <p:nvSpPr>
          <p:cNvPr id="44038" name="Rectangle 3"/>
          <p:cNvSpPr>
            <a:spLocks noGrp="1" noChangeArrowheads="1"/>
          </p:cNvSpPr>
          <p:nvPr>
            <p:ph type="body" idx="1"/>
          </p:nvPr>
        </p:nvSpPr>
        <p:spPr>
          <a:xfrm>
            <a:off x="354106" y="2033507"/>
            <a:ext cx="3238065" cy="4200781"/>
          </a:xfrm>
        </p:spPr>
        <p:txBody>
          <a:bodyPr>
            <a:normAutofit/>
          </a:bodyPr>
          <a:lstStyle/>
          <a:p>
            <a:r>
              <a:rPr lang="ja-JP" altLang="en-US" dirty="0"/>
              <a:t>脳の中で，視覚情報を司っている領域を「視覚野」と呼んでいる．</a:t>
            </a:r>
            <a:endParaRPr lang="en-US" altLang="ja-JP" dirty="0"/>
          </a:p>
          <a:p>
            <a:r>
              <a:rPr lang="ja-JP" altLang="en-US" dirty="0"/>
              <a:t>ブロードマン領域第</a:t>
            </a:r>
            <a:r>
              <a:rPr lang="en-US" altLang="ja-JP" dirty="0"/>
              <a:t>17,18,19</a:t>
            </a:r>
            <a:r>
              <a:rPr lang="ja-JP" altLang="en-US" dirty="0"/>
              <a:t>野付近．</a:t>
            </a:r>
          </a:p>
        </p:txBody>
      </p:sp>
      <p:graphicFrame>
        <p:nvGraphicFramePr>
          <p:cNvPr id="44034" name="Object 2"/>
          <p:cNvGraphicFramePr>
            <a:graphicFrameLocks noChangeAspect="1"/>
          </p:cNvGraphicFramePr>
          <p:nvPr/>
        </p:nvGraphicFramePr>
        <p:xfrm>
          <a:off x="4191000" y="1860550"/>
          <a:ext cx="4130675" cy="4495800"/>
        </p:xfrm>
        <a:graphic>
          <a:graphicData uri="http://schemas.openxmlformats.org/presentationml/2006/ole">
            <mc:AlternateContent xmlns:mc="http://schemas.openxmlformats.org/markup-compatibility/2006">
              <mc:Choice xmlns:v="urn:schemas-microsoft-com:vml" Requires="v">
                <p:oleObj spid="_x0000_s76897" name="ビットマップ イメージ" r:id="rId4" imgW="3990476" imgH="4342857" progId="Paint.Picture">
                  <p:embed/>
                </p:oleObj>
              </mc:Choice>
              <mc:Fallback>
                <p:oleObj name="ビットマップ イメージ" r:id="rId4" imgW="3990476" imgH="4342857" progId="Paint.Picture">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860550"/>
                        <a:ext cx="4130675"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フッター プレースホルダ 4"/>
          <p:cNvSpPr>
            <a:spLocks noGrp="1"/>
          </p:cNvSpPr>
          <p:nvPr>
            <p:ph type="ftr" sz="quarter" idx="11"/>
          </p:nvPr>
        </p:nvSpPr>
        <p:spPr>
          <a:noFill/>
        </p:spPr>
        <p:txBody>
          <a:bodyPr/>
          <a:lstStyle/>
          <a:p>
            <a:r>
              <a:rPr lang="en-US" altLang="ja-JP" dirty="0"/>
              <a:t>認知科学</a:t>
            </a:r>
          </a:p>
        </p:txBody>
      </p:sp>
      <p:sp>
        <p:nvSpPr>
          <p:cNvPr id="46083" name="スライド番号プレースホルダ 5"/>
          <p:cNvSpPr>
            <a:spLocks noGrp="1"/>
          </p:cNvSpPr>
          <p:nvPr>
            <p:ph type="sldNum" sz="quarter" idx="12"/>
          </p:nvPr>
        </p:nvSpPr>
        <p:spPr>
          <a:noFill/>
        </p:spPr>
        <p:txBody>
          <a:bodyPr/>
          <a:lstStyle/>
          <a:p>
            <a:fld id="{9278CAD7-37AB-8040-8581-BB4BDCB14C7B}" type="slidenum">
              <a:rPr lang="en-US" altLang="ja-JP" smtClean="0"/>
              <a:pPr/>
              <a:t>23</a:t>
            </a:fld>
            <a:endParaRPr lang="en-US" altLang="ja-JP" dirty="0"/>
          </a:p>
        </p:txBody>
      </p:sp>
      <p:sp>
        <p:nvSpPr>
          <p:cNvPr id="224258" name="Rectangle 2"/>
          <p:cNvSpPr>
            <a:spLocks noGrp="1" noChangeArrowheads="1"/>
          </p:cNvSpPr>
          <p:nvPr>
            <p:ph type="title"/>
          </p:nvPr>
        </p:nvSpPr>
        <p:spPr/>
        <p:txBody>
          <a:bodyPr/>
          <a:lstStyle/>
          <a:p>
            <a:pPr>
              <a:defRPr/>
            </a:pPr>
            <a:r>
              <a:rPr lang="ja-JP" altLang="en-US"/>
              <a:t>不完全な失明の事例</a:t>
            </a:r>
          </a:p>
        </p:txBody>
      </p:sp>
      <p:sp>
        <p:nvSpPr>
          <p:cNvPr id="46085" name="Rectangle 3"/>
          <p:cNvSpPr>
            <a:spLocks noGrp="1" noChangeArrowheads="1"/>
          </p:cNvSpPr>
          <p:nvPr>
            <p:ph type="body" idx="1"/>
          </p:nvPr>
        </p:nvSpPr>
        <p:spPr/>
        <p:txBody>
          <a:bodyPr/>
          <a:lstStyle/>
          <a:p>
            <a:r>
              <a:rPr lang="ja-JP" altLang="en-US" dirty="0"/>
              <a:t>見えないはずなのに，推測できる．</a:t>
            </a:r>
            <a:endParaRPr lang="en-US" altLang="ja-JP" dirty="0"/>
          </a:p>
          <a:p>
            <a:r>
              <a:rPr lang="ja-JP" altLang="en-US" dirty="0"/>
              <a:t>色だけが見えなくなる．</a:t>
            </a:r>
            <a:endParaRPr lang="en-US" altLang="ja-JP" dirty="0"/>
          </a:p>
          <a:p>
            <a:r>
              <a:rPr lang="ja-JP" altLang="en-US" dirty="0"/>
              <a:t>動きがわからなくなる．</a:t>
            </a:r>
            <a:endParaRPr lang="en-US" altLang="ja-JP" dirty="0"/>
          </a:p>
          <a:p>
            <a:r>
              <a:rPr lang="ja-JP" altLang="en-US" dirty="0"/>
              <a:t>人の顔だけがわからない．</a:t>
            </a:r>
            <a:endParaRPr lang="en-US" altLang="ja-JP" dirty="0"/>
          </a:p>
          <a:p>
            <a:r>
              <a:rPr lang="ja-JP" altLang="en-US" dirty="0"/>
              <a:t>それが何なのかわからない．</a:t>
            </a:r>
            <a:br>
              <a:rPr lang="en-US" altLang="ja-JP" dirty="0"/>
            </a:br>
            <a:br>
              <a:rPr lang="en-US" altLang="ja-JP" dirty="0"/>
            </a:br>
            <a:r>
              <a:rPr lang="ja-JP" altLang="en-US" dirty="0"/>
              <a:t>＞種々の不思議な「失明」状態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フッター プレースホルダ 4"/>
          <p:cNvSpPr>
            <a:spLocks noGrp="1"/>
          </p:cNvSpPr>
          <p:nvPr>
            <p:ph type="ftr" sz="quarter" idx="11"/>
          </p:nvPr>
        </p:nvSpPr>
        <p:spPr>
          <a:noFill/>
        </p:spPr>
        <p:txBody>
          <a:bodyPr/>
          <a:lstStyle/>
          <a:p>
            <a:r>
              <a:rPr lang="en-US" altLang="ja-JP" dirty="0"/>
              <a:t>認知科学</a:t>
            </a:r>
          </a:p>
        </p:txBody>
      </p:sp>
      <p:sp>
        <p:nvSpPr>
          <p:cNvPr id="48131" name="スライド番号プレースホルダ 5"/>
          <p:cNvSpPr>
            <a:spLocks noGrp="1"/>
          </p:cNvSpPr>
          <p:nvPr>
            <p:ph type="sldNum" sz="quarter" idx="12"/>
          </p:nvPr>
        </p:nvSpPr>
        <p:spPr>
          <a:noFill/>
        </p:spPr>
        <p:txBody>
          <a:bodyPr/>
          <a:lstStyle/>
          <a:p>
            <a:fld id="{C6F82355-7B20-9B43-AF9B-D180C6771450}" type="slidenum">
              <a:rPr lang="en-US" altLang="ja-JP" smtClean="0"/>
              <a:pPr/>
              <a:t>24</a:t>
            </a:fld>
            <a:endParaRPr lang="en-US" altLang="ja-JP" dirty="0"/>
          </a:p>
        </p:txBody>
      </p:sp>
      <p:sp>
        <p:nvSpPr>
          <p:cNvPr id="226306" name="Rectangle 2"/>
          <p:cNvSpPr>
            <a:spLocks noGrp="1" noChangeArrowheads="1"/>
          </p:cNvSpPr>
          <p:nvPr>
            <p:ph type="title"/>
          </p:nvPr>
        </p:nvSpPr>
        <p:spPr>
          <a:xfrm>
            <a:off x="685800" y="166764"/>
            <a:ext cx="7696200" cy="762000"/>
          </a:xfrm>
        </p:spPr>
        <p:txBody>
          <a:bodyPr/>
          <a:lstStyle/>
          <a:p>
            <a:pPr>
              <a:defRPr/>
            </a:pPr>
            <a:r>
              <a:rPr lang="ja-JP" altLang="en-US" dirty="0"/>
              <a:t>視覚野の機能分化</a:t>
            </a:r>
          </a:p>
        </p:txBody>
      </p:sp>
      <p:sp>
        <p:nvSpPr>
          <p:cNvPr id="48133" name="Rectangle 3"/>
          <p:cNvSpPr>
            <a:spLocks noGrp="1" noChangeArrowheads="1"/>
          </p:cNvSpPr>
          <p:nvPr>
            <p:ph type="body" idx="1"/>
          </p:nvPr>
        </p:nvSpPr>
        <p:spPr>
          <a:xfrm>
            <a:off x="228600" y="1198152"/>
            <a:ext cx="8686800" cy="1143000"/>
          </a:xfrm>
        </p:spPr>
        <p:txBody>
          <a:bodyPr>
            <a:normAutofit fontScale="85000" lnSpcReduction="20000"/>
          </a:bodyPr>
          <a:lstStyle/>
          <a:p>
            <a:r>
              <a:rPr lang="ja-JP" altLang="en-US" dirty="0"/>
              <a:t>視覚野内部も，いくつかの基本的な処理機能が場所によって分担されていることがわかってきた．</a:t>
            </a:r>
            <a:endParaRPr lang="en-US" altLang="ja-JP" dirty="0"/>
          </a:p>
          <a:p>
            <a:r>
              <a:rPr lang="ja-JP" altLang="en-US" dirty="0"/>
              <a:t>一次から五次の視覚野による機能分担．</a:t>
            </a:r>
          </a:p>
        </p:txBody>
      </p:sp>
      <p:pic>
        <p:nvPicPr>
          <p:cNvPr id="48134" name="Picture 4" descr="v1-5"/>
          <p:cNvPicPr>
            <a:picLocks noChangeAspect="1" noChangeArrowheads="1"/>
          </p:cNvPicPr>
          <p:nvPr/>
        </p:nvPicPr>
        <p:blipFill>
          <a:blip r:embed="rId3"/>
          <a:srcRect/>
          <a:stretch>
            <a:fillRect/>
          </a:stretch>
        </p:blipFill>
        <p:spPr bwMode="auto">
          <a:xfrm>
            <a:off x="152400" y="2325688"/>
            <a:ext cx="8763000" cy="431958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フッター プレースホルダ 4"/>
          <p:cNvSpPr>
            <a:spLocks noGrp="1"/>
          </p:cNvSpPr>
          <p:nvPr>
            <p:ph type="ftr" sz="quarter" idx="11"/>
          </p:nvPr>
        </p:nvSpPr>
        <p:spPr>
          <a:noFill/>
        </p:spPr>
        <p:txBody>
          <a:bodyPr/>
          <a:lstStyle/>
          <a:p>
            <a:r>
              <a:rPr lang="en-US" altLang="ja-JP" dirty="0"/>
              <a:t>認知科学</a:t>
            </a:r>
          </a:p>
        </p:txBody>
      </p:sp>
      <p:sp>
        <p:nvSpPr>
          <p:cNvPr id="50179" name="スライド番号プレースホルダ 5"/>
          <p:cNvSpPr>
            <a:spLocks noGrp="1"/>
          </p:cNvSpPr>
          <p:nvPr>
            <p:ph type="sldNum" sz="quarter" idx="12"/>
          </p:nvPr>
        </p:nvSpPr>
        <p:spPr>
          <a:noFill/>
        </p:spPr>
        <p:txBody>
          <a:bodyPr/>
          <a:lstStyle/>
          <a:p>
            <a:fld id="{1F304F2D-C3D2-224C-B466-0109A66776CB}" type="slidenum">
              <a:rPr lang="en-US" altLang="ja-JP" smtClean="0"/>
              <a:pPr/>
              <a:t>25</a:t>
            </a:fld>
            <a:endParaRPr lang="en-US" altLang="ja-JP" dirty="0"/>
          </a:p>
        </p:txBody>
      </p:sp>
      <p:sp>
        <p:nvSpPr>
          <p:cNvPr id="228354" name="Rectangle 2"/>
          <p:cNvSpPr>
            <a:spLocks noGrp="1" noChangeArrowheads="1"/>
          </p:cNvSpPr>
          <p:nvPr>
            <p:ph type="title"/>
          </p:nvPr>
        </p:nvSpPr>
        <p:spPr>
          <a:xfrm>
            <a:off x="685800" y="233208"/>
            <a:ext cx="7772400" cy="1143000"/>
          </a:xfrm>
        </p:spPr>
        <p:txBody>
          <a:bodyPr/>
          <a:lstStyle/>
          <a:p>
            <a:pPr>
              <a:defRPr/>
            </a:pPr>
            <a:r>
              <a:rPr lang="ja-JP" altLang="en-US" dirty="0"/>
              <a:t>一次視覚野</a:t>
            </a:r>
            <a:r>
              <a:rPr lang="en-US" altLang="ja-JP" dirty="0"/>
              <a:t>(v1)</a:t>
            </a:r>
          </a:p>
        </p:txBody>
      </p:sp>
      <p:sp>
        <p:nvSpPr>
          <p:cNvPr id="50181" name="Rectangle 3"/>
          <p:cNvSpPr>
            <a:spLocks noGrp="1" noChangeArrowheads="1"/>
          </p:cNvSpPr>
          <p:nvPr>
            <p:ph type="body" idx="1"/>
          </p:nvPr>
        </p:nvSpPr>
        <p:spPr>
          <a:xfrm>
            <a:off x="762000" y="1631950"/>
            <a:ext cx="3266363" cy="3904978"/>
          </a:xfrm>
        </p:spPr>
        <p:txBody>
          <a:bodyPr>
            <a:normAutofit/>
          </a:bodyPr>
          <a:lstStyle/>
          <a:p>
            <a:r>
              <a:rPr lang="ja-JP" altLang="en-US" dirty="0"/>
              <a:t>網膜との厳密な対応関係を持つ</a:t>
            </a:r>
            <a:br>
              <a:rPr lang="en-US" altLang="ja-JP" dirty="0"/>
            </a:br>
            <a:r>
              <a:rPr lang="en-US" altLang="ja-JP" dirty="0"/>
              <a:t> &gt;</a:t>
            </a:r>
            <a:r>
              <a:rPr lang="ja-JP" altLang="en-US" dirty="0"/>
              <a:t>破壊されると視野が欠ける</a:t>
            </a:r>
            <a:endParaRPr lang="en-US" altLang="ja-JP" dirty="0"/>
          </a:p>
          <a:p>
            <a:r>
              <a:rPr lang="ja-JP" altLang="en-US" dirty="0"/>
              <a:t>それ以降の処理のプリプロセッサ</a:t>
            </a:r>
          </a:p>
        </p:txBody>
      </p:sp>
      <p:pic>
        <p:nvPicPr>
          <p:cNvPr id="50182" name="Picture 4" descr="v1dameged"/>
          <p:cNvPicPr>
            <a:picLocks noChangeAspect="1" noChangeArrowheads="1"/>
          </p:cNvPicPr>
          <p:nvPr/>
        </p:nvPicPr>
        <p:blipFill>
          <a:blip r:embed="rId3"/>
          <a:srcRect/>
          <a:stretch>
            <a:fillRect/>
          </a:stretch>
        </p:blipFill>
        <p:spPr bwMode="auto">
          <a:xfrm>
            <a:off x="4191000" y="1631950"/>
            <a:ext cx="4695825" cy="4724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フッター プレースホルダ 4"/>
          <p:cNvSpPr>
            <a:spLocks noGrp="1"/>
          </p:cNvSpPr>
          <p:nvPr>
            <p:ph type="ftr" sz="quarter" idx="11"/>
          </p:nvPr>
        </p:nvSpPr>
        <p:spPr>
          <a:noFill/>
        </p:spPr>
        <p:txBody>
          <a:bodyPr/>
          <a:lstStyle/>
          <a:p>
            <a:r>
              <a:rPr lang="en-US" altLang="ja-JP" dirty="0"/>
              <a:t>認知科学</a:t>
            </a:r>
          </a:p>
        </p:txBody>
      </p:sp>
      <p:sp>
        <p:nvSpPr>
          <p:cNvPr id="52227" name="スライド番号プレースホルダ 5"/>
          <p:cNvSpPr>
            <a:spLocks noGrp="1"/>
          </p:cNvSpPr>
          <p:nvPr>
            <p:ph type="sldNum" sz="quarter" idx="12"/>
          </p:nvPr>
        </p:nvSpPr>
        <p:spPr>
          <a:noFill/>
        </p:spPr>
        <p:txBody>
          <a:bodyPr/>
          <a:lstStyle/>
          <a:p>
            <a:fld id="{C0330B0F-D798-724C-B478-B1B6463E98B3}" type="slidenum">
              <a:rPr lang="en-US" altLang="ja-JP" smtClean="0"/>
              <a:pPr/>
              <a:t>26</a:t>
            </a:fld>
            <a:endParaRPr lang="en-US" altLang="ja-JP" dirty="0"/>
          </a:p>
        </p:txBody>
      </p:sp>
      <p:sp>
        <p:nvSpPr>
          <p:cNvPr id="230402" name="Rectangle 2"/>
          <p:cNvSpPr>
            <a:spLocks noGrp="1" noChangeArrowheads="1"/>
          </p:cNvSpPr>
          <p:nvPr>
            <p:ph type="title"/>
          </p:nvPr>
        </p:nvSpPr>
        <p:spPr>
          <a:xfrm>
            <a:off x="685800" y="0"/>
            <a:ext cx="7772400" cy="1143000"/>
          </a:xfrm>
        </p:spPr>
        <p:txBody>
          <a:bodyPr/>
          <a:lstStyle/>
          <a:p>
            <a:pPr>
              <a:defRPr/>
            </a:pPr>
            <a:r>
              <a:rPr lang="ja-JP" altLang="en-US"/>
              <a:t>第二次視覚野</a:t>
            </a:r>
            <a:r>
              <a:rPr lang="en-US" altLang="ja-JP" dirty="0"/>
              <a:t>(v2)</a:t>
            </a:r>
          </a:p>
        </p:txBody>
      </p:sp>
      <p:sp>
        <p:nvSpPr>
          <p:cNvPr id="52229" name="Rectangle 3"/>
          <p:cNvSpPr>
            <a:spLocks noGrp="1" noChangeArrowheads="1"/>
          </p:cNvSpPr>
          <p:nvPr>
            <p:ph type="body" idx="1"/>
          </p:nvPr>
        </p:nvSpPr>
        <p:spPr>
          <a:xfrm>
            <a:off x="609600" y="1066800"/>
            <a:ext cx="7924800" cy="1905000"/>
          </a:xfrm>
        </p:spPr>
        <p:txBody>
          <a:bodyPr/>
          <a:lstStyle/>
          <a:p>
            <a:r>
              <a:rPr lang="ja-JP" altLang="en-US"/>
              <a:t>奥行き・立体の知覚に関連しているとされる</a:t>
            </a:r>
            <a:endParaRPr lang="en-US" altLang="ja-JP" dirty="0"/>
          </a:p>
          <a:p>
            <a:r>
              <a:rPr lang="ja-JP" altLang="en-US"/>
              <a:t>それ以降の処理に情報を渡している</a:t>
            </a:r>
            <a:endParaRPr lang="en-US" altLang="ja-JP" dirty="0"/>
          </a:p>
          <a:p>
            <a:r>
              <a:rPr lang="ja-JP" altLang="en-US"/>
              <a:t>錯視等で反応する</a:t>
            </a:r>
            <a:r>
              <a:rPr lang="en-US" altLang="ja-JP" dirty="0"/>
              <a:t>(v1</a:t>
            </a:r>
            <a:r>
              <a:rPr lang="ja-JP" altLang="en-US"/>
              <a:t>は反応しない</a:t>
            </a:r>
            <a:r>
              <a:rPr lang="en-US" altLang="ja-JP" dirty="0"/>
              <a:t>)</a:t>
            </a:r>
          </a:p>
        </p:txBody>
      </p:sp>
      <p:pic>
        <p:nvPicPr>
          <p:cNvPr id="52230" name="Picture 4" descr="kaniza"/>
          <p:cNvPicPr>
            <a:picLocks noChangeAspect="1" noChangeArrowheads="1"/>
          </p:cNvPicPr>
          <p:nvPr/>
        </p:nvPicPr>
        <p:blipFill>
          <a:blip r:embed="rId3"/>
          <a:srcRect/>
          <a:stretch>
            <a:fillRect/>
          </a:stretch>
        </p:blipFill>
        <p:spPr bwMode="auto">
          <a:xfrm>
            <a:off x="2590800" y="2747963"/>
            <a:ext cx="4038600" cy="39084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フッター プレースホルダ 4"/>
          <p:cNvSpPr>
            <a:spLocks noGrp="1"/>
          </p:cNvSpPr>
          <p:nvPr>
            <p:ph type="ftr" sz="quarter" idx="11"/>
          </p:nvPr>
        </p:nvSpPr>
        <p:spPr>
          <a:noFill/>
        </p:spPr>
        <p:txBody>
          <a:bodyPr/>
          <a:lstStyle/>
          <a:p>
            <a:r>
              <a:rPr lang="en-US" altLang="ja-JP" dirty="0"/>
              <a:t>認知科学</a:t>
            </a:r>
          </a:p>
        </p:txBody>
      </p:sp>
      <p:sp>
        <p:nvSpPr>
          <p:cNvPr id="54275" name="スライド番号プレースホルダ 5"/>
          <p:cNvSpPr>
            <a:spLocks noGrp="1"/>
          </p:cNvSpPr>
          <p:nvPr>
            <p:ph type="sldNum" sz="quarter" idx="12"/>
          </p:nvPr>
        </p:nvSpPr>
        <p:spPr>
          <a:noFill/>
        </p:spPr>
        <p:txBody>
          <a:bodyPr/>
          <a:lstStyle/>
          <a:p>
            <a:fld id="{1DAC51EB-99CE-7747-890C-BDB68A1E0981}" type="slidenum">
              <a:rPr lang="en-US" altLang="ja-JP" smtClean="0"/>
              <a:pPr/>
              <a:t>27</a:t>
            </a:fld>
            <a:endParaRPr lang="en-US" altLang="ja-JP" dirty="0"/>
          </a:p>
        </p:txBody>
      </p:sp>
      <p:sp>
        <p:nvSpPr>
          <p:cNvPr id="232450" name="Rectangle 2"/>
          <p:cNvSpPr>
            <a:spLocks noGrp="1" noChangeArrowheads="1"/>
          </p:cNvSpPr>
          <p:nvPr>
            <p:ph type="title"/>
          </p:nvPr>
        </p:nvSpPr>
        <p:spPr>
          <a:xfrm>
            <a:off x="762000" y="0"/>
            <a:ext cx="7772400" cy="1143000"/>
          </a:xfrm>
        </p:spPr>
        <p:txBody>
          <a:bodyPr/>
          <a:lstStyle/>
          <a:p>
            <a:pPr>
              <a:defRPr/>
            </a:pPr>
            <a:r>
              <a:rPr lang="ja-JP" altLang="en-US"/>
              <a:t>第</a:t>
            </a:r>
            <a:r>
              <a:rPr lang="en-US" altLang="ja-JP" dirty="0"/>
              <a:t>3</a:t>
            </a:r>
            <a:r>
              <a:rPr lang="ja-JP" altLang="en-US"/>
              <a:t>次視覚野</a:t>
            </a:r>
            <a:r>
              <a:rPr lang="en-US" altLang="ja-JP" dirty="0"/>
              <a:t>(v3)</a:t>
            </a:r>
          </a:p>
        </p:txBody>
      </p:sp>
      <p:sp>
        <p:nvSpPr>
          <p:cNvPr id="54277" name="Rectangle 3"/>
          <p:cNvSpPr>
            <a:spLocks noGrp="1" noChangeArrowheads="1"/>
          </p:cNvSpPr>
          <p:nvPr>
            <p:ph type="body" idx="1"/>
          </p:nvPr>
        </p:nvSpPr>
        <p:spPr>
          <a:xfrm>
            <a:off x="685800" y="1247160"/>
            <a:ext cx="6629400" cy="609600"/>
          </a:xfrm>
        </p:spPr>
        <p:txBody>
          <a:bodyPr/>
          <a:lstStyle/>
          <a:p>
            <a:r>
              <a:rPr lang="ja-JP" altLang="en-US" dirty="0"/>
              <a:t>形の知覚に関連する</a:t>
            </a:r>
          </a:p>
        </p:txBody>
      </p:sp>
      <p:pic>
        <p:nvPicPr>
          <p:cNvPr id="54278" name="Picture 4" descr="situnin"/>
          <p:cNvPicPr>
            <a:picLocks noChangeAspect="1" noChangeArrowheads="1"/>
          </p:cNvPicPr>
          <p:nvPr/>
        </p:nvPicPr>
        <p:blipFill>
          <a:blip r:embed="rId3"/>
          <a:srcRect/>
          <a:stretch>
            <a:fillRect/>
          </a:stretch>
        </p:blipFill>
        <p:spPr bwMode="auto">
          <a:xfrm>
            <a:off x="0" y="2057400"/>
            <a:ext cx="4572000" cy="3289300"/>
          </a:xfrm>
          <a:prstGeom prst="rect">
            <a:avLst/>
          </a:prstGeom>
          <a:noFill/>
          <a:ln w="9525">
            <a:noFill/>
            <a:miter lim="800000"/>
            <a:headEnd/>
            <a:tailEnd/>
          </a:ln>
        </p:spPr>
      </p:pic>
      <p:pic>
        <p:nvPicPr>
          <p:cNvPr id="54279" name="Picture 5" descr="situnin2"/>
          <p:cNvPicPr>
            <a:picLocks noChangeAspect="1" noChangeArrowheads="1"/>
          </p:cNvPicPr>
          <p:nvPr/>
        </p:nvPicPr>
        <p:blipFill>
          <a:blip r:embed="rId4"/>
          <a:srcRect/>
          <a:stretch>
            <a:fillRect/>
          </a:stretch>
        </p:blipFill>
        <p:spPr bwMode="auto">
          <a:xfrm>
            <a:off x="4800600" y="2057400"/>
            <a:ext cx="4191000" cy="3470275"/>
          </a:xfrm>
          <a:prstGeom prst="rect">
            <a:avLst/>
          </a:prstGeom>
          <a:noFill/>
          <a:ln w="9525">
            <a:noFill/>
            <a:miter lim="800000"/>
            <a:headEnd/>
            <a:tailEnd/>
          </a:ln>
        </p:spPr>
      </p:pic>
      <p:sp>
        <p:nvSpPr>
          <p:cNvPr id="54280" name="Rectangle 6"/>
          <p:cNvSpPr>
            <a:spLocks noChangeArrowheads="1"/>
          </p:cNvSpPr>
          <p:nvPr/>
        </p:nvSpPr>
        <p:spPr bwMode="auto">
          <a:xfrm>
            <a:off x="609600" y="5638800"/>
            <a:ext cx="8001000" cy="6858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CC00"/>
              </a:buClr>
              <a:buSzPct val="85000"/>
            </a:pPr>
            <a:r>
              <a:rPr lang="ja-JP" altLang="en-US" sz="3200" dirty="0">
                <a:effectLst>
                  <a:outerShdw blurRad="50800" dist="38100" dir="2700000">
                    <a:srgbClr val="000000">
                      <a:alpha val="43000"/>
                    </a:srgbClr>
                  </a:outerShdw>
                </a:effectLst>
              </a:rPr>
              <a:t>左と同じ図形を探す</a:t>
            </a:r>
            <a:r>
              <a:rPr lang="en-US" altLang="ja-JP" sz="3200" dirty="0">
                <a:effectLst>
                  <a:outerShdw blurRad="50800" dist="38100" dir="2700000">
                    <a:srgbClr val="000000">
                      <a:alpha val="43000"/>
                    </a:srgbClr>
                  </a:outerShdw>
                </a:effectLst>
              </a:rPr>
              <a:t>            </a:t>
            </a:r>
            <a:r>
              <a:rPr lang="ja-JP" altLang="en-US" sz="3200" dirty="0">
                <a:effectLst>
                  <a:outerShdw blurRad="50800" dist="38100" dir="2700000">
                    <a:srgbClr val="000000">
                      <a:alpha val="43000"/>
                    </a:srgbClr>
                  </a:outerShdw>
                </a:effectLst>
              </a:rPr>
              <a:t>図形を模写する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フッター プレースホルダ 4"/>
          <p:cNvSpPr>
            <a:spLocks noGrp="1"/>
          </p:cNvSpPr>
          <p:nvPr>
            <p:ph type="ftr" sz="quarter" idx="11"/>
          </p:nvPr>
        </p:nvSpPr>
        <p:spPr>
          <a:noFill/>
        </p:spPr>
        <p:txBody>
          <a:bodyPr/>
          <a:lstStyle/>
          <a:p>
            <a:r>
              <a:rPr lang="en-US" altLang="ja-JP" dirty="0"/>
              <a:t>認知科学</a:t>
            </a:r>
          </a:p>
        </p:txBody>
      </p:sp>
      <p:sp>
        <p:nvSpPr>
          <p:cNvPr id="56323" name="スライド番号プレースホルダ 5"/>
          <p:cNvSpPr>
            <a:spLocks noGrp="1"/>
          </p:cNvSpPr>
          <p:nvPr>
            <p:ph type="sldNum" sz="quarter" idx="12"/>
          </p:nvPr>
        </p:nvSpPr>
        <p:spPr>
          <a:noFill/>
        </p:spPr>
        <p:txBody>
          <a:bodyPr/>
          <a:lstStyle/>
          <a:p>
            <a:fld id="{3AD39C5D-6357-4D4E-B582-874ABD20E02E}" type="slidenum">
              <a:rPr lang="en-US" altLang="ja-JP" smtClean="0"/>
              <a:pPr/>
              <a:t>28</a:t>
            </a:fld>
            <a:endParaRPr lang="en-US" altLang="ja-JP" dirty="0"/>
          </a:p>
        </p:txBody>
      </p:sp>
      <p:sp>
        <p:nvSpPr>
          <p:cNvPr id="234498" name="Rectangle 2"/>
          <p:cNvSpPr>
            <a:spLocks noGrp="1" noChangeArrowheads="1"/>
          </p:cNvSpPr>
          <p:nvPr>
            <p:ph type="title"/>
          </p:nvPr>
        </p:nvSpPr>
        <p:spPr>
          <a:xfrm>
            <a:off x="685800" y="0"/>
            <a:ext cx="7772400" cy="1143000"/>
          </a:xfrm>
        </p:spPr>
        <p:txBody>
          <a:bodyPr/>
          <a:lstStyle/>
          <a:p>
            <a:pPr>
              <a:defRPr/>
            </a:pPr>
            <a:r>
              <a:rPr lang="ja-JP" altLang="en-US"/>
              <a:t>第４次視覚野</a:t>
            </a:r>
          </a:p>
        </p:txBody>
      </p:sp>
      <p:sp>
        <p:nvSpPr>
          <p:cNvPr id="56325" name="Rectangle 3"/>
          <p:cNvSpPr>
            <a:spLocks noGrp="1" noChangeArrowheads="1"/>
          </p:cNvSpPr>
          <p:nvPr>
            <p:ph type="body" idx="1"/>
          </p:nvPr>
        </p:nvSpPr>
        <p:spPr>
          <a:xfrm>
            <a:off x="762000" y="990600"/>
            <a:ext cx="7239000" cy="762000"/>
          </a:xfrm>
        </p:spPr>
        <p:txBody>
          <a:bodyPr/>
          <a:lstStyle/>
          <a:p>
            <a:r>
              <a:rPr lang="ja-JP" altLang="en-US"/>
              <a:t>色彩を知覚する</a:t>
            </a:r>
          </a:p>
        </p:txBody>
      </p:sp>
      <p:pic>
        <p:nvPicPr>
          <p:cNvPr id="56326" name="Picture 4" descr="mondrian"/>
          <p:cNvPicPr>
            <a:picLocks noChangeAspect="1" noChangeArrowheads="1"/>
          </p:cNvPicPr>
          <p:nvPr/>
        </p:nvPicPr>
        <p:blipFill>
          <a:blip r:embed="rId3"/>
          <a:srcRect/>
          <a:stretch>
            <a:fillRect/>
          </a:stretch>
        </p:blipFill>
        <p:spPr bwMode="auto">
          <a:xfrm>
            <a:off x="685800" y="1905000"/>
            <a:ext cx="2478088" cy="4170363"/>
          </a:xfrm>
          <a:prstGeom prst="rect">
            <a:avLst/>
          </a:prstGeom>
          <a:noFill/>
          <a:ln w="9525">
            <a:noFill/>
            <a:miter lim="800000"/>
            <a:headEnd/>
            <a:tailEnd/>
          </a:ln>
        </p:spPr>
      </p:pic>
      <p:pic>
        <p:nvPicPr>
          <p:cNvPr id="56327" name="Picture 5" descr="mondrian-dash"/>
          <p:cNvPicPr>
            <a:picLocks noChangeAspect="1" noChangeArrowheads="1"/>
          </p:cNvPicPr>
          <p:nvPr/>
        </p:nvPicPr>
        <p:blipFill>
          <a:blip r:embed="rId4"/>
          <a:srcRect/>
          <a:stretch>
            <a:fillRect/>
          </a:stretch>
        </p:blipFill>
        <p:spPr bwMode="auto">
          <a:xfrm>
            <a:off x="3886200" y="1981200"/>
            <a:ext cx="4419600" cy="3155950"/>
          </a:xfrm>
          <a:prstGeom prst="rect">
            <a:avLst/>
          </a:prstGeom>
          <a:noFill/>
          <a:ln w="9525">
            <a:noFill/>
            <a:miter lim="800000"/>
            <a:headEnd/>
            <a:tailEnd/>
          </a:ln>
        </p:spPr>
      </p:pic>
      <p:sp>
        <p:nvSpPr>
          <p:cNvPr id="56328" name="Rectangle 6"/>
          <p:cNvSpPr>
            <a:spLocks noChangeArrowheads="1"/>
          </p:cNvSpPr>
          <p:nvPr/>
        </p:nvSpPr>
        <p:spPr bwMode="auto">
          <a:xfrm>
            <a:off x="3249706" y="5638800"/>
            <a:ext cx="5894294" cy="762000"/>
          </a:xfrm>
          <a:prstGeom prst="rect">
            <a:avLst/>
          </a:prstGeom>
          <a:noFill/>
          <a:ln w="9525">
            <a:noFill/>
            <a:miter lim="800000"/>
            <a:headEnd/>
            <a:tailEnd/>
          </a:ln>
        </p:spPr>
        <p:txBody>
          <a:bodyPr>
            <a:prstTxWarp prst="textNoShape">
              <a:avLst/>
            </a:prstTxWarp>
          </a:bodyPr>
          <a:lstStyle/>
          <a:p>
            <a:pPr marL="342900" indent="-342900" algn="l">
              <a:spcBef>
                <a:spcPct val="20000"/>
              </a:spcBef>
              <a:buClr>
                <a:srgbClr val="FFCC00"/>
              </a:buClr>
              <a:buSzPct val="85000"/>
            </a:pPr>
            <a:r>
              <a:rPr lang="ja-JP" altLang="en-US" sz="3200" dirty="0">
                <a:solidFill>
                  <a:srgbClr val="FFFFFF"/>
                </a:solidFill>
                <a:effectLst>
                  <a:outerShdw blurRad="50800" dist="38100" dir="2700000">
                    <a:srgbClr val="000000">
                      <a:alpha val="43000"/>
                    </a:srgbClr>
                  </a:outerShdw>
                </a:effectLst>
              </a:rPr>
              <a:t>同じ色に塗ろうとしてもできない</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フッター プレースホルダ 4"/>
          <p:cNvSpPr>
            <a:spLocks noGrp="1"/>
          </p:cNvSpPr>
          <p:nvPr>
            <p:ph type="ftr" sz="quarter" idx="11"/>
          </p:nvPr>
        </p:nvSpPr>
        <p:spPr>
          <a:noFill/>
        </p:spPr>
        <p:txBody>
          <a:bodyPr/>
          <a:lstStyle/>
          <a:p>
            <a:r>
              <a:rPr lang="en-US" altLang="ja-JP" dirty="0"/>
              <a:t>認知科学</a:t>
            </a:r>
          </a:p>
        </p:txBody>
      </p:sp>
      <p:sp>
        <p:nvSpPr>
          <p:cNvPr id="58371" name="スライド番号プレースホルダ 5"/>
          <p:cNvSpPr>
            <a:spLocks noGrp="1"/>
          </p:cNvSpPr>
          <p:nvPr>
            <p:ph type="sldNum" sz="quarter" idx="12"/>
          </p:nvPr>
        </p:nvSpPr>
        <p:spPr>
          <a:noFill/>
        </p:spPr>
        <p:txBody>
          <a:bodyPr/>
          <a:lstStyle/>
          <a:p>
            <a:fld id="{27BD8E6E-A002-D54C-A755-5F357B7BB275}" type="slidenum">
              <a:rPr lang="en-US" altLang="ja-JP" smtClean="0"/>
              <a:pPr/>
              <a:t>29</a:t>
            </a:fld>
            <a:endParaRPr lang="en-US" altLang="ja-JP" dirty="0"/>
          </a:p>
        </p:txBody>
      </p:sp>
      <p:sp>
        <p:nvSpPr>
          <p:cNvPr id="236546" name="Rectangle 2"/>
          <p:cNvSpPr>
            <a:spLocks noGrp="1" noChangeArrowheads="1"/>
          </p:cNvSpPr>
          <p:nvPr>
            <p:ph type="title"/>
          </p:nvPr>
        </p:nvSpPr>
        <p:spPr>
          <a:xfrm>
            <a:off x="685800" y="0"/>
            <a:ext cx="7772400" cy="1143000"/>
          </a:xfrm>
        </p:spPr>
        <p:txBody>
          <a:bodyPr/>
          <a:lstStyle/>
          <a:p>
            <a:pPr>
              <a:defRPr/>
            </a:pPr>
            <a:r>
              <a:rPr lang="ja-JP" altLang="en-US"/>
              <a:t>第４次視覚野</a:t>
            </a:r>
            <a:r>
              <a:rPr lang="en-US" altLang="ja-JP" dirty="0"/>
              <a:t>(2)</a:t>
            </a:r>
          </a:p>
        </p:txBody>
      </p:sp>
      <p:sp>
        <p:nvSpPr>
          <p:cNvPr id="58373" name="Rectangle 3"/>
          <p:cNvSpPr>
            <a:spLocks noGrp="1" noChangeArrowheads="1"/>
          </p:cNvSpPr>
          <p:nvPr>
            <p:ph type="body" idx="1"/>
          </p:nvPr>
        </p:nvSpPr>
        <p:spPr>
          <a:xfrm>
            <a:off x="762000" y="1234332"/>
            <a:ext cx="7772400" cy="1219200"/>
          </a:xfrm>
        </p:spPr>
        <p:txBody>
          <a:bodyPr/>
          <a:lstStyle/>
          <a:p>
            <a:r>
              <a:rPr lang="en-US" altLang="ja-JP" dirty="0"/>
              <a:t>V4</a:t>
            </a:r>
            <a:r>
              <a:rPr lang="ja-JP" altLang="en-US" dirty="0"/>
              <a:t>に障害を受けると，色彩という概念それ自体を忘れてしまう．</a:t>
            </a:r>
          </a:p>
        </p:txBody>
      </p:sp>
      <p:pic>
        <p:nvPicPr>
          <p:cNvPr id="58374" name="Picture 4" descr="nocolor"/>
          <p:cNvPicPr>
            <a:picLocks noChangeAspect="1" noChangeArrowheads="1"/>
          </p:cNvPicPr>
          <p:nvPr/>
        </p:nvPicPr>
        <p:blipFill>
          <a:blip r:embed="rId3"/>
          <a:srcRect/>
          <a:stretch>
            <a:fillRect/>
          </a:stretch>
        </p:blipFill>
        <p:spPr bwMode="auto">
          <a:xfrm>
            <a:off x="1981200" y="2133600"/>
            <a:ext cx="5334000" cy="4349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defRPr/>
            </a:pPr>
            <a:r>
              <a:rPr lang="ja-JP" altLang="en-US" dirty="0"/>
              <a:t>システムとは</a:t>
            </a:r>
          </a:p>
        </p:txBody>
      </p:sp>
      <p:sp>
        <p:nvSpPr>
          <p:cNvPr id="19459" name="テキスト プレースホルダ 6"/>
          <p:cNvSpPr>
            <a:spLocks noGrp="1"/>
          </p:cNvSpPr>
          <p:nvPr>
            <p:ph type="body" idx="1"/>
          </p:nvPr>
        </p:nvSpPr>
        <p:spPr/>
        <p:txBody>
          <a:bodyPr/>
          <a:lstStyle/>
          <a:p>
            <a:endParaRPr lang="ja-JP" altLang="en-US"/>
          </a:p>
        </p:txBody>
      </p:sp>
      <p:sp>
        <p:nvSpPr>
          <p:cNvPr id="19460" name="フッター プレースホルダ 3"/>
          <p:cNvSpPr>
            <a:spLocks noGrp="1"/>
          </p:cNvSpPr>
          <p:nvPr>
            <p:ph type="ftr" sz="quarter" idx="11"/>
          </p:nvPr>
        </p:nvSpPr>
        <p:spPr>
          <a:noFill/>
        </p:spPr>
        <p:txBody>
          <a:bodyPr/>
          <a:lstStyle/>
          <a:p>
            <a:r>
              <a:rPr lang="en-US" altLang="ja-JP" dirty="0"/>
              <a:t>認知科学</a:t>
            </a:r>
          </a:p>
        </p:txBody>
      </p:sp>
      <p:sp>
        <p:nvSpPr>
          <p:cNvPr id="19461" name="スライド番号プレースホルダ 4"/>
          <p:cNvSpPr>
            <a:spLocks noGrp="1"/>
          </p:cNvSpPr>
          <p:nvPr>
            <p:ph type="sldNum" sz="quarter" idx="12"/>
          </p:nvPr>
        </p:nvSpPr>
        <p:spPr>
          <a:noFill/>
        </p:spPr>
        <p:txBody>
          <a:bodyPr/>
          <a:lstStyle/>
          <a:p>
            <a:fld id="{C92151BB-BA16-F14C-91BF-51A12434131F}" type="slidenum">
              <a:rPr lang="en-US" altLang="ja-JP" smtClean="0"/>
              <a:pPr/>
              <a:t>3</a:t>
            </a:fld>
            <a:endParaRPr lang="en-US" altLang="ja-JP"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フッター プレースホルダ 4"/>
          <p:cNvSpPr>
            <a:spLocks noGrp="1"/>
          </p:cNvSpPr>
          <p:nvPr>
            <p:ph type="ftr" sz="quarter" idx="11"/>
          </p:nvPr>
        </p:nvSpPr>
        <p:spPr>
          <a:noFill/>
        </p:spPr>
        <p:txBody>
          <a:bodyPr/>
          <a:lstStyle/>
          <a:p>
            <a:r>
              <a:rPr lang="en-US" altLang="ja-JP" dirty="0"/>
              <a:t>認知科学</a:t>
            </a:r>
          </a:p>
        </p:txBody>
      </p:sp>
      <p:sp>
        <p:nvSpPr>
          <p:cNvPr id="60419" name="スライド番号プレースホルダ 5"/>
          <p:cNvSpPr>
            <a:spLocks noGrp="1"/>
          </p:cNvSpPr>
          <p:nvPr>
            <p:ph type="sldNum" sz="quarter" idx="12"/>
          </p:nvPr>
        </p:nvSpPr>
        <p:spPr>
          <a:noFill/>
        </p:spPr>
        <p:txBody>
          <a:bodyPr/>
          <a:lstStyle/>
          <a:p>
            <a:fld id="{2EC05835-0E15-7D40-851B-AB73AB0BB291}" type="slidenum">
              <a:rPr lang="en-US" altLang="ja-JP" smtClean="0"/>
              <a:pPr/>
              <a:t>30</a:t>
            </a:fld>
            <a:endParaRPr lang="en-US" altLang="ja-JP" dirty="0"/>
          </a:p>
        </p:txBody>
      </p:sp>
      <p:sp>
        <p:nvSpPr>
          <p:cNvPr id="238594" name="Rectangle 2"/>
          <p:cNvSpPr>
            <a:spLocks noGrp="1" noChangeArrowheads="1"/>
          </p:cNvSpPr>
          <p:nvPr>
            <p:ph type="title"/>
          </p:nvPr>
        </p:nvSpPr>
        <p:spPr>
          <a:xfrm>
            <a:off x="0" y="0"/>
            <a:ext cx="7772400" cy="1143000"/>
          </a:xfrm>
        </p:spPr>
        <p:txBody>
          <a:bodyPr/>
          <a:lstStyle/>
          <a:p>
            <a:pPr algn="l">
              <a:defRPr/>
            </a:pPr>
            <a:r>
              <a:rPr lang="ja-JP" altLang="en-US" dirty="0"/>
              <a:t>第５次視覚野</a:t>
            </a:r>
            <a:r>
              <a:rPr lang="en-US" altLang="ja-JP" dirty="0"/>
              <a:t>(v5)</a:t>
            </a:r>
          </a:p>
        </p:txBody>
      </p:sp>
      <p:sp>
        <p:nvSpPr>
          <p:cNvPr id="60421" name="Rectangle 3"/>
          <p:cNvSpPr>
            <a:spLocks noGrp="1" noChangeArrowheads="1"/>
          </p:cNvSpPr>
          <p:nvPr>
            <p:ph type="body" idx="1"/>
          </p:nvPr>
        </p:nvSpPr>
        <p:spPr>
          <a:xfrm>
            <a:off x="762000" y="1440348"/>
            <a:ext cx="3676897" cy="3459840"/>
          </a:xfrm>
        </p:spPr>
        <p:txBody>
          <a:bodyPr>
            <a:normAutofit/>
          </a:bodyPr>
          <a:lstStyle/>
          <a:p>
            <a:r>
              <a:rPr lang="ja-JP" altLang="en-US" dirty="0"/>
              <a:t>運動を知覚する</a:t>
            </a:r>
            <a:endParaRPr lang="en-US" altLang="ja-JP" dirty="0"/>
          </a:p>
          <a:p>
            <a:r>
              <a:rPr lang="en-US" altLang="ja-JP" dirty="0"/>
              <a:t>v5</a:t>
            </a:r>
            <a:r>
              <a:rPr lang="ja-JP" altLang="en-US" dirty="0"/>
              <a:t>が傷害されると，</a:t>
            </a:r>
            <a:br>
              <a:rPr lang="en-US" altLang="ja-JP" dirty="0"/>
            </a:br>
            <a:r>
              <a:rPr lang="ja-JP" altLang="en-US" dirty="0"/>
              <a:t>動いている物体の</a:t>
            </a:r>
            <a:br>
              <a:rPr lang="en-US" altLang="ja-JP" dirty="0"/>
            </a:br>
            <a:r>
              <a:rPr lang="ja-JP" altLang="en-US" dirty="0"/>
              <a:t>認識ができなくなる</a:t>
            </a:r>
            <a:br>
              <a:rPr lang="en-US" altLang="ja-JP" dirty="0"/>
            </a:br>
            <a:r>
              <a:rPr lang="ja-JP" altLang="en-US" dirty="0"/>
              <a:t>＞大変危険</a:t>
            </a:r>
          </a:p>
        </p:txBody>
      </p:sp>
      <p:pic>
        <p:nvPicPr>
          <p:cNvPr id="60422" name="Picture 4" descr="v5-2"/>
          <p:cNvPicPr>
            <a:picLocks noChangeAspect="1" noChangeArrowheads="1"/>
          </p:cNvPicPr>
          <p:nvPr/>
        </p:nvPicPr>
        <p:blipFill>
          <a:blip r:embed="rId3"/>
          <a:srcRect/>
          <a:stretch>
            <a:fillRect/>
          </a:stretch>
        </p:blipFill>
        <p:spPr bwMode="auto">
          <a:xfrm>
            <a:off x="5442834" y="777875"/>
            <a:ext cx="2908300" cy="5943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フッター プレースホルダ 4"/>
          <p:cNvSpPr>
            <a:spLocks noGrp="1"/>
          </p:cNvSpPr>
          <p:nvPr>
            <p:ph type="ftr" sz="quarter" idx="11"/>
          </p:nvPr>
        </p:nvSpPr>
        <p:spPr>
          <a:noFill/>
        </p:spPr>
        <p:txBody>
          <a:bodyPr/>
          <a:lstStyle/>
          <a:p>
            <a:r>
              <a:rPr lang="en-US" altLang="ja-JP" dirty="0"/>
              <a:t>認知科学</a:t>
            </a:r>
          </a:p>
        </p:txBody>
      </p:sp>
      <p:sp>
        <p:nvSpPr>
          <p:cNvPr id="62467" name="スライド番号プレースホルダ 5"/>
          <p:cNvSpPr>
            <a:spLocks noGrp="1"/>
          </p:cNvSpPr>
          <p:nvPr>
            <p:ph type="sldNum" sz="quarter" idx="12"/>
          </p:nvPr>
        </p:nvSpPr>
        <p:spPr>
          <a:noFill/>
        </p:spPr>
        <p:txBody>
          <a:bodyPr/>
          <a:lstStyle/>
          <a:p>
            <a:fld id="{19EE62C0-8E70-2C41-A552-BBF30CEEE180}" type="slidenum">
              <a:rPr lang="en-US" altLang="ja-JP" smtClean="0"/>
              <a:pPr/>
              <a:t>31</a:t>
            </a:fld>
            <a:endParaRPr lang="en-US" altLang="ja-JP" dirty="0"/>
          </a:p>
        </p:txBody>
      </p:sp>
      <p:sp>
        <p:nvSpPr>
          <p:cNvPr id="240642" name="Rectangle 2"/>
          <p:cNvSpPr>
            <a:spLocks noGrp="1" noChangeArrowheads="1"/>
          </p:cNvSpPr>
          <p:nvPr>
            <p:ph type="title"/>
          </p:nvPr>
        </p:nvSpPr>
        <p:spPr>
          <a:xfrm>
            <a:off x="609600" y="115452"/>
            <a:ext cx="7696200" cy="685800"/>
          </a:xfrm>
        </p:spPr>
        <p:txBody>
          <a:bodyPr/>
          <a:lstStyle/>
          <a:p>
            <a:pPr>
              <a:defRPr/>
            </a:pPr>
            <a:r>
              <a:rPr lang="ja-JP" altLang="en-US" dirty="0"/>
              <a:t>さらに高次の視覚経路</a:t>
            </a:r>
          </a:p>
        </p:txBody>
      </p:sp>
      <p:sp>
        <p:nvSpPr>
          <p:cNvPr id="62469" name="Rectangle 3"/>
          <p:cNvSpPr>
            <a:spLocks noGrp="1" noChangeArrowheads="1"/>
          </p:cNvSpPr>
          <p:nvPr>
            <p:ph type="body" idx="1"/>
          </p:nvPr>
        </p:nvSpPr>
        <p:spPr>
          <a:xfrm>
            <a:off x="533400" y="878220"/>
            <a:ext cx="7772400" cy="1143000"/>
          </a:xfrm>
        </p:spPr>
        <p:txBody>
          <a:bodyPr/>
          <a:lstStyle/>
          <a:p>
            <a:r>
              <a:rPr lang="ja-JP" altLang="en-US" dirty="0"/>
              <a:t>空間的構造を処理する経路と，物体の性質を処理する経路に分けられる．</a:t>
            </a:r>
          </a:p>
        </p:txBody>
      </p:sp>
      <p:pic>
        <p:nvPicPr>
          <p:cNvPr id="62470" name="Picture 4" descr="sikakukeiro"/>
          <p:cNvPicPr>
            <a:picLocks noChangeAspect="1" noChangeArrowheads="1"/>
          </p:cNvPicPr>
          <p:nvPr/>
        </p:nvPicPr>
        <p:blipFill>
          <a:blip r:embed="rId3"/>
          <a:srcRect/>
          <a:stretch>
            <a:fillRect/>
          </a:stretch>
        </p:blipFill>
        <p:spPr bwMode="auto">
          <a:xfrm>
            <a:off x="1600200" y="1736725"/>
            <a:ext cx="5486400" cy="49387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人間が認知システムである証拠</a:t>
            </a:r>
          </a:p>
        </p:txBody>
      </p:sp>
      <p:sp>
        <p:nvSpPr>
          <p:cNvPr id="3" name="コンテンツ プレースホルダ 2"/>
          <p:cNvSpPr>
            <a:spLocks noGrp="1"/>
          </p:cNvSpPr>
          <p:nvPr>
            <p:ph idx="1"/>
          </p:nvPr>
        </p:nvSpPr>
        <p:spPr>
          <a:xfrm>
            <a:off x="779462" y="1882588"/>
            <a:ext cx="7581901" cy="2940472"/>
          </a:xfrm>
        </p:spPr>
        <p:txBody>
          <a:bodyPr/>
          <a:lstStyle/>
          <a:p>
            <a:r>
              <a:rPr lang="ja-JP" altLang="en-US" dirty="0"/>
              <a:t>錯覚</a:t>
            </a:r>
            <a:r>
              <a:rPr lang="en-US" altLang="ja-JP" dirty="0"/>
              <a:t>(illusion)</a:t>
            </a:r>
            <a:r>
              <a:rPr lang="ja-JP" altLang="en-US" dirty="0"/>
              <a:t>を通して，人間が認知システムであることを体験してみよう．</a:t>
            </a:r>
            <a:endParaRPr lang="en-US" altLang="ja-JP" dirty="0"/>
          </a:p>
          <a:p>
            <a:pPr lvl="1"/>
            <a:r>
              <a:rPr lang="ja-JP" altLang="en-US" dirty="0"/>
              <a:t>入力：視覚的情報（画像／映像）</a:t>
            </a:r>
            <a:endParaRPr lang="en-US" altLang="ja-JP" dirty="0"/>
          </a:p>
          <a:p>
            <a:pPr lvl="1"/>
            <a:r>
              <a:rPr lang="ja-JP" altLang="en-US" dirty="0"/>
              <a:t>出力：“見え”（どのように見えるか）</a:t>
            </a:r>
            <a:endParaRPr lang="en-US" altLang="ja-JP" dirty="0"/>
          </a:p>
          <a:p>
            <a:r>
              <a:rPr lang="ja-JP" altLang="en-US" dirty="0"/>
              <a:t>入力と出力のギャップを作り出しているのが人間の「心のはたらき」</a:t>
            </a:r>
            <a:r>
              <a:rPr lang="en-US" altLang="ja-JP" dirty="0"/>
              <a:t>→</a:t>
            </a:r>
            <a:r>
              <a:rPr lang="ja-JP" altLang="en-US" dirty="0"/>
              <a:t>認知システムの機能（情報処理）．</a:t>
            </a:r>
          </a:p>
        </p:txBody>
      </p:sp>
      <p:sp>
        <p:nvSpPr>
          <p:cNvPr id="4" name="テキスト ボックス 3">
            <a:hlinkClick r:id="rId2"/>
          </p:cNvPr>
          <p:cNvSpPr txBox="1"/>
          <p:nvPr/>
        </p:nvSpPr>
        <p:spPr>
          <a:xfrm>
            <a:off x="268760" y="5187829"/>
            <a:ext cx="8767144" cy="584776"/>
          </a:xfrm>
          <a:prstGeom prst="rect">
            <a:avLst/>
          </a:prstGeom>
          <a:noFill/>
          <a:effectLst>
            <a:outerShdw blurRad="50800" dist="38100" dir="2700000">
              <a:srgbClr val="000000">
                <a:alpha val="43000"/>
              </a:srgbClr>
            </a:outerShdw>
          </a:effectLst>
        </p:spPr>
        <p:txBody>
          <a:bodyPr wrap="none" rtlCol="0">
            <a:spAutoFit/>
          </a:bodyPr>
          <a:lstStyle/>
          <a:p>
            <a:r>
              <a:rPr lang="en-US" altLang="ja-JP" sz="3200" dirty="0">
                <a:solidFill>
                  <a:schemeClr val="accent1"/>
                </a:solidFill>
              </a:rPr>
              <a:t>http://</a:t>
            </a:r>
            <a:r>
              <a:rPr lang="en-US" altLang="ja-JP" sz="3200" dirty="0" err="1">
                <a:solidFill>
                  <a:schemeClr val="accent1"/>
                </a:solidFill>
              </a:rPr>
              <a:t>www.brl.ntt.co.jp/IllusionForum/index.html</a:t>
            </a:r>
            <a:endParaRPr kumimoji="1" lang="ja-JP" altLang="en-US" sz="3200" dirty="0">
              <a:solidFill>
                <a:schemeClr val="accent1"/>
              </a:solidFill>
            </a:endParaRPr>
          </a:p>
        </p:txBody>
      </p:sp>
      <p:sp>
        <p:nvSpPr>
          <p:cNvPr id="5" name="角丸四角形吹き出し 4"/>
          <p:cNvSpPr/>
          <p:nvPr/>
        </p:nvSpPr>
        <p:spPr>
          <a:xfrm>
            <a:off x="7131804" y="6072732"/>
            <a:ext cx="1229559" cy="472849"/>
          </a:xfrm>
          <a:prstGeom prst="wedgeRoundRectCallout">
            <a:avLst>
              <a:gd name="adj1" fmla="val -48306"/>
              <a:gd name="adj2" fmla="val -80357"/>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2800" dirty="0">
                <a:solidFill>
                  <a:schemeClr val="tx1"/>
                </a:solidFill>
              </a:rPr>
              <a:t>click</a:t>
            </a:r>
            <a:endParaRPr kumimoji="1" lang="ja-JP" altLang="en-US" sz="2800" dirty="0">
              <a:solidFill>
                <a:schemeClr val="tx1"/>
              </a:solidFill>
            </a:endParaRPr>
          </a:p>
        </p:txBody>
      </p:sp>
    </p:spTree>
    <p:extLst>
      <p:ext uri="{BB962C8B-B14F-4D97-AF65-F5344CB8AC3E}">
        <p14:creationId xmlns:p14="http://schemas.microsoft.com/office/powerpoint/2010/main" val="358041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システムのモジュール性</a:t>
            </a:r>
          </a:p>
        </p:txBody>
      </p:sp>
      <p:sp>
        <p:nvSpPr>
          <p:cNvPr id="3" name="コンテンツ プレースホルダー 2"/>
          <p:cNvSpPr>
            <a:spLocks noGrp="1"/>
          </p:cNvSpPr>
          <p:nvPr>
            <p:ph idx="1"/>
          </p:nvPr>
        </p:nvSpPr>
        <p:spPr>
          <a:xfrm>
            <a:off x="779462" y="1882587"/>
            <a:ext cx="7581901" cy="4898357"/>
          </a:xfrm>
        </p:spPr>
        <p:txBody>
          <a:bodyPr>
            <a:normAutofit/>
          </a:bodyPr>
          <a:lstStyle/>
          <a:p>
            <a:r>
              <a:rPr kumimoji="1" lang="ja-JP" altLang="en-US" sz="3200" dirty="0"/>
              <a:t>モジュール</a:t>
            </a:r>
            <a:br>
              <a:rPr lang="en-US" altLang="ja-JP" sz="3200" dirty="0"/>
            </a:br>
            <a:r>
              <a:rPr kumimoji="1" lang="ja-JP" altLang="en-US" sz="3000" dirty="0"/>
              <a:t>システムを構成する要素．</a:t>
            </a:r>
            <a:endParaRPr kumimoji="1" lang="en-US" altLang="ja-JP" sz="3000" dirty="0"/>
          </a:p>
          <a:p>
            <a:r>
              <a:rPr kumimoji="1" lang="ja-JP" altLang="en-US" sz="3000" dirty="0"/>
              <a:t>全体と部分</a:t>
            </a:r>
            <a:br>
              <a:rPr lang="en-US" altLang="ja-JP" sz="3000" dirty="0"/>
            </a:br>
            <a:r>
              <a:rPr lang="ja-JP" altLang="en-US" sz="3000" dirty="0"/>
              <a:t>システムはモジュールの組合せで構成され，モジュール間の相互的な情報交換（通信）を通してシステムの機能を決定する．</a:t>
            </a:r>
            <a:endParaRPr kumimoji="1" lang="en-US" altLang="ja-JP" sz="3000" dirty="0"/>
          </a:p>
          <a:p>
            <a:r>
              <a:rPr lang="ja-JP" altLang="en-US" sz="3000" dirty="0"/>
              <a:t>モジュール間の関係</a:t>
            </a:r>
            <a:br>
              <a:rPr lang="en-US" altLang="ja-JP" sz="3000" dirty="0"/>
            </a:br>
            <a:r>
              <a:rPr lang="ja-JP" altLang="en-US" sz="3000" dirty="0"/>
              <a:t>モジュール同士は一般には静的に結ばれており，インタフェースが定義されている．</a:t>
            </a:r>
            <a:endParaRPr kumimoji="1" lang="en-US" altLang="ja-JP" sz="3000" dirty="0"/>
          </a:p>
          <a:p>
            <a:pPr marL="0" indent="0">
              <a:buNone/>
            </a:pPr>
            <a:endParaRPr kumimoji="1" lang="en-US" altLang="ja-JP" sz="3200" dirty="0"/>
          </a:p>
        </p:txBody>
      </p:sp>
    </p:spTree>
    <p:extLst>
      <p:ext uri="{BB962C8B-B14F-4D97-AF65-F5344CB8AC3E}">
        <p14:creationId xmlns:p14="http://schemas.microsoft.com/office/powerpoint/2010/main" val="1009045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おわり</a:t>
            </a:r>
          </a:p>
        </p:txBody>
      </p:sp>
      <p:sp>
        <p:nvSpPr>
          <p:cNvPr id="5" name="テキスト プレースホルダー 4"/>
          <p:cNvSpPr>
            <a:spLocks noGrp="1"/>
          </p:cNvSpPr>
          <p:nvPr>
            <p:ph type="body" idx="1"/>
          </p:nvPr>
        </p:nvSpPr>
        <p:spPr>
          <a:xfrm>
            <a:off x="820737" y="3635566"/>
            <a:ext cx="7542213" cy="1088834"/>
          </a:xfrm>
        </p:spPr>
        <p:txBody>
          <a:bodyPr/>
          <a:lstStyle/>
          <a:p>
            <a:endParaRPr kumimoji="1" lang="ja-JP" altLang="en-US" dirty="0"/>
          </a:p>
        </p:txBody>
      </p:sp>
    </p:spTree>
    <p:extLst>
      <p:ext uri="{BB962C8B-B14F-4D97-AF65-F5344CB8AC3E}">
        <p14:creationId xmlns:p14="http://schemas.microsoft.com/office/powerpoint/2010/main" val="15405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defRPr/>
            </a:pPr>
            <a:r>
              <a:rPr lang="ja-JP" altLang="en-US" dirty="0"/>
              <a:t>システム</a:t>
            </a:r>
          </a:p>
        </p:txBody>
      </p:sp>
      <p:sp>
        <p:nvSpPr>
          <p:cNvPr id="20483" name="コンテンツ プレースホルダ 6"/>
          <p:cNvSpPr>
            <a:spLocks noGrp="1"/>
          </p:cNvSpPr>
          <p:nvPr>
            <p:ph idx="1"/>
          </p:nvPr>
        </p:nvSpPr>
        <p:spPr>
          <a:xfrm>
            <a:off x="685800" y="2886075"/>
            <a:ext cx="7772400" cy="3514725"/>
          </a:xfrm>
        </p:spPr>
        <p:txBody>
          <a:bodyPr/>
          <a:lstStyle/>
          <a:p>
            <a:r>
              <a:rPr lang="ja-JP" altLang="en-US" sz="2800"/>
              <a:t>システムであるもの</a:t>
            </a:r>
            <a:endParaRPr lang="en-US" altLang="ja-JP" sz="2800" dirty="0"/>
          </a:p>
          <a:p>
            <a:pPr lvl="1">
              <a:buFont typeface="Wingdings" charset="2"/>
              <a:buNone/>
            </a:pPr>
            <a:r>
              <a:rPr lang="ja-JP" altLang="en-US" sz="2400"/>
              <a:t>身の回りの秩序的な振る舞いをするもののほとんど</a:t>
            </a:r>
            <a:endParaRPr lang="en-US" altLang="ja-JP" sz="2400" dirty="0"/>
          </a:p>
          <a:p>
            <a:pPr lvl="1">
              <a:buFont typeface="Wingdings" charset="2"/>
              <a:buNone/>
            </a:pPr>
            <a:endParaRPr lang="en-US" altLang="ja-JP" sz="2400" dirty="0"/>
          </a:p>
          <a:p>
            <a:r>
              <a:rPr lang="ja-JP" altLang="en-US" sz="2800"/>
              <a:t>システムではないもの</a:t>
            </a:r>
            <a:endParaRPr lang="en-US" altLang="ja-JP" sz="2800" dirty="0"/>
          </a:p>
          <a:p>
            <a:pPr lvl="1"/>
            <a:r>
              <a:rPr lang="ja-JP" altLang="en-US" sz="2400"/>
              <a:t>当たり馬券の予測</a:t>
            </a:r>
            <a:endParaRPr lang="en-US" altLang="ja-JP" sz="2400" dirty="0"/>
          </a:p>
          <a:p>
            <a:pPr lvl="1"/>
            <a:r>
              <a:rPr lang="ja-JP" altLang="en-US" sz="2400"/>
              <a:t>タイムマシン</a:t>
            </a:r>
            <a:endParaRPr lang="en-US" altLang="ja-JP" sz="2400" dirty="0"/>
          </a:p>
          <a:p>
            <a:pPr lvl="1"/>
            <a:r>
              <a:rPr lang="ja-JP" altLang="en-US" sz="2400"/>
              <a:t>超能力・超常現象</a:t>
            </a:r>
          </a:p>
        </p:txBody>
      </p:sp>
      <p:sp>
        <p:nvSpPr>
          <p:cNvPr id="20484" name="フッター プレースホルダ 3"/>
          <p:cNvSpPr>
            <a:spLocks noGrp="1"/>
          </p:cNvSpPr>
          <p:nvPr>
            <p:ph type="ftr" sz="quarter" idx="11"/>
          </p:nvPr>
        </p:nvSpPr>
        <p:spPr>
          <a:noFill/>
        </p:spPr>
        <p:txBody>
          <a:bodyPr/>
          <a:lstStyle/>
          <a:p>
            <a:r>
              <a:rPr lang="en-US" altLang="ja-JP" dirty="0"/>
              <a:t>認知科学</a:t>
            </a:r>
          </a:p>
        </p:txBody>
      </p:sp>
      <p:sp>
        <p:nvSpPr>
          <p:cNvPr id="20485" name="スライド番号プレースホルダ 4"/>
          <p:cNvSpPr>
            <a:spLocks noGrp="1"/>
          </p:cNvSpPr>
          <p:nvPr>
            <p:ph type="sldNum" sz="quarter" idx="12"/>
          </p:nvPr>
        </p:nvSpPr>
        <p:spPr>
          <a:noFill/>
        </p:spPr>
        <p:txBody>
          <a:bodyPr/>
          <a:lstStyle/>
          <a:p>
            <a:fld id="{D22D44F5-5558-F542-ACE8-CDF3DAE77CF0}" type="slidenum">
              <a:rPr lang="en-US" altLang="ja-JP" smtClean="0"/>
              <a:pPr/>
              <a:t>4</a:t>
            </a:fld>
            <a:endParaRPr lang="en-US" altLang="ja-JP" dirty="0"/>
          </a:p>
        </p:txBody>
      </p:sp>
      <p:sp>
        <p:nvSpPr>
          <p:cNvPr id="8" name="正方形/長方形 7"/>
          <p:cNvSpPr/>
          <p:nvPr/>
        </p:nvSpPr>
        <p:spPr bwMode="auto">
          <a:xfrm>
            <a:off x="500063" y="1539875"/>
            <a:ext cx="8108950" cy="1179513"/>
          </a:xfrm>
          <a:prstGeom prst="rect">
            <a:avLst/>
          </a:prstGeom>
          <a:solidFill>
            <a:srgbClr val="99FF33"/>
          </a:solidFill>
          <a:ln w="12700"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nchor="ctr">
            <a:prstTxWarp prst="textNoShape">
              <a:avLst/>
            </a:prstTxWarp>
          </a:bodyPr>
          <a:lstStyle/>
          <a:p>
            <a:pPr>
              <a:defRPr/>
            </a:pPr>
            <a:r>
              <a:rPr lang="ja-JP" altLang="en-US" sz="2800" dirty="0">
                <a:solidFill>
                  <a:srgbClr val="000000"/>
                </a:solidFill>
                <a:effectLst>
                  <a:outerShdw blurRad="50800" dist="38100" dir="2700000" algn="br">
                    <a:srgbClr val="000000">
                      <a:alpha val="43000"/>
                    </a:srgbClr>
                  </a:outerShdw>
                </a:effectLst>
              </a:rPr>
              <a:t>ある入力に対して作用する構造を有し，その構造に基づいた機能を系統立った処理の結果出力するもの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システムの振る舞い</a:t>
            </a:r>
          </a:p>
        </p:txBody>
      </p:sp>
      <p:sp>
        <p:nvSpPr>
          <p:cNvPr id="21507" name="コンテンツ プレースホルダ 2"/>
          <p:cNvSpPr>
            <a:spLocks noGrp="1"/>
          </p:cNvSpPr>
          <p:nvPr>
            <p:ph idx="1"/>
          </p:nvPr>
        </p:nvSpPr>
        <p:spPr>
          <a:xfrm>
            <a:off x="512763" y="2963863"/>
            <a:ext cx="7970837" cy="3436937"/>
          </a:xfrm>
        </p:spPr>
        <p:txBody>
          <a:bodyPr/>
          <a:lstStyle/>
          <a:p>
            <a:r>
              <a:rPr lang="ja-JP" altLang="en-US" sz="2800"/>
              <a:t>このように定義されるシステムはどのような振る舞いを示すか？</a:t>
            </a:r>
            <a:endParaRPr lang="en-US" altLang="ja-JP" sz="2800" dirty="0"/>
          </a:p>
          <a:p>
            <a:pPr lvl="1"/>
            <a:r>
              <a:rPr lang="ja-JP" altLang="en-US" sz="2400"/>
              <a:t>構造に依存したシステムの振る舞い</a:t>
            </a:r>
            <a:endParaRPr lang="en-US" altLang="ja-JP" sz="2400" dirty="0"/>
          </a:p>
          <a:p>
            <a:pPr lvl="1"/>
            <a:r>
              <a:rPr lang="ja-JP" altLang="en-US" sz="2400"/>
              <a:t>予測可能　</a:t>
            </a:r>
            <a:r>
              <a:rPr lang="en-US" altLang="ja-JP" sz="2400" dirty="0"/>
              <a:t>→</a:t>
            </a:r>
            <a:r>
              <a:rPr lang="ja-JP" altLang="en-US" sz="2400"/>
              <a:t>秩序を作ることができる</a:t>
            </a:r>
            <a:endParaRPr lang="en-US" altLang="ja-JP" sz="2400" dirty="0"/>
          </a:p>
          <a:p>
            <a:pPr lvl="1"/>
            <a:endParaRPr lang="en-US" altLang="ja-JP" sz="2400" dirty="0"/>
          </a:p>
          <a:p>
            <a:r>
              <a:rPr lang="ja-JP" altLang="en-US" sz="2800"/>
              <a:t>システムの振る舞いはどのように観察できるか？</a:t>
            </a:r>
          </a:p>
        </p:txBody>
      </p:sp>
      <p:sp>
        <p:nvSpPr>
          <p:cNvPr id="21508" name="フッター プレースホルダ 3"/>
          <p:cNvSpPr>
            <a:spLocks noGrp="1"/>
          </p:cNvSpPr>
          <p:nvPr>
            <p:ph type="ftr" sz="quarter" idx="11"/>
          </p:nvPr>
        </p:nvSpPr>
        <p:spPr>
          <a:noFill/>
        </p:spPr>
        <p:txBody>
          <a:bodyPr/>
          <a:lstStyle/>
          <a:p>
            <a:r>
              <a:rPr lang="en-US" altLang="ja-JP" dirty="0"/>
              <a:t>認知科学</a:t>
            </a:r>
          </a:p>
        </p:txBody>
      </p:sp>
      <p:sp>
        <p:nvSpPr>
          <p:cNvPr id="21509" name="スライド番号プレースホルダ 4"/>
          <p:cNvSpPr>
            <a:spLocks noGrp="1"/>
          </p:cNvSpPr>
          <p:nvPr>
            <p:ph type="sldNum" sz="quarter" idx="12"/>
          </p:nvPr>
        </p:nvSpPr>
        <p:spPr>
          <a:noFill/>
        </p:spPr>
        <p:txBody>
          <a:bodyPr/>
          <a:lstStyle/>
          <a:p>
            <a:fld id="{5953CE66-5D6A-BC4E-B0E7-22B561F1D66C}" type="slidenum">
              <a:rPr lang="en-US" altLang="ja-JP" smtClean="0"/>
              <a:pPr/>
              <a:t>5</a:t>
            </a:fld>
            <a:endParaRPr lang="en-US" altLang="ja-JP" dirty="0"/>
          </a:p>
        </p:txBody>
      </p:sp>
      <p:sp>
        <p:nvSpPr>
          <p:cNvPr id="7" name="正方形/長方形 6"/>
          <p:cNvSpPr/>
          <p:nvPr/>
        </p:nvSpPr>
        <p:spPr bwMode="auto">
          <a:xfrm>
            <a:off x="500063" y="1539875"/>
            <a:ext cx="8108950" cy="1179513"/>
          </a:xfrm>
          <a:prstGeom prst="rect">
            <a:avLst/>
          </a:prstGeom>
          <a:solidFill>
            <a:srgbClr val="99FF33"/>
          </a:solidFill>
          <a:ln w="12700"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anchor="ctr">
            <a:prstTxWarp prst="textNoShape">
              <a:avLst/>
            </a:prstTxWarp>
          </a:bodyPr>
          <a:lstStyle/>
          <a:p>
            <a:pPr>
              <a:defRPr/>
            </a:pPr>
            <a:r>
              <a:rPr lang="ja-JP" altLang="en-US" sz="2800" dirty="0">
                <a:solidFill>
                  <a:srgbClr val="000000"/>
                </a:solidFill>
                <a:effectLst>
                  <a:outerShdw blurRad="50800" dist="38100" dir="2700000" algn="br">
                    <a:srgbClr val="000000">
                      <a:alpha val="43000"/>
                    </a:srgbClr>
                  </a:outerShdw>
                </a:effectLst>
              </a:rPr>
              <a:t>ある入力に対して作用する構造を有し，その構造に基づいた機能を系統立った処理の結果出力するもの</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defRPr/>
            </a:pPr>
            <a:r>
              <a:rPr lang="ja-JP" altLang="en-US" dirty="0"/>
              <a:t>システムの機能</a:t>
            </a:r>
          </a:p>
        </p:txBody>
      </p:sp>
      <p:sp>
        <p:nvSpPr>
          <p:cNvPr id="27651" name="テキスト プレースホルダ 6"/>
          <p:cNvSpPr>
            <a:spLocks noGrp="1"/>
          </p:cNvSpPr>
          <p:nvPr>
            <p:ph type="body" idx="1"/>
          </p:nvPr>
        </p:nvSpPr>
        <p:spPr/>
        <p:txBody>
          <a:bodyPr/>
          <a:lstStyle/>
          <a:p>
            <a:endParaRPr lang="ja-JP" altLang="en-US"/>
          </a:p>
        </p:txBody>
      </p:sp>
      <p:sp>
        <p:nvSpPr>
          <p:cNvPr id="27652" name="フッター プレースホルダ 3"/>
          <p:cNvSpPr>
            <a:spLocks noGrp="1"/>
          </p:cNvSpPr>
          <p:nvPr>
            <p:ph type="ftr" sz="quarter" idx="11"/>
          </p:nvPr>
        </p:nvSpPr>
        <p:spPr>
          <a:noFill/>
        </p:spPr>
        <p:txBody>
          <a:bodyPr/>
          <a:lstStyle/>
          <a:p>
            <a:r>
              <a:rPr lang="en-US" altLang="ja-JP" dirty="0"/>
              <a:t>認知科学</a:t>
            </a:r>
          </a:p>
        </p:txBody>
      </p:sp>
      <p:sp>
        <p:nvSpPr>
          <p:cNvPr id="27653" name="スライド番号プレースホルダ 4"/>
          <p:cNvSpPr>
            <a:spLocks noGrp="1"/>
          </p:cNvSpPr>
          <p:nvPr>
            <p:ph type="sldNum" sz="quarter" idx="12"/>
          </p:nvPr>
        </p:nvSpPr>
        <p:spPr>
          <a:noFill/>
        </p:spPr>
        <p:txBody>
          <a:bodyPr/>
          <a:lstStyle/>
          <a:p>
            <a:fld id="{166A2DD0-86C8-FB45-8C34-F1C9FF5F794E}" type="slidenum">
              <a:rPr lang="en-US" altLang="ja-JP" smtClean="0"/>
              <a:pPr/>
              <a:t>6</a:t>
            </a:fld>
            <a:endParaRPr lang="en-US" altLang="ja-JP" dirty="0"/>
          </a:p>
        </p:txBody>
      </p:sp>
    </p:spTree>
    <p:extLst>
      <p:ext uri="{BB962C8B-B14F-4D97-AF65-F5344CB8AC3E}">
        <p14:creationId xmlns:p14="http://schemas.microsoft.com/office/powerpoint/2010/main" val="8449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defRPr/>
            </a:pPr>
            <a:r>
              <a:rPr lang="ja-JP" altLang="en-US" dirty="0"/>
              <a:t>機能</a:t>
            </a:r>
            <a:r>
              <a:rPr lang="en-US" altLang="ja-JP" dirty="0"/>
              <a:t>(function)</a:t>
            </a:r>
            <a:r>
              <a:rPr lang="ja-JP" altLang="en-US" dirty="0"/>
              <a:t>とは</a:t>
            </a:r>
          </a:p>
        </p:txBody>
      </p:sp>
      <p:sp>
        <p:nvSpPr>
          <p:cNvPr id="28675" name="コンテンツ プレースホルダ 6"/>
          <p:cNvSpPr>
            <a:spLocks noGrp="1"/>
          </p:cNvSpPr>
          <p:nvPr>
            <p:ph idx="1"/>
          </p:nvPr>
        </p:nvSpPr>
        <p:spPr/>
        <p:txBody>
          <a:bodyPr>
            <a:normAutofit/>
          </a:bodyPr>
          <a:lstStyle/>
          <a:p>
            <a:r>
              <a:rPr lang="ja-JP" altLang="en-US" sz="2800" dirty="0"/>
              <a:t>あるモノが備えている固有の働き．</a:t>
            </a:r>
            <a:endParaRPr lang="en-US" altLang="ja-JP" sz="2800" dirty="0"/>
          </a:p>
          <a:p>
            <a:endParaRPr lang="en-US" altLang="ja-JP" sz="2800" dirty="0"/>
          </a:p>
          <a:p>
            <a:r>
              <a:rPr lang="ja-JP" altLang="en-US" sz="2800" dirty="0"/>
              <a:t>数学では関数（函数）という．</a:t>
            </a:r>
            <a:endParaRPr lang="en-US" altLang="ja-JP" sz="2800" dirty="0"/>
          </a:p>
          <a:p>
            <a:endParaRPr lang="en-US" altLang="ja-JP" sz="2800" dirty="0"/>
          </a:p>
          <a:p>
            <a:r>
              <a:rPr lang="ja-JP" altLang="en-US" sz="2800" dirty="0"/>
              <a:t>ある機能</a:t>
            </a:r>
            <a:r>
              <a:rPr lang="en-US" altLang="ja-JP" sz="2800" dirty="0"/>
              <a:t>A</a:t>
            </a:r>
            <a:r>
              <a:rPr lang="ja-JP" altLang="en-US" sz="2800" dirty="0"/>
              <a:t>を個体が有していると，その個体は</a:t>
            </a:r>
            <a:r>
              <a:rPr lang="en-US" altLang="ja-JP" sz="2800" dirty="0"/>
              <a:t>A</a:t>
            </a:r>
            <a:r>
              <a:rPr lang="ja-JP" altLang="en-US" sz="2800" dirty="0"/>
              <a:t>を実行することができる．</a:t>
            </a:r>
          </a:p>
        </p:txBody>
      </p:sp>
      <p:sp>
        <p:nvSpPr>
          <p:cNvPr id="28676" name="フッター プレースホルダ 3"/>
          <p:cNvSpPr>
            <a:spLocks noGrp="1"/>
          </p:cNvSpPr>
          <p:nvPr>
            <p:ph type="ftr" sz="quarter" idx="11"/>
          </p:nvPr>
        </p:nvSpPr>
        <p:spPr>
          <a:noFill/>
        </p:spPr>
        <p:txBody>
          <a:bodyPr/>
          <a:lstStyle/>
          <a:p>
            <a:r>
              <a:rPr lang="en-US" altLang="ja-JP" dirty="0"/>
              <a:t>認知科学</a:t>
            </a:r>
          </a:p>
        </p:txBody>
      </p:sp>
      <p:sp>
        <p:nvSpPr>
          <p:cNvPr id="28677" name="スライド番号プレースホルダ 4"/>
          <p:cNvSpPr>
            <a:spLocks noGrp="1"/>
          </p:cNvSpPr>
          <p:nvPr>
            <p:ph type="sldNum" sz="quarter" idx="12"/>
          </p:nvPr>
        </p:nvSpPr>
        <p:spPr>
          <a:noFill/>
        </p:spPr>
        <p:txBody>
          <a:bodyPr/>
          <a:lstStyle/>
          <a:p>
            <a:fld id="{B395FB1E-2FD4-584B-955A-D392AA9D39A3}" type="slidenum">
              <a:rPr lang="en-US" altLang="ja-JP" smtClean="0"/>
              <a:pPr/>
              <a:t>7</a:t>
            </a:fld>
            <a:endParaRPr lang="en-US" altLang="ja-JP" dirty="0"/>
          </a:p>
        </p:txBody>
      </p:sp>
    </p:spTree>
    <p:extLst>
      <p:ext uri="{BB962C8B-B14F-4D97-AF65-F5344CB8AC3E}">
        <p14:creationId xmlns:p14="http://schemas.microsoft.com/office/powerpoint/2010/main" val="56393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システムと機能</a:t>
            </a:r>
          </a:p>
        </p:txBody>
      </p:sp>
      <p:sp>
        <p:nvSpPr>
          <p:cNvPr id="29699" name="コンテンツ プレースホルダ 2"/>
          <p:cNvSpPr>
            <a:spLocks noGrp="1"/>
          </p:cNvSpPr>
          <p:nvPr>
            <p:ph idx="1"/>
          </p:nvPr>
        </p:nvSpPr>
        <p:spPr/>
        <p:txBody>
          <a:bodyPr>
            <a:normAutofit/>
          </a:bodyPr>
          <a:lstStyle/>
          <a:p>
            <a:r>
              <a:rPr lang="ja-JP" altLang="en-US" sz="2800" dirty="0"/>
              <a:t>システムの機能はシステムの内部構造だけでなく，システムの周辺との関係によっても変化する．</a:t>
            </a:r>
            <a:endParaRPr lang="en-US" altLang="ja-JP" sz="2800" dirty="0"/>
          </a:p>
          <a:p>
            <a:endParaRPr lang="en-US" altLang="ja-JP" sz="2800" dirty="0"/>
          </a:p>
          <a:p>
            <a:r>
              <a:rPr lang="ja-JP" altLang="en-US" sz="2800" dirty="0"/>
              <a:t>ある異なる２つ以上のシステムの機能が</a:t>
            </a:r>
            <a:r>
              <a:rPr lang="ja-JP" altLang="en-US" sz="2800" dirty="0">
                <a:solidFill>
                  <a:srgbClr val="FFFF00"/>
                </a:solidFill>
              </a:rPr>
              <a:t>相互作用</a:t>
            </a:r>
            <a:r>
              <a:rPr lang="ja-JP" altLang="en-US" sz="2800" dirty="0"/>
              <a:t>することによって新たな作用が生まれることがある．</a:t>
            </a:r>
          </a:p>
        </p:txBody>
      </p:sp>
      <p:sp>
        <p:nvSpPr>
          <p:cNvPr id="29700" name="フッター プレースホルダ 3"/>
          <p:cNvSpPr>
            <a:spLocks noGrp="1"/>
          </p:cNvSpPr>
          <p:nvPr>
            <p:ph type="ftr" sz="quarter" idx="11"/>
          </p:nvPr>
        </p:nvSpPr>
        <p:spPr>
          <a:noFill/>
        </p:spPr>
        <p:txBody>
          <a:bodyPr/>
          <a:lstStyle/>
          <a:p>
            <a:r>
              <a:rPr lang="en-US" altLang="ja-JP" dirty="0"/>
              <a:t>認知科学</a:t>
            </a:r>
          </a:p>
        </p:txBody>
      </p:sp>
      <p:sp>
        <p:nvSpPr>
          <p:cNvPr id="29701" name="スライド番号プレースホルダ 4"/>
          <p:cNvSpPr>
            <a:spLocks noGrp="1"/>
          </p:cNvSpPr>
          <p:nvPr>
            <p:ph type="sldNum" sz="quarter" idx="12"/>
          </p:nvPr>
        </p:nvSpPr>
        <p:spPr>
          <a:noFill/>
        </p:spPr>
        <p:txBody>
          <a:bodyPr/>
          <a:lstStyle/>
          <a:p>
            <a:fld id="{B5F13D4E-7E79-7649-8E93-468495836FB4}" type="slidenum">
              <a:rPr lang="en-US" altLang="ja-JP" smtClean="0"/>
              <a:pPr/>
              <a:t>8</a:t>
            </a:fld>
            <a:endParaRPr lang="en-US" altLang="ja-JP" dirty="0"/>
          </a:p>
        </p:txBody>
      </p:sp>
    </p:spTree>
    <p:extLst>
      <p:ext uri="{BB962C8B-B14F-4D97-AF65-F5344CB8AC3E}">
        <p14:creationId xmlns:p14="http://schemas.microsoft.com/office/powerpoint/2010/main" val="117758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認知科学とシステム論</a:t>
            </a:r>
          </a:p>
        </p:txBody>
      </p:sp>
      <p:sp>
        <p:nvSpPr>
          <p:cNvPr id="31747" name="コンテンツ プレースホルダ 2"/>
          <p:cNvSpPr>
            <a:spLocks noGrp="1"/>
          </p:cNvSpPr>
          <p:nvPr>
            <p:ph idx="1"/>
          </p:nvPr>
        </p:nvSpPr>
        <p:spPr>
          <a:xfrm>
            <a:off x="779462" y="1882588"/>
            <a:ext cx="7581901" cy="4473762"/>
          </a:xfrm>
        </p:spPr>
        <p:txBody>
          <a:bodyPr>
            <a:normAutofit/>
          </a:bodyPr>
          <a:lstStyle/>
          <a:p>
            <a:r>
              <a:rPr lang="ja-JP" altLang="en-US" sz="2800" dirty="0"/>
              <a:t>人間はどのようなシステムであると言えるかを探求し，</a:t>
            </a:r>
            <a:r>
              <a:rPr lang="ja-JP" altLang="en-US" sz="2800" dirty="0">
                <a:solidFill>
                  <a:srgbClr val="FFFF00"/>
                </a:solidFill>
              </a:rPr>
              <a:t>システムの内部構造を明らかにする</a:t>
            </a:r>
            <a:r>
              <a:rPr lang="ja-JP" altLang="en-US" sz="2800" dirty="0"/>
              <a:t>ことを目指す学問領域．</a:t>
            </a:r>
            <a:br>
              <a:rPr lang="en-US" altLang="ja-JP" sz="2800" dirty="0"/>
            </a:br>
            <a:r>
              <a:rPr lang="en-US" altLang="ja-JP" sz="2800" dirty="0"/>
              <a:t>→</a:t>
            </a:r>
            <a:r>
              <a:rPr lang="ja-JP" altLang="en-US" sz="2800" dirty="0"/>
              <a:t>現象＜原理</a:t>
            </a:r>
            <a:endParaRPr lang="en-US" altLang="ja-JP" sz="2800" dirty="0"/>
          </a:p>
          <a:p>
            <a:r>
              <a:rPr lang="ja-JP" altLang="en-US" sz="2800" dirty="0"/>
              <a:t>さまざまなシステムが相互作用しあって１人の人間の認知システムが成り立っている．</a:t>
            </a:r>
            <a:endParaRPr lang="en-US" altLang="ja-JP" sz="2800" dirty="0"/>
          </a:p>
          <a:p>
            <a:r>
              <a:rPr lang="ja-JP" altLang="en-US" sz="2800" dirty="0"/>
              <a:t>最近盛んな脳科学は，認知科学の１ジャンルとして基本的にシステム論に帰着する．</a:t>
            </a:r>
            <a:endParaRPr lang="en-US" altLang="ja-JP" sz="2800" dirty="0"/>
          </a:p>
          <a:p>
            <a:endParaRPr lang="ja-JP" altLang="en-US" sz="2800" dirty="0"/>
          </a:p>
        </p:txBody>
      </p:sp>
      <p:sp>
        <p:nvSpPr>
          <p:cNvPr id="31748" name="フッター プレースホルダ 3"/>
          <p:cNvSpPr>
            <a:spLocks noGrp="1"/>
          </p:cNvSpPr>
          <p:nvPr>
            <p:ph type="ftr" sz="quarter" idx="11"/>
          </p:nvPr>
        </p:nvSpPr>
        <p:spPr>
          <a:noFill/>
        </p:spPr>
        <p:txBody>
          <a:bodyPr/>
          <a:lstStyle/>
          <a:p>
            <a:r>
              <a:rPr lang="en-US" altLang="ja-JP" dirty="0"/>
              <a:t>認知科学</a:t>
            </a:r>
          </a:p>
        </p:txBody>
      </p:sp>
      <p:sp>
        <p:nvSpPr>
          <p:cNvPr id="31749" name="スライド番号プレースホルダ 4"/>
          <p:cNvSpPr>
            <a:spLocks noGrp="1"/>
          </p:cNvSpPr>
          <p:nvPr>
            <p:ph type="sldNum" sz="quarter" idx="12"/>
          </p:nvPr>
        </p:nvSpPr>
        <p:spPr>
          <a:noFill/>
        </p:spPr>
        <p:txBody>
          <a:bodyPr/>
          <a:lstStyle/>
          <a:p>
            <a:fld id="{68183C65-90F8-8D44-906E-B7D9CDDA1DBC}" type="slidenum">
              <a:rPr lang="en-US" altLang="ja-JP" smtClean="0"/>
              <a:pPr/>
              <a:t>9</a:t>
            </a:fld>
            <a:endParaRPr lang="en-US" altLang="ja-JP" dirty="0"/>
          </a:p>
        </p:txBody>
      </p:sp>
    </p:spTree>
    <p:extLst>
      <p:ext uri="{BB962C8B-B14F-4D97-AF65-F5344CB8AC3E}">
        <p14:creationId xmlns:p14="http://schemas.microsoft.com/office/powerpoint/2010/main" val="5189816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ビット">
  <a:themeElements>
    <a:clrScheme name="オービット">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オービット">
      <a:majorFont>
        <a:latin typeface="Candara"/>
        <a:ea typeface=""/>
        <a:cs typeface=""/>
        <a:font script="Jpan" typeface="ＭＳ Ｐゴシック"/>
      </a:majorFont>
      <a:minorFont>
        <a:latin typeface="Candara"/>
        <a:ea typeface=""/>
        <a:cs typeface=""/>
        <a:font script="Jpan" typeface="ＭＳ Ｐゴシック"/>
      </a:minorFont>
    </a:fontScheme>
    <a:fmtScheme name="オービット">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オービット.thmx</Template>
  <TotalTime>3790</TotalTime>
  <Words>1275</Words>
  <Application>Microsoft Macintosh PowerPoint</Application>
  <PresentationFormat>画面に合わせる (4:3)</PresentationFormat>
  <Paragraphs>209</Paragraphs>
  <Slides>34</Slides>
  <Notes>16</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34</vt:i4>
      </vt:variant>
    </vt:vector>
  </HeadingPairs>
  <TitlesOfParts>
    <vt:vector size="42" baseType="lpstr">
      <vt:lpstr>Arial</vt:lpstr>
      <vt:lpstr>Calibri</vt:lpstr>
      <vt:lpstr>Candara</vt:lpstr>
      <vt:lpstr>Times New Roman</vt:lpstr>
      <vt:lpstr>Wingdings</vt:lpstr>
      <vt:lpstr>オービット</vt:lpstr>
      <vt:lpstr>Image</vt:lpstr>
      <vt:lpstr>ビットマップ イメージ</vt:lpstr>
      <vt:lpstr>認知科学</vt:lpstr>
      <vt:lpstr>今日の内容</vt:lpstr>
      <vt:lpstr>システムとは</vt:lpstr>
      <vt:lpstr>システム</vt:lpstr>
      <vt:lpstr>システムの振る舞い</vt:lpstr>
      <vt:lpstr>システムの機能</vt:lpstr>
      <vt:lpstr>機能(function)とは</vt:lpstr>
      <vt:lpstr>システムと機能</vt:lpstr>
      <vt:lpstr>認知科学とシステム論</vt:lpstr>
      <vt:lpstr>内部観測者と外部観測者</vt:lpstr>
      <vt:lpstr>内部観測者による観測</vt:lpstr>
      <vt:lpstr>内部観測の例</vt:lpstr>
      <vt:lpstr>外部観測者による観測</vt:lpstr>
      <vt:lpstr>外部観測の例</vt:lpstr>
      <vt:lpstr>課題</vt:lpstr>
      <vt:lpstr>視覚システム</vt:lpstr>
      <vt:lpstr>眼球から脳まで</vt:lpstr>
      <vt:lpstr>眼球から脳まで2</vt:lpstr>
      <vt:lpstr>脳と眼球の模式図</vt:lpstr>
      <vt:lpstr>眼が２つあること</vt:lpstr>
      <vt:lpstr>脳と視覚</vt:lpstr>
      <vt:lpstr>視覚野</vt:lpstr>
      <vt:lpstr>不完全な失明の事例</vt:lpstr>
      <vt:lpstr>視覚野の機能分化</vt:lpstr>
      <vt:lpstr>一次視覚野(v1)</vt:lpstr>
      <vt:lpstr>第二次視覚野(v2)</vt:lpstr>
      <vt:lpstr>第3次視覚野(v3)</vt:lpstr>
      <vt:lpstr>第４次視覚野</vt:lpstr>
      <vt:lpstr>第４次視覚野(2)</vt:lpstr>
      <vt:lpstr>第５次視覚野(v5)</vt:lpstr>
      <vt:lpstr>さらに高次の視覚経路</vt:lpstr>
      <vt:lpstr>人間が認知システムである証拠</vt:lpstr>
      <vt:lpstr>システムのモジュール性</vt:lpstr>
      <vt:lpstr>おわり</vt:lpstr>
    </vt:vector>
  </TitlesOfParts>
  <Company>静岡大学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認知科学</dc:title>
  <dc:creator>竹内 勇剛</dc:creator>
  <cp:lastModifiedBy>Takeuchi Yugo</cp:lastModifiedBy>
  <cp:revision>114</cp:revision>
  <cp:lastPrinted>2015-10-14T05:14:33Z</cp:lastPrinted>
  <dcterms:created xsi:type="dcterms:W3CDTF">2010-10-13T11:20:01Z</dcterms:created>
  <dcterms:modified xsi:type="dcterms:W3CDTF">2019-10-20T12:45:18Z</dcterms:modified>
</cp:coreProperties>
</file>