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84" r:id="rId3"/>
    <p:sldId id="341" r:id="rId4"/>
    <p:sldId id="342"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8" r:id="rId23"/>
    <p:sldId id="374" r:id="rId24"/>
    <p:sldId id="375" r:id="rId25"/>
    <p:sldId id="379" r:id="rId26"/>
    <p:sldId id="376" r:id="rId27"/>
    <p:sldId id="377" r:id="rId28"/>
    <p:sldId id="382" r:id="rId29"/>
    <p:sldId id="383" r:id="rId30"/>
    <p:sldId id="272" r:id="rId31"/>
    <p:sldId id="273" r:id="rId32"/>
    <p:sldId id="384" r:id="rId3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87617"/>
  </p:normalViewPr>
  <p:slideViewPr>
    <p:cSldViewPr snapToGrid="0" snapToObjects="1">
      <p:cViewPr varScale="1">
        <p:scale>
          <a:sx n="110" d="100"/>
          <a:sy n="110" d="100"/>
        </p:scale>
        <p:origin x="3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C444ED-5E73-CC4C-AA23-51A4EC152B87}" type="datetimeFigureOut">
              <a:rPr lang="ja-JP" altLang="en-US" smtClean="0"/>
              <a:t>2019/10/27</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47946-35F2-2F46-A25D-119014644870}" type="slidenum">
              <a:rPr lang="ja-JP" altLang="en-US" smtClean="0"/>
              <a:t>‹#›</a:t>
            </a:fld>
            <a:endParaRPr lang="ja-JP" altLang="en-US"/>
          </a:p>
        </p:txBody>
      </p:sp>
    </p:spTree>
    <p:extLst>
      <p:ext uri="{BB962C8B-B14F-4D97-AF65-F5344CB8AC3E}">
        <p14:creationId xmlns:p14="http://schemas.microsoft.com/office/powerpoint/2010/main" val="980996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4FDB7-E31F-164A-9F24-DA7CDCAC6D2B}" type="datetimeFigureOut">
              <a:rPr lang="ja-JP" altLang="en-US" smtClean="0"/>
              <a:pPr/>
              <a:t>2019/10/27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0AEFD-F972-CA48-8D28-103DA0CEDB78}" type="slidenum">
              <a:rPr lang="ja-JP" altLang="en-US" smtClean="0"/>
              <a:pPr/>
              <a:t>‹#›</a:t>
            </a:fld>
            <a:endParaRPr lang="ja-JP" altLang="en-US"/>
          </a:p>
        </p:txBody>
      </p:sp>
    </p:spTree>
    <p:extLst>
      <p:ext uri="{BB962C8B-B14F-4D97-AF65-F5344CB8AC3E}">
        <p14:creationId xmlns:p14="http://schemas.microsoft.com/office/powerpoint/2010/main" val="1874683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0E16A-D76D-2A4B-A787-78BEBBF1863F}" type="slidenum">
              <a:rPr lang="en-US" altLang="ja-JP"/>
              <a:pPr/>
              <a:t>2</a:t>
            </a:fld>
            <a:endParaRPr lang="en-US" altLang="ja-JP"/>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4740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032C9-F735-6E49-955B-ACC4C1D5B0B9}" type="slidenum">
              <a:rPr lang="en-US" altLang="ja-JP"/>
              <a:pPr/>
              <a:t>16</a:t>
            </a:fld>
            <a:endParaRPr lang="en-US" altLang="ja-JP"/>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025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324AA-4630-834F-8DE1-11147C8F73DC}" type="slidenum">
              <a:rPr lang="en-US" altLang="ja-JP"/>
              <a:pPr/>
              <a:t>17</a:t>
            </a:fld>
            <a:endParaRPr lang="en-US" altLang="ja-JP"/>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7058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324AA-4630-834F-8DE1-11147C8F73DC}" type="slidenum">
              <a:rPr lang="en-US" altLang="ja-JP"/>
              <a:pPr/>
              <a:t>18</a:t>
            </a:fld>
            <a:endParaRPr lang="en-US" altLang="ja-JP"/>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68951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9CA3E-BAC7-0346-BFBB-081C6670DF1A}" type="slidenum">
              <a:rPr lang="en-US" altLang="ja-JP"/>
              <a:pPr/>
              <a:t>19</a:t>
            </a:fld>
            <a:endParaRPr lang="en-US" altLang="ja-JP"/>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10056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6B9A-F2AA-524C-9A02-EFB78259D4F9}" type="slidenum">
              <a:rPr lang="en-US" altLang="ja-JP"/>
              <a:pPr/>
              <a:t>20</a:t>
            </a:fld>
            <a:endParaRPr lang="en-US" altLang="ja-JP"/>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05258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8334F-51E8-9942-AD99-AB4BA8461E6E}" type="slidenum">
              <a:rPr lang="en-US" altLang="ja-JP"/>
              <a:pPr/>
              <a:t>21</a:t>
            </a:fld>
            <a:endParaRPr lang="en-US" altLang="ja-JP"/>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2901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40956-F623-BE40-9683-A4BCBC359E13}" type="slidenum">
              <a:rPr lang="en-US" altLang="ja-JP"/>
              <a:pPr/>
              <a:t>23</a:t>
            </a:fld>
            <a:endParaRPr lang="en-US" altLang="ja-JP"/>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1350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9C0B6-EBA7-3148-B7C6-577C1EE56C7F}" type="slidenum">
              <a:rPr lang="en-US" altLang="ja-JP"/>
              <a:pPr/>
              <a:t>24</a:t>
            </a:fld>
            <a:endParaRPr lang="en-US" altLang="ja-JP"/>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7101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DFEDC-D018-F140-8252-73EFD2C3A703}" type="slidenum">
              <a:rPr lang="en-US" altLang="ja-JP"/>
              <a:pPr/>
              <a:t>26</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781038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D76B0-3440-7846-8BBF-F5DC335ABB6B}" type="slidenum">
              <a:rPr lang="en-US" altLang="ja-JP"/>
              <a:pPr/>
              <a:t>27</a:t>
            </a:fld>
            <a:endParaRPr lang="en-US" altLang="ja-JP"/>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4304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968E7-7090-314D-8FFB-D24F6306D89A}" type="slidenum">
              <a:rPr lang="en-US" altLang="ja-JP"/>
              <a:pPr/>
              <a:t>8</a:t>
            </a:fld>
            <a:endParaRPr lang="en-US" altLang="ja-JP"/>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3207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5820C-9A9B-9144-A907-769142573EB7}" type="slidenum">
              <a:rPr lang="en-US" altLang="ja-JP"/>
              <a:pPr/>
              <a:t>9</a:t>
            </a:fld>
            <a:endParaRPr lang="en-US" altLang="ja-JP"/>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8751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DBDC7-6EDB-C741-A171-1A8EDE3E704E}" type="slidenum">
              <a:rPr lang="en-US" altLang="ja-JP"/>
              <a:pPr/>
              <a:t>10</a:t>
            </a:fld>
            <a:endParaRPr lang="en-US" altLang="ja-JP"/>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16199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0C6D4-CAC6-784E-AE91-43D31683BC0E}" type="slidenum">
              <a:rPr lang="en-US" altLang="ja-JP"/>
              <a:pPr/>
              <a:t>11</a:t>
            </a:fld>
            <a:endParaRPr lang="en-US" altLang="ja-JP"/>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32579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FAB22-84A8-B246-B8C9-E92F5F6E0579}" type="slidenum">
              <a:rPr lang="en-US" altLang="ja-JP"/>
              <a:pPr/>
              <a:t>12</a:t>
            </a:fld>
            <a:endParaRPr lang="en-US" altLang="ja-JP"/>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98108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E1706-7F8C-5F4B-BAA4-99F60903E9CF}" type="slidenum">
              <a:rPr lang="en-US" altLang="ja-JP"/>
              <a:pPr/>
              <a:t>13</a:t>
            </a:fld>
            <a:endParaRPr lang="en-US" altLang="ja-JP"/>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9024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9B01B-784D-CC44-91F6-FF3EC7F59E78}" type="slidenum">
              <a:rPr lang="en-US" altLang="ja-JP"/>
              <a:pPr/>
              <a:t>14</a:t>
            </a:fld>
            <a:endParaRPr lang="en-US" altLang="ja-JP"/>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8936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9B01B-784D-CC44-91F6-FF3EC7F59E78}" type="slidenum">
              <a:rPr lang="en-US" altLang="ja-JP"/>
              <a:pPr/>
              <a:t>15</a:t>
            </a:fld>
            <a:endParaRPr lang="en-US" altLang="ja-JP"/>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418391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ja-JP" altLang="en-US"/>
              <a:t>マスタ タイトルの書式設定</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endParaRPr/>
          </a:p>
        </p:txBody>
      </p:sp>
      <p:sp>
        <p:nvSpPr>
          <p:cNvPr id="4" name="Date Placeholder 3"/>
          <p:cNvSpPr>
            <a:spLocks noGrp="1"/>
          </p:cNvSpPr>
          <p:nvPr>
            <p:ph type="dt" sz="half" idx="10"/>
          </p:nvPr>
        </p:nvSpPr>
        <p:spPr/>
        <p:txBody>
          <a:bodyPr/>
          <a:lstStyle/>
          <a:p>
            <a:fld id="{6D5C5ACA-71A0-054A-A2B7-5459227E8D9C}" type="datetime1">
              <a:rPr lang="ja-JP" altLang="en-US" smtClean="0"/>
              <a:t>2019/10/27</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191666BC-37AA-1D41-8466-A48DE7405AEC}" type="datetime1">
              <a:rPr lang="ja-JP" altLang="en-US" smtClean="0"/>
              <a:t>2019/10/27</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2493E97C-A9C0-A641-8DC5-43AC84566D13}" type="datetime1">
              <a:rPr lang="ja-JP" altLang="en-US" smtClean="0"/>
              <a:t>2019/10/27</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ja-JP" altLang="en-US"/>
              <a:t>マスタ タイトルの書式設定</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44F2FF5F-C14D-4E4A-9E10-4201E4EFF5A3}" type="datetime1">
              <a:rPr lang="ja-JP" altLang="en-US" smtClean="0"/>
              <a:t>2019/10/27</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0329F9A6-970D-224E-BDB5-5F7230394029}" type="datetime1">
              <a:rPr lang="ja-JP" altLang="en-US" smtClean="0"/>
              <a:t>2019/10/27</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fld id="{E6EB8C23-17B5-FF43-B342-4383FE957995}" type="datetime1">
              <a:rPr lang="ja-JP" altLang="en-US" smtClean="0"/>
              <a:t>2019/10/27</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ja-JP" altLang="en-US"/>
              <a:t>マスタ タイトルの書式設定</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B6FA21AA-AA0C-B341-B38D-73FE2EC29461}" type="datetime1">
              <a:rPr lang="ja-JP" altLang="en-US" smtClean="0"/>
              <a:t>2019/10/27</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ja-JP" altLang="en-US"/>
              <a:t>マスタ タイトルの書式設定</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7" name="Date Placeholder 6"/>
          <p:cNvSpPr>
            <a:spLocks noGrp="1"/>
          </p:cNvSpPr>
          <p:nvPr>
            <p:ph type="dt" sz="half" idx="10"/>
          </p:nvPr>
        </p:nvSpPr>
        <p:spPr/>
        <p:txBody>
          <a:bodyPr/>
          <a:lstStyle/>
          <a:p>
            <a:fld id="{6CBE511C-5A18-3943-BAEB-BAE30F985DAE}" type="datetime1">
              <a:rPr lang="ja-JP" altLang="en-US" smtClean="0"/>
              <a:t>2019/10/27</a:t>
            </a:fld>
            <a:endParaRPr lang="ja-JP" altLang="en-US"/>
          </a:p>
        </p:txBody>
      </p:sp>
      <p:sp>
        <p:nvSpPr>
          <p:cNvPr id="8" name="Footer Placeholder 7"/>
          <p:cNvSpPr>
            <a:spLocks noGrp="1"/>
          </p:cNvSpPr>
          <p:nvPr>
            <p:ph type="ftr" sz="quarter" idx="11"/>
          </p:nvPr>
        </p:nvSpPr>
        <p:spPr/>
        <p:txBody>
          <a:bodyPr/>
          <a:lstStyle/>
          <a:p>
            <a:r>
              <a:rPr lang="ja-JP" altLang="en-US"/>
              <a:t>人間の「知」とコンピュータの「知」</a:t>
            </a:r>
          </a:p>
        </p:txBody>
      </p:sp>
      <p:sp>
        <p:nvSpPr>
          <p:cNvPr id="9" name="Slide Number Placeholder 8"/>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Date Placeholder 2"/>
          <p:cNvSpPr>
            <a:spLocks noGrp="1"/>
          </p:cNvSpPr>
          <p:nvPr>
            <p:ph type="dt" sz="half" idx="10"/>
          </p:nvPr>
        </p:nvSpPr>
        <p:spPr/>
        <p:txBody>
          <a:bodyPr/>
          <a:lstStyle/>
          <a:p>
            <a:fld id="{C122A7D1-0E74-764C-9F03-71A7A9801107}" type="datetime1">
              <a:rPr lang="ja-JP" altLang="en-US" smtClean="0"/>
              <a:t>2019/10/27</a:t>
            </a:fld>
            <a:endParaRPr lang="ja-JP" altLang="en-US"/>
          </a:p>
        </p:txBody>
      </p:sp>
      <p:sp>
        <p:nvSpPr>
          <p:cNvPr id="4" name="Footer Placeholder 3"/>
          <p:cNvSpPr>
            <a:spLocks noGrp="1"/>
          </p:cNvSpPr>
          <p:nvPr>
            <p:ph type="ftr" sz="quarter" idx="11"/>
          </p:nvPr>
        </p:nvSpPr>
        <p:spPr/>
        <p:txBody>
          <a:bodyPr/>
          <a:lstStyle/>
          <a:p>
            <a:r>
              <a:rPr lang="ja-JP" altLang="en-US"/>
              <a:t>人間の「知」とコンピュータの「知」</a:t>
            </a:r>
          </a:p>
        </p:txBody>
      </p:sp>
      <p:sp>
        <p:nvSpPr>
          <p:cNvPr id="5" name="Slide Number Placeholder 4"/>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799FE-A256-8343-BD74-B4935730BA52}" type="datetime1">
              <a:rPr lang="ja-JP" altLang="en-US" smtClean="0"/>
              <a:t>2019/10/27</a:t>
            </a:fld>
            <a:endParaRPr lang="ja-JP" altLang="en-US"/>
          </a:p>
        </p:txBody>
      </p:sp>
      <p:sp>
        <p:nvSpPr>
          <p:cNvPr id="3" name="Footer Placeholder 2"/>
          <p:cNvSpPr>
            <a:spLocks noGrp="1"/>
          </p:cNvSpPr>
          <p:nvPr>
            <p:ph type="ftr" sz="quarter" idx="11"/>
          </p:nvPr>
        </p:nvSpPr>
        <p:spPr/>
        <p:txBody>
          <a:bodyPr/>
          <a:lstStyle/>
          <a:p>
            <a:r>
              <a:rPr lang="ja-JP" altLang="en-US"/>
              <a:t>人間の「知」とコンピュータの「知」</a:t>
            </a:r>
          </a:p>
        </p:txBody>
      </p:sp>
      <p:sp>
        <p:nvSpPr>
          <p:cNvPr id="4" name="Slide Number Placeholder 3"/>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ja-JP" altLang="en-US"/>
              <a:t>マスタ タイトルの書式設定</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fld id="{296024F2-3602-D04E-82DB-7149AAA35950}" type="datetime1">
              <a:rPr lang="ja-JP" altLang="en-US" smtClean="0"/>
              <a:t>2019/10/27</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AC1D3280-57C5-034E-B150-A16AE3AA169B}" type="datetime1">
              <a:rPr lang="ja-JP" altLang="en-US" smtClean="0"/>
              <a:t>2019/10/27</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ja-JP" altLang="en-US"/>
              <a:t>マスタ タイトルの書式設定</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4FBC72F0-16DB-1A49-BDAE-C220B7F238D3}" type="datetime1">
              <a:rPr lang="ja-JP" altLang="en-US" smtClean="0"/>
              <a:t>2019/10/27</a:t>
            </a:fld>
            <a:endParaRPr lang="ja-JP" alt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ja-JP" altLang="en-US"/>
              <a:t>人間の「知」とコンピュータの「知」</a:t>
            </a: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40A66626-3A2E-6542-89BC-8F5FAC98369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kumimoji="1"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kumimoji="1"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kumimoji="1"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kumimoji="1"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認知科学</a:t>
            </a:r>
          </a:p>
        </p:txBody>
      </p:sp>
      <p:sp>
        <p:nvSpPr>
          <p:cNvPr id="3" name="サブタイトル 2"/>
          <p:cNvSpPr>
            <a:spLocks noGrp="1"/>
          </p:cNvSpPr>
          <p:nvPr>
            <p:ph type="subTitle" idx="1"/>
          </p:nvPr>
        </p:nvSpPr>
        <p:spPr/>
        <p:txBody>
          <a:bodyPr/>
          <a:lstStyle/>
          <a:p>
            <a:r>
              <a:rPr lang="ja-JP" altLang="en-US" sz="3200" dirty="0"/>
              <a:t>思考と計算</a:t>
            </a:r>
            <a:endParaRPr lang="en-US" altLang="ja-JP" sz="3200" dirty="0"/>
          </a:p>
          <a:p>
            <a:r>
              <a:rPr lang="ja-JP" altLang="en-US"/>
              <a:t>２０１９年１０月２８日</a:t>
            </a:r>
            <a:r>
              <a:rPr lang="ja-JP"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ja-JP" altLang="en-US"/>
              <a:t>推論のタイプ</a:t>
            </a:r>
          </a:p>
        </p:txBody>
      </p:sp>
      <p:sp>
        <p:nvSpPr>
          <p:cNvPr id="7171" name="Rectangle 3"/>
          <p:cNvSpPr>
            <a:spLocks noGrp="1" noChangeArrowheads="1"/>
          </p:cNvSpPr>
          <p:nvPr>
            <p:ph type="body" idx="1"/>
          </p:nvPr>
        </p:nvSpPr>
        <p:spPr>
          <a:xfrm>
            <a:off x="602972" y="1752600"/>
            <a:ext cx="8083828" cy="4724400"/>
          </a:xfrm>
        </p:spPr>
        <p:txBody>
          <a:bodyPr>
            <a:normAutofit lnSpcReduction="10000"/>
          </a:bodyPr>
          <a:lstStyle/>
          <a:p>
            <a:r>
              <a:rPr lang="ja-JP" altLang="en-US" sz="2800" dirty="0">
                <a:solidFill>
                  <a:srgbClr val="F2D908"/>
                </a:solidFill>
              </a:rPr>
              <a:t>演繹的推論</a:t>
            </a:r>
            <a:endParaRPr lang="en-US" altLang="ja-JP" sz="2800" dirty="0">
              <a:solidFill>
                <a:srgbClr val="F2D908"/>
              </a:solidFill>
            </a:endParaRPr>
          </a:p>
          <a:p>
            <a:pPr marL="447675" lvl="1" indent="1588">
              <a:buFont typeface="Wingdings" charset="2"/>
              <a:buNone/>
            </a:pPr>
            <a:r>
              <a:rPr lang="ja-JP" altLang="en-US" sz="2400" dirty="0"/>
              <a:t>Ａという真なる知識とＡ</a:t>
            </a:r>
            <a:r>
              <a:rPr lang="en-US" altLang="ja-JP" sz="2400" dirty="0"/>
              <a:t>→</a:t>
            </a:r>
            <a:r>
              <a:rPr lang="ja-JP" altLang="en-US" sz="2400" dirty="0"/>
              <a:t>Ｂという原因・結果の関係的知識（演繹規則）があったとき，論理的帰結としてＢも真であると結論する推論の繰り返しによって最終的な結論を得るもの．</a:t>
            </a:r>
            <a:endParaRPr lang="en-US" altLang="ja-JP" sz="2400" dirty="0"/>
          </a:p>
          <a:p>
            <a:r>
              <a:rPr lang="ja-JP" altLang="en-US" sz="2800" dirty="0">
                <a:solidFill>
                  <a:srgbClr val="F2D908"/>
                </a:solidFill>
              </a:rPr>
              <a:t>帰納的推論</a:t>
            </a:r>
            <a:endParaRPr lang="en-US" altLang="ja-JP" sz="2800" dirty="0">
              <a:solidFill>
                <a:srgbClr val="F2D908"/>
              </a:solidFill>
            </a:endParaRPr>
          </a:p>
          <a:p>
            <a:pPr marL="447675" lvl="1" indent="1588">
              <a:buFont typeface="Wingdings" charset="2"/>
              <a:buNone/>
            </a:pPr>
            <a:r>
              <a:rPr lang="ja-JP" altLang="en-US" sz="2400" dirty="0"/>
              <a:t>観測された個々の事例からそれらを規定する一般化された知識を確立する推論．</a:t>
            </a:r>
            <a:endParaRPr lang="en-US" altLang="ja-JP" sz="2400" dirty="0"/>
          </a:p>
          <a:p>
            <a:r>
              <a:rPr lang="ja-JP" altLang="en-US" sz="2800" dirty="0">
                <a:solidFill>
                  <a:srgbClr val="F2D908"/>
                </a:solidFill>
              </a:rPr>
              <a:t>類推的推論</a:t>
            </a:r>
            <a:endParaRPr lang="en-US" altLang="ja-JP" sz="2800" dirty="0">
              <a:solidFill>
                <a:srgbClr val="F2D908"/>
              </a:solidFill>
            </a:endParaRPr>
          </a:p>
          <a:p>
            <a:pPr marL="447675" lvl="1" indent="1588">
              <a:buFont typeface="Wingdings" charset="2"/>
              <a:buNone/>
            </a:pPr>
            <a:r>
              <a:rPr lang="ja-JP" altLang="en-US" sz="2400" dirty="0"/>
              <a:t>２つの事物がいくつかの性質あるいは関係をもっていれば，他方もその性質や関係をもつだろうという推論．</a:t>
            </a:r>
          </a:p>
        </p:txBody>
      </p:sp>
    </p:spTree>
    <p:extLst>
      <p:ext uri="{BB962C8B-B14F-4D97-AF65-F5344CB8AC3E}">
        <p14:creationId xmlns:p14="http://schemas.microsoft.com/office/powerpoint/2010/main" val="73284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ja-JP" altLang="en-US"/>
              <a:t>演繹的推論</a:t>
            </a:r>
          </a:p>
        </p:txBody>
      </p:sp>
      <p:sp>
        <p:nvSpPr>
          <p:cNvPr id="8195" name="Rectangle 3"/>
          <p:cNvSpPr>
            <a:spLocks noGrp="1" noChangeArrowheads="1"/>
          </p:cNvSpPr>
          <p:nvPr>
            <p:ph type="body" idx="1"/>
          </p:nvPr>
        </p:nvSpPr>
        <p:spPr>
          <a:xfrm>
            <a:off x="1066800" y="1752600"/>
            <a:ext cx="7620000" cy="2895600"/>
          </a:xfrm>
        </p:spPr>
        <p:txBody>
          <a:bodyPr>
            <a:normAutofit lnSpcReduction="10000"/>
          </a:bodyPr>
          <a:lstStyle/>
          <a:p>
            <a:r>
              <a:rPr lang="ja-JP" altLang="en-US" sz="2800" dirty="0"/>
              <a:t>三段論法的推論</a:t>
            </a:r>
            <a:endParaRPr lang="en-US" altLang="ja-JP" sz="2800" dirty="0"/>
          </a:p>
          <a:p>
            <a:pPr lvl="1">
              <a:buFont typeface="Wingdings" charset="2"/>
              <a:buNone/>
            </a:pPr>
            <a:r>
              <a:rPr lang="ja-JP" altLang="en-US" sz="2400" dirty="0"/>
              <a:t>「顔のいい人は，スタイルも悪くないよ」</a:t>
            </a:r>
            <a:endParaRPr lang="en-US" altLang="ja-JP" sz="2400" dirty="0"/>
          </a:p>
          <a:p>
            <a:pPr lvl="1">
              <a:buFont typeface="Wingdings" charset="2"/>
              <a:buNone/>
            </a:pPr>
            <a:r>
              <a:rPr lang="ja-JP" altLang="en-US" sz="2400" dirty="0"/>
              <a:t>「それはまちがい」　父はいった．</a:t>
            </a:r>
            <a:endParaRPr lang="en-US" altLang="ja-JP" sz="2400" dirty="0"/>
          </a:p>
          <a:p>
            <a:pPr lvl="1">
              <a:buFont typeface="Wingdings" charset="2"/>
              <a:buNone/>
            </a:pPr>
            <a:r>
              <a:rPr lang="ja-JP" altLang="en-US" sz="2400" dirty="0"/>
              <a:t>「木村の小母さん，戸田の小母さんを見てごらん．顔はずいぶんまずいが，スタイルはかなりいいぞ」</a:t>
            </a:r>
            <a:endParaRPr lang="en-US" altLang="ja-JP" sz="2400" dirty="0"/>
          </a:p>
          <a:p>
            <a:pPr lvl="1">
              <a:buFont typeface="Wingdings" charset="2"/>
              <a:buNone/>
            </a:pPr>
            <a:r>
              <a:rPr lang="ja-JP" altLang="en-US" sz="2400" dirty="0"/>
              <a:t>「そらあまあ，そうだけど」</a:t>
            </a:r>
            <a:endParaRPr lang="en-US" altLang="ja-JP" sz="2400" dirty="0"/>
          </a:p>
          <a:p>
            <a:pPr lvl="1" algn="r">
              <a:buFont typeface="Wingdings" charset="2"/>
              <a:buNone/>
            </a:pPr>
            <a:r>
              <a:rPr lang="ja-JP" altLang="en-US" sz="1800" dirty="0"/>
              <a:t>曽野綾子</a:t>
            </a:r>
            <a:r>
              <a:rPr lang="en-US" altLang="ja-JP" sz="1800" dirty="0"/>
              <a:t>『</a:t>
            </a:r>
            <a:r>
              <a:rPr lang="ja-JP" altLang="en-US" sz="1800" dirty="0"/>
              <a:t>太郎物語</a:t>
            </a:r>
            <a:r>
              <a:rPr lang="en-US" altLang="ja-JP" sz="1800" dirty="0"/>
              <a:t>』</a:t>
            </a:r>
            <a:r>
              <a:rPr lang="ja-JP" altLang="en-US" sz="1800" dirty="0"/>
              <a:t>より抜粋</a:t>
            </a:r>
          </a:p>
        </p:txBody>
      </p:sp>
      <p:sp>
        <p:nvSpPr>
          <p:cNvPr id="8196" name="Rectangle 4"/>
          <p:cNvSpPr>
            <a:spLocks noChangeArrowheads="1"/>
          </p:cNvSpPr>
          <p:nvPr/>
        </p:nvSpPr>
        <p:spPr bwMode="auto">
          <a:xfrm>
            <a:off x="1752600" y="4800600"/>
            <a:ext cx="6400800" cy="16764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r>
              <a:rPr lang="ja-JP" altLang="en-US" sz="2400" u="sng">
                <a:effectLst>
                  <a:outerShdw blurRad="38100" dist="38100" dir="2700000" algn="tl">
                    <a:srgbClr val="FFFFFF"/>
                  </a:outerShdw>
                </a:effectLst>
              </a:rPr>
              <a:t>太郎の信念</a:t>
            </a:r>
            <a:endParaRPr lang="en-US" altLang="ja-JP" sz="2400" u="sng">
              <a:effectLst>
                <a:outerShdw blurRad="38100" dist="38100" dir="2700000" algn="tl">
                  <a:srgbClr val="FFFFFF"/>
                </a:outerShdw>
              </a:effectLst>
            </a:endParaRPr>
          </a:p>
          <a:p>
            <a:pPr lvl="1">
              <a:buSzPct val="75000"/>
              <a:buFont typeface="Wingdings" charset="2"/>
              <a:buChar char="²"/>
            </a:pPr>
            <a:r>
              <a:rPr lang="ja-JP" altLang="en-US" sz="2400"/>
              <a:t>前提１　もし顔がよければ，スタイルもよい．</a:t>
            </a:r>
            <a:endParaRPr lang="en-US" altLang="ja-JP" sz="2400"/>
          </a:p>
          <a:p>
            <a:pPr lvl="1">
              <a:buSzPct val="75000"/>
              <a:buFont typeface="Wingdings" charset="2"/>
              <a:buChar char="²"/>
            </a:pPr>
            <a:r>
              <a:rPr lang="ja-JP" altLang="en-US" sz="2400"/>
              <a:t>前提２　顔がよい．</a:t>
            </a:r>
            <a:endParaRPr lang="en-US" altLang="ja-JP" sz="2400"/>
          </a:p>
          <a:p>
            <a:pPr lvl="1">
              <a:buSzPct val="75000"/>
              <a:buFont typeface="Wingdings" charset="2"/>
              <a:buChar char="²"/>
            </a:pPr>
            <a:r>
              <a:rPr lang="ja-JP" altLang="en-US" sz="2400"/>
              <a:t>結論　　スタイルがよい．</a:t>
            </a:r>
          </a:p>
        </p:txBody>
      </p:sp>
      <p:grpSp>
        <p:nvGrpSpPr>
          <p:cNvPr id="2" name="Group 5"/>
          <p:cNvGrpSpPr>
            <a:grpSpLocks/>
          </p:cNvGrpSpPr>
          <p:nvPr/>
        </p:nvGrpSpPr>
        <p:grpSpPr bwMode="auto">
          <a:xfrm>
            <a:off x="3505200" y="4648200"/>
            <a:ext cx="4419600" cy="990600"/>
            <a:chOff x="2208" y="2928"/>
            <a:chExt cx="2784" cy="624"/>
          </a:xfrm>
        </p:grpSpPr>
        <p:sp>
          <p:nvSpPr>
            <p:cNvPr id="8198" name="AutoShape 6"/>
            <p:cNvSpPr>
              <a:spLocks noChangeArrowheads="1"/>
            </p:cNvSpPr>
            <p:nvPr/>
          </p:nvSpPr>
          <p:spPr bwMode="auto">
            <a:xfrm>
              <a:off x="2208" y="3312"/>
              <a:ext cx="2784" cy="240"/>
            </a:xfrm>
            <a:prstGeom prst="roundRect">
              <a:avLst>
                <a:gd name="adj" fmla="val 16667"/>
              </a:avLst>
            </a:prstGeom>
            <a:noFill/>
            <a:ln w="38100">
              <a:solidFill>
                <a:srgbClr val="FF0000"/>
              </a:solidFill>
              <a:round/>
              <a:headEnd/>
              <a:tailEnd/>
            </a:ln>
            <a:effectLst/>
          </p:spPr>
          <p:txBody>
            <a:bodyPr wrap="none" anchor="ctr">
              <a:prstTxWarp prst="textNoShape">
                <a:avLst/>
              </a:prstTxWarp>
            </a:bodyPr>
            <a:lstStyle/>
            <a:p>
              <a:endParaRPr lang="ja-JP" altLang="en-US"/>
            </a:p>
          </p:txBody>
        </p:sp>
        <p:sp>
          <p:nvSpPr>
            <p:cNvPr id="8199" name="AutoShape 7"/>
            <p:cNvSpPr>
              <a:spLocks noChangeArrowheads="1"/>
            </p:cNvSpPr>
            <p:nvPr/>
          </p:nvSpPr>
          <p:spPr bwMode="auto">
            <a:xfrm>
              <a:off x="3216" y="2928"/>
              <a:ext cx="672" cy="288"/>
            </a:xfrm>
            <a:prstGeom prst="wedgeRectCallout">
              <a:avLst>
                <a:gd name="adj1" fmla="val -38394"/>
                <a:gd name="adj2" fmla="val 70139"/>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b="1">
                  <a:solidFill>
                    <a:schemeClr val="bg1"/>
                  </a:solidFill>
                </a:rPr>
                <a:t>条件文</a:t>
              </a:r>
            </a:p>
          </p:txBody>
        </p:sp>
      </p:grpSp>
    </p:spTree>
    <p:extLst>
      <p:ext uri="{BB962C8B-B14F-4D97-AF65-F5344CB8AC3E}">
        <p14:creationId xmlns:p14="http://schemas.microsoft.com/office/powerpoint/2010/main" val="3542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ja-JP" altLang="en-US"/>
              <a:t>演繹的推論</a:t>
            </a:r>
          </a:p>
        </p:txBody>
      </p:sp>
      <p:sp>
        <p:nvSpPr>
          <p:cNvPr id="9219" name="Rectangle 3"/>
          <p:cNvSpPr>
            <a:spLocks noGrp="1" noChangeArrowheads="1"/>
          </p:cNvSpPr>
          <p:nvPr>
            <p:ph type="body" idx="1"/>
          </p:nvPr>
        </p:nvSpPr>
        <p:spPr>
          <a:xfrm>
            <a:off x="1066800" y="1752600"/>
            <a:ext cx="7620000" cy="2590800"/>
          </a:xfrm>
        </p:spPr>
        <p:txBody>
          <a:bodyPr>
            <a:normAutofit fontScale="92500" lnSpcReduction="10000"/>
          </a:bodyPr>
          <a:lstStyle/>
          <a:p>
            <a:r>
              <a:rPr lang="ja-JP" altLang="en-US" sz="2800" dirty="0"/>
              <a:t>三段論法的推論</a:t>
            </a:r>
            <a:endParaRPr lang="en-US" altLang="ja-JP" sz="2800" dirty="0"/>
          </a:p>
          <a:p>
            <a:pPr lvl="1">
              <a:buFont typeface="Wingdings" charset="2"/>
              <a:buNone/>
            </a:pPr>
            <a:r>
              <a:rPr lang="ja-JP" altLang="en-US" sz="2400" dirty="0"/>
              <a:t>「顔のいい人は，スタイルもよくないよ」</a:t>
            </a:r>
            <a:endParaRPr lang="en-US" altLang="ja-JP" sz="2400" dirty="0"/>
          </a:p>
          <a:p>
            <a:pPr lvl="1">
              <a:buFont typeface="Wingdings" charset="2"/>
              <a:buNone/>
            </a:pPr>
            <a:r>
              <a:rPr lang="ja-JP" altLang="en-US" sz="2400" dirty="0"/>
              <a:t>「それはまちがい」　父はいった．</a:t>
            </a:r>
            <a:endParaRPr lang="en-US" altLang="ja-JP" sz="2400" dirty="0"/>
          </a:p>
          <a:p>
            <a:pPr lvl="1">
              <a:buFont typeface="Wingdings" charset="2"/>
              <a:buNone/>
            </a:pPr>
            <a:r>
              <a:rPr lang="ja-JP" altLang="en-US" sz="2400" dirty="0"/>
              <a:t>「木村の小母さん，戸田の小母さんを見てごらん．顔はずいぶんまずいが，スタイルはかなりいいぞ」</a:t>
            </a:r>
            <a:endParaRPr lang="en-US" altLang="ja-JP" sz="2400" dirty="0"/>
          </a:p>
          <a:p>
            <a:pPr lvl="1">
              <a:buFont typeface="Wingdings" charset="2"/>
              <a:buNone/>
            </a:pPr>
            <a:r>
              <a:rPr lang="ja-JP" altLang="en-US" sz="2400" dirty="0"/>
              <a:t>「そらあまあ，そうだけど」</a:t>
            </a:r>
            <a:endParaRPr lang="en-US" altLang="ja-JP" sz="2400" dirty="0"/>
          </a:p>
          <a:p>
            <a:pPr lvl="1" algn="r">
              <a:buFont typeface="Wingdings" charset="2"/>
              <a:buNone/>
            </a:pPr>
            <a:r>
              <a:rPr lang="ja-JP" altLang="en-US" sz="1800" dirty="0"/>
              <a:t>曽野綾子</a:t>
            </a:r>
            <a:r>
              <a:rPr lang="en-US" altLang="ja-JP" sz="1800" dirty="0"/>
              <a:t>『</a:t>
            </a:r>
            <a:r>
              <a:rPr lang="ja-JP" altLang="en-US" sz="1800" dirty="0"/>
              <a:t>太郎物語</a:t>
            </a:r>
            <a:r>
              <a:rPr lang="en-US" altLang="ja-JP" sz="1800" dirty="0"/>
              <a:t>』</a:t>
            </a:r>
            <a:r>
              <a:rPr lang="ja-JP" altLang="en-US" sz="1800" dirty="0"/>
              <a:t>より抜粋</a:t>
            </a:r>
          </a:p>
        </p:txBody>
      </p:sp>
      <p:sp>
        <p:nvSpPr>
          <p:cNvPr id="9220" name="Rectangle 4"/>
          <p:cNvSpPr>
            <a:spLocks noChangeArrowheads="1"/>
          </p:cNvSpPr>
          <p:nvPr/>
        </p:nvSpPr>
        <p:spPr bwMode="auto">
          <a:xfrm>
            <a:off x="1752600" y="4800600"/>
            <a:ext cx="6400800" cy="16764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r>
              <a:rPr lang="ja-JP" altLang="en-US" sz="2400" u="sng" dirty="0">
                <a:effectLst>
                  <a:outerShdw blurRad="38100" dist="38100" dir="2700000" algn="tl">
                    <a:srgbClr val="FFFFFF"/>
                  </a:outerShdw>
                </a:effectLst>
              </a:rPr>
              <a:t>太郎の信念</a:t>
            </a:r>
            <a:endParaRPr lang="en-US" altLang="ja-JP" sz="2400" u="sng" dirty="0">
              <a:effectLst>
                <a:outerShdw blurRad="38100" dist="38100" dir="2700000" algn="tl">
                  <a:srgbClr val="FFFFFF"/>
                </a:outerShdw>
              </a:effectLst>
            </a:endParaRPr>
          </a:p>
          <a:p>
            <a:pPr lvl="1">
              <a:buSzPct val="75000"/>
              <a:buFont typeface="Wingdings" charset="2"/>
              <a:buChar char="²"/>
            </a:pPr>
            <a:r>
              <a:rPr lang="ja-JP" altLang="en-US" sz="2400" dirty="0"/>
              <a:t>前提１　もし顔がよければ，スタイルもよい．</a:t>
            </a:r>
            <a:endParaRPr lang="en-US" altLang="ja-JP" sz="2400" dirty="0"/>
          </a:p>
          <a:p>
            <a:pPr lvl="1">
              <a:buSzPct val="75000"/>
              <a:buFont typeface="Wingdings" charset="2"/>
              <a:buChar char="²"/>
            </a:pPr>
            <a:r>
              <a:rPr lang="ja-JP" altLang="en-US" sz="2400" dirty="0"/>
              <a:t>前提２　顔がよい．</a:t>
            </a:r>
            <a:endParaRPr lang="en-US" altLang="ja-JP" sz="2400" dirty="0"/>
          </a:p>
          <a:p>
            <a:pPr lvl="1">
              <a:buSzPct val="75000"/>
              <a:buFont typeface="Wingdings" charset="2"/>
              <a:buChar char="²"/>
            </a:pPr>
            <a:r>
              <a:rPr lang="ja-JP" altLang="en-US" sz="2400" dirty="0"/>
              <a:t>結論　　スタイルがよい．</a:t>
            </a:r>
          </a:p>
        </p:txBody>
      </p:sp>
      <p:sp>
        <p:nvSpPr>
          <p:cNvPr id="9221" name="AutoShape 5"/>
          <p:cNvSpPr>
            <a:spLocks noChangeArrowheads="1"/>
          </p:cNvSpPr>
          <p:nvPr/>
        </p:nvSpPr>
        <p:spPr bwMode="auto">
          <a:xfrm>
            <a:off x="3962400" y="5257800"/>
            <a:ext cx="1828800" cy="381000"/>
          </a:xfrm>
          <a:prstGeom prst="roundRect">
            <a:avLst>
              <a:gd name="adj" fmla="val 16667"/>
            </a:avLst>
          </a:prstGeom>
          <a:noFill/>
          <a:ln w="38100">
            <a:solidFill>
              <a:srgbClr val="FF0000"/>
            </a:solidFill>
            <a:round/>
            <a:headEnd/>
            <a:tailEnd/>
          </a:ln>
          <a:effectLst/>
        </p:spPr>
        <p:txBody>
          <a:bodyPr wrap="none" anchor="ctr">
            <a:prstTxWarp prst="textNoShape">
              <a:avLst/>
            </a:prstTxWarp>
          </a:bodyPr>
          <a:lstStyle/>
          <a:p>
            <a:endParaRPr lang="ja-JP" altLang="en-US"/>
          </a:p>
        </p:txBody>
      </p:sp>
      <p:sp>
        <p:nvSpPr>
          <p:cNvPr id="9222" name="AutoShape 6"/>
          <p:cNvSpPr>
            <a:spLocks noChangeArrowheads="1"/>
          </p:cNvSpPr>
          <p:nvPr/>
        </p:nvSpPr>
        <p:spPr bwMode="auto">
          <a:xfrm>
            <a:off x="3886200" y="4343400"/>
            <a:ext cx="1066800" cy="457200"/>
          </a:xfrm>
          <a:prstGeom prst="wedgeRectCallout">
            <a:avLst>
              <a:gd name="adj1" fmla="val 40329"/>
              <a:gd name="adj2" fmla="val 136806"/>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b="1">
                <a:solidFill>
                  <a:schemeClr val="bg1"/>
                </a:solidFill>
              </a:rPr>
              <a:t>前件</a:t>
            </a:r>
          </a:p>
        </p:txBody>
      </p:sp>
      <p:sp>
        <p:nvSpPr>
          <p:cNvPr id="9223" name="AutoShape 7"/>
          <p:cNvSpPr>
            <a:spLocks noChangeArrowheads="1"/>
          </p:cNvSpPr>
          <p:nvPr/>
        </p:nvSpPr>
        <p:spPr bwMode="auto">
          <a:xfrm>
            <a:off x="6705600" y="4343400"/>
            <a:ext cx="1066800" cy="457200"/>
          </a:xfrm>
          <a:prstGeom prst="wedgeRectCallout">
            <a:avLst>
              <a:gd name="adj1" fmla="val -81102"/>
              <a:gd name="adj2" fmla="val 138889"/>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b="1">
                <a:solidFill>
                  <a:schemeClr val="bg1"/>
                </a:solidFill>
              </a:rPr>
              <a:t>後件</a:t>
            </a:r>
          </a:p>
        </p:txBody>
      </p:sp>
      <p:sp>
        <p:nvSpPr>
          <p:cNvPr id="9224" name="AutoShape 8"/>
          <p:cNvSpPr>
            <a:spLocks noChangeArrowheads="1"/>
          </p:cNvSpPr>
          <p:nvPr/>
        </p:nvSpPr>
        <p:spPr bwMode="auto">
          <a:xfrm>
            <a:off x="5943600" y="5257800"/>
            <a:ext cx="1981200" cy="381000"/>
          </a:xfrm>
          <a:prstGeom prst="roundRect">
            <a:avLst>
              <a:gd name="adj" fmla="val 16667"/>
            </a:avLst>
          </a:prstGeom>
          <a:noFill/>
          <a:ln w="38100">
            <a:solidFill>
              <a:srgbClr val="FF0000"/>
            </a:solidFill>
            <a:round/>
            <a:headEnd/>
            <a:tailEnd/>
          </a:ln>
          <a:effectLst/>
        </p:spPr>
        <p:txBody>
          <a:bodyPr wrap="none" anchor="ctr">
            <a:prstTxWarp prst="textNoShape">
              <a:avLst/>
            </a:prstTxWarp>
          </a:bodyPr>
          <a:lstStyle/>
          <a:p>
            <a:endParaRPr lang="ja-JP" altLang="en-US"/>
          </a:p>
        </p:txBody>
      </p:sp>
    </p:spTree>
    <p:extLst>
      <p:ext uri="{BB962C8B-B14F-4D97-AF65-F5344CB8AC3E}">
        <p14:creationId xmlns:p14="http://schemas.microsoft.com/office/powerpoint/2010/main" val="27674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altLang="en-US"/>
              <a:t>仮言三段論法</a:t>
            </a:r>
          </a:p>
        </p:txBody>
      </p:sp>
      <p:sp>
        <p:nvSpPr>
          <p:cNvPr id="10243" name="Rectangle 3"/>
          <p:cNvSpPr>
            <a:spLocks noGrp="1" noChangeArrowheads="1"/>
          </p:cNvSpPr>
          <p:nvPr>
            <p:ph type="body" idx="1"/>
          </p:nvPr>
        </p:nvSpPr>
        <p:spPr>
          <a:xfrm>
            <a:off x="1066800" y="3733800"/>
            <a:ext cx="7620000" cy="1676400"/>
          </a:xfrm>
        </p:spPr>
        <p:txBody>
          <a:bodyPr/>
          <a:lstStyle/>
          <a:p>
            <a:pPr>
              <a:buFont typeface="Wingdings" charset="2"/>
              <a:buNone/>
            </a:pPr>
            <a:r>
              <a:rPr lang="ja-JP" altLang="en-US" dirty="0"/>
              <a:t>顔がいい人はスタイルも悪くない</a:t>
            </a:r>
            <a:r>
              <a:rPr lang="en-US" altLang="ja-JP" dirty="0"/>
              <a:t>→</a:t>
            </a:r>
            <a:r>
              <a:rPr lang="ja-JP" altLang="en-US" dirty="0">
                <a:solidFill>
                  <a:srgbClr val="FF0000"/>
                </a:solidFill>
              </a:rPr>
              <a:t>条件文</a:t>
            </a:r>
            <a:endParaRPr lang="en-US" altLang="ja-JP" dirty="0">
              <a:solidFill>
                <a:srgbClr val="FF0000"/>
              </a:solidFill>
            </a:endParaRPr>
          </a:p>
          <a:p>
            <a:pPr lvl="1"/>
            <a:r>
              <a:rPr lang="ja-JP" altLang="en-US" dirty="0"/>
              <a:t>顔がよい</a:t>
            </a:r>
            <a:r>
              <a:rPr lang="en-US" altLang="ja-JP" dirty="0"/>
              <a:t>→</a:t>
            </a:r>
            <a:r>
              <a:rPr lang="ja-JP" altLang="en-US" dirty="0">
                <a:solidFill>
                  <a:srgbClr val="FF0000"/>
                </a:solidFill>
              </a:rPr>
              <a:t>前件</a:t>
            </a:r>
            <a:endParaRPr lang="en-US" altLang="ja-JP" dirty="0">
              <a:solidFill>
                <a:srgbClr val="FF0000"/>
              </a:solidFill>
            </a:endParaRPr>
          </a:p>
          <a:p>
            <a:pPr lvl="1"/>
            <a:r>
              <a:rPr lang="ja-JP" altLang="en-US" dirty="0"/>
              <a:t>スタイルがよい</a:t>
            </a:r>
            <a:r>
              <a:rPr lang="en-US" altLang="ja-JP" dirty="0"/>
              <a:t>→</a:t>
            </a:r>
            <a:r>
              <a:rPr lang="ja-JP" altLang="en-US" dirty="0">
                <a:solidFill>
                  <a:srgbClr val="FF0000"/>
                </a:solidFill>
              </a:rPr>
              <a:t>後件</a:t>
            </a:r>
          </a:p>
        </p:txBody>
      </p:sp>
      <p:sp>
        <p:nvSpPr>
          <p:cNvPr id="10244" name="Rectangle 4"/>
          <p:cNvSpPr>
            <a:spLocks noChangeArrowheads="1"/>
          </p:cNvSpPr>
          <p:nvPr/>
        </p:nvSpPr>
        <p:spPr bwMode="auto">
          <a:xfrm>
            <a:off x="625513" y="1752600"/>
            <a:ext cx="7907339" cy="167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r>
              <a:rPr lang="ja-JP" altLang="en-US" sz="2800"/>
              <a:t>条件文の１つを前提２とし，他方を結論とするような三段論法のことを</a:t>
            </a:r>
            <a:r>
              <a:rPr lang="ja-JP" altLang="en-US" sz="2800" u="sng"/>
              <a:t>仮言三段論法</a:t>
            </a:r>
            <a:r>
              <a:rPr lang="ja-JP" altLang="en-US" sz="2800"/>
              <a:t>という．</a:t>
            </a:r>
            <a:endParaRPr lang="en-US" altLang="ja-JP" sz="2800"/>
          </a:p>
          <a:p>
            <a:pPr algn="ctr"/>
            <a:r>
              <a:rPr lang="ja-JP" altLang="en-US" sz="2000"/>
              <a:t>「ＡならばＢ，ＢならばＣ，ゆえにＡならばＣ」というような一般的な三段論法は</a:t>
            </a:r>
            <a:r>
              <a:rPr lang="ja-JP" altLang="en-US" sz="2000" u="sng"/>
              <a:t>定言三段論法</a:t>
            </a:r>
            <a:r>
              <a:rPr lang="ja-JP" altLang="en-US" sz="2000"/>
              <a:t>という．</a:t>
            </a:r>
          </a:p>
        </p:txBody>
      </p:sp>
      <p:sp>
        <p:nvSpPr>
          <p:cNvPr id="10245" name="AutoShape 5"/>
          <p:cNvSpPr>
            <a:spLocks noChangeArrowheads="1"/>
          </p:cNvSpPr>
          <p:nvPr/>
        </p:nvSpPr>
        <p:spPr bwMode="auto">
          <a:xfrm>
            <a:off x="4018219" y="4188696"/>
            <a:ext cx="1524000" cy="381000"/>
          </a:xfrm>
          <a:prstGeom prst="leftArrowCallout">
            <a:avLst>
              <a:gd name="adj1" fmla="val 25000"/>
              <a:gd name="adj2" fmla="val 25000"/>
              <a:gd name="adj3" fmla="val 66667"/>
              <a:gd name="adj4" fmla="val 6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lgn="ctr"/>
            <a:r>
              <a:rPr lang="ja-JP" altLang="en-US" b="1" i="1">
                <a:solidFill>
                  <a:schemeClr val="bg1"/>
                </a:solidFill>
              </a:rPr>
              <a:t>ｐ</a:t>
            </a:r>
            <a:r>
              <a:rPr lang="ja-JP" altLang="en-US">
                <a:solidFill>
                  <a:schemeClr val="bg1"/>
                </a:solidFill>
              </a:rPr>
              <a:t>とする</a:t>
            </a:r>
          </a:p>
        </p:txBody>
      </p:sp>
      <p:sp>
        <p:nvSpPr>
          <p:cNvPr id="10246" name="AutoShape 6"/>
          <p:cNvSpPr>
            <a:spLocks noChangeArrowheads="1"/>
          </p:cNvSpPr>
          <p:nvPr/>
        </p:nvSpPr>
        <p:spPr bwMode="auto">
          <a:xfrm>
            <a:off x="4679721" y="4645896"/>
            <a:ext cx="1524000" cy="381000"/>
          </a:xfrm>
          <a:prstGeom prst="leftArrowCallout">
            <a:avLst>
              <a:gd name="adj1" fmla="val 25000"/>
              <a:gd name="adj2" fmla="val 25000"/>
              <a:gd name="adj3" fmla="val 66667"/>
              <a:gd name="adj4" fmla="val 6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lgn="ctr"/>
            <a:r>
              <a:rPr lang="ja-JP" altLang="en-US" b="1" i="1">
                <a:solidFill>
                  <a:schemeClr val="bg1"/>
                </a:solidFill>
              </a:rPr>
              <a:t>ｑ</a:t>
            </a:r>
            <a:r>
              <a:rPr lang="ja-JP" altLang="en-US">
                <a:solidFill>
                  <a:schemeClr val="bg1"/>
                </a:solidFill>
              </a:rPr>
              <a:t>とする</a:t>
            </a:r>
          </a:p>
        </p:txBody>
      </p:sp>
      <p:sp>
        <p:nvSpPr>
          <p:cNvPr id="10247" name="Rectangle 7"/>
          <p:cNvSpPr>
            <a:spLocks noChangeArrowheads="1"/>
          </p:cNvSpPr>
          <p:nvPr/>
        </p:nvSpPr>
        <p:spPr bwMode="auto">
          <a:xfrm>
            <a:off x="2971800" y="5638800"/>
            <a:ext cx="44958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lgn="ctr"/>
            <a:r>
              <a:rPr lang="ja-JP" altLang="en-US" sz="3200"/>
              <a:t>前提１　「</a:t>
            </a:r>
            <a:r>
              <a:rPr lang="ja-JP" altLang="en-US" sz="3200" i="1"/>
              <a:t>ｐ</a:t>
            </a:r>
            <a:r>
              <a:rPr lang="en-US" altLang="ja-JP" sz="3200" i="1"/>
              <a:t> </a:t>
            </a:r>
            <a:r>
              <a:rPr lang="ja-JP" altLang="en-US" sz="3200"/>
              <a:t>ならば</a:t>
            </a:r>
            <a:r>
              <a:rPr lang="en-US" altLang="ja-JP" sz="3200"/>
              <a:t> </a:t>
            </a:r>
            <a:r>
              <a:rPr lang="ja-JP" altLang="en-US" sz="3200" i="1"/>
              <a:t>ｑ</a:t>
            </a:r>
            <a:r>
              <a:rPr lang="ja-JP" altLang="en-US" sz="3200"/>
              <a:t>」</a:t>
            </a:r>
          </a:p>
        </p:txBody>
      </p:sp>
    </p:spTree>
    <p:extLst>
      <p:ext uri="{BB962C8B-B14F-4D97-AF65-F5344CB8AC3E}">
        <p14:creationId xmlns:p14="http://schemas.microsoft.com/office/powerpoint/2010/main" val="15280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1+#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1+#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p:cTn id="19" dur="500" fill="hold"/>
                                        <p:tgtEl>
                                          <p:spTgt spid="10247"/>
                                        </p:tgtEl>
                                        <p:attrNameLst>
                                          <p:attrName>ppt_w</p:attrName>
                                        </p:attrNameLst>
                                      </p:cBhvr>
                                      <p:tavLst>
                                        <p:tav tm="0">
                                          <p:val>
                                            <p:fltVal val="0"/>
                                          </p:val>
                                        </p:tav>
                                        <p:tav tm="100000">
                                          <p:val>
                                            <p:strVal val="#ppt_w"/>
                                          </p:val>
                                        </p:tav>
                                      </p:tavLst>
                                    </p:anim>
                                    <p:anim calcmode="lin" valueType="num">
                                      <p:cBhvr>
                                        <p:cTn id="20"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autoUpdateAnimBg="0"/>
      <p:bldP spid="10246" grpId="0" animBg="1" autoUpdateAnimBg="0"/>
      <p:bldP spid="1024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sz="4800" dirty="0"/>
              <a:t>仮言三段論法の結論と真偽</a:t>
            </a:r>
          </a:p>
        </p:txBody>
      </p:sp>
      <p:sp>
        <p:nvSpPr>
          <p:cNvPr id="11267" name="Rectangle 3"/>
          <p:cNvSpPr>
            <a:spLocks noGrp="1" noChangeArrowheads="1"/>
          </p:cNvSpPr>
          <p:nvPr>
            <p:ph type="body" idx="1"/>
          </p:nvPr>
        </p:nvSpPr>
        <p:spPr>
          <a:xfrm>
            <a:off x="1066800" y="1462356"/>
            <a:ext cx="7620000" cy="1585644"/>
          </a:xfrm>
        </p:spPr>
        <p:txBody>
          <a:bodyPr>
            <a:noAutofit/>
          </a:bodyPr>
          <a:lstStyle/>
          <a:p>
            <a:r>
              <a:rPr lang="ja-JP" altLang="en-US" b="1" i="1" dirty="0"/>
              <a:t>￢ｐ</a:t>
            </a:r>
            <a:r>
              <a:rPr lang="ja-JP" altLang="en-US" dirty="0"/>
              <a:t>は</a:t>
            </a:r>
            <a:r>
              <a:rPr lang="ja-JP" altLang="en-US" b="1" i="1" dirty="0"/>
              <a:t>ｐ</a:t>
            </a:r>
            <a:r>
              <a:rPr lang="ja-JP" altLang="en-US" dirty="0"/>
              <a:t>の否定</a:t>
            </a:r>
            <a:endParaRPr lang="en-US" altLang="ja-JP" dirty="0"/>
          </a:p>
          <a:p>
            <a:r>
              <a:rPr lang="ja-JP" altLang="en-US" b="1" i="1" dirty="0"/>
              <a:t>￢ｑ</a:t>
            </a:r>
            <a:r>
              <a:rPr lang="ja-JP" altLang="en-US" dirty="0"/>
              <a:t>は</a:t>
            </a:r>
            <a:r>
              <a:rPr lang="ja-JP" altLang="en-US" b="1" i="1" dirty="0"/>
              <a:t>ｑ</a:t>
            </a:r>
            <a:r>
              <a:rPr lang="ja-JP" altLang="en-US" dirty="0"/>
              <a:t>の否定</a:t>
            </a:r>
            <a:endParaRPr lang="en-US" altLang="ja-JP" dirty="0"/>
          </a:p>
          <a:p>
            <a:r>
              <a:rPr lang="ja-JP" altLang="en-US" dirty="0"/>
              <a:t>真（Ｔ），偽（Ｆ），ときに真（Ｓ）</a:t>
            </a:r>
          </a:p>
        </p:txBody>
      </p:sp>
      <p:graphicFrame>
        <p:nvGraphicFramePr>
          <p:cNvPr id="11268" name="Group 4"/>
          <p:cNvGraphicFramePr>
            <a:graphicFrameLocks noGrp="1"/>
          </p:cNvGraphicFramePr>
          <p:nvPr/>
        </p:nvGraphicFramePr>
        <p:xfrm>
          <a:off x="1828800" y="3424991"/>
          <a:ext cx="6172200" cy="3132793"/>
        </p:xfrm>
        <a:graphic>
          <a:graphicData uri="http://schemas.openxmlformats.org/drawingml/2006/table">
            <a:tbl>
              <a:tblPr/>
              <a:tblGrid>
                <a:gridCol w="8001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525463">
                  <a:extLst>
                    <a:ext uri="{9D8B030D-6E8A-4147-A177-3AD203B41FA5}">
                      <a16:colId xmlns:a16="http://schemas.microsoft.com/office/drawing/2014/main" val="20004"/>
                    </a:ext>
                  </a:extLst>
                </a:gridCol>
                <a:gridCol w="536575">
                  <a:extLst>
                    <a:ext uri="{9D8B030D-6E8A-4147-A177-3AD203B41FA5}">
                      <a16:colId xmlns:a16="http://schemas.microsoft.com/office/drawing/2014/main" val="20005"/>
                    </a:ext>
                  </a:extLst>
                </a:gridCol>
                <a:gridCol w="423862">
                  <a:extLst>
                    <a:ext uri="{9D8B030D-6E8A-4147-A177-3AD203B41FA5}">
                      <a16:colId xmlns:a16="http://schemas.microsoft.com/office/drawing/2014/main" val="20006"/>
                    </a:ext>
                  </a:extLst>
                </a:gridCol>
              </a:tblGrid>
              <a:tr h="46274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800" b="0"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前提１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前提２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結論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Ｆ</a:t>
                      </a:r>
                    </a:p>
                  </a:txBody>
                  <a:tcPr anchor="ctr" horzOverflow="overflow">
                    <a:lnL w="12700" cap="flat" cmpd="sng" algn="ctr">
                      <a:solidFill>
                        <a:srgbClr val="000000"/>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286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１</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２</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３</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４</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５</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６</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７</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８</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r>
                        <a:rPr kumimoji="1" lang="en-US" altLang="ja-JP" sz="1800" b="1" i="1" u="none"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ja-JP" altLang="en-US" sz="1800" b="0" i="0" u="none" strike="noStrike" cap="none" normalizeH="0" baseline="0" dirty="0">
                          <a:ln>
                            <a:noFill/>
                          </a:ln>
                          <a:solidFill>
                            <a:schemeClr val="bg1"/>
                          </a:solidFill>
                          <a:effectLst/>
                          <a:latin typeface="Times New Roman" charset="0"/>
                          <a:ea typeface="ＭＳ Ｐゴシック" charset="-128"/>
                          <a:cs typeface="ＭＳ Ｐゴシック" charset="-128"/>
                        </a:rPr>
                        <a:t>ならば</a:t>
                      </a:r>
                      <a:r>
                        <a:rPr kumimoji="1" lang="en-US" altLang="ja-JP" sz="1800" b="0" i="0" u="none"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ja-JP" altLang="en-US" sz="18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8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800" b="1" i="0" u="none" strike="noStrike" cap="none" normalizeH="0" baseline="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800" b="1"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bl>
          </a:graphicData>
        </a:graphic>
      </p:graphicFrame>
      <p:sp>
        <p:nvSpPr>
          <p:cNvPr id="11295" name="AutoShape 31"/>
          <p:cNvSpPr>
            <a:spLocks noChangeArrowheads="1"/>
          </p:cNvSpPr>
          <p:nvPr/>
        </p:nvSpPr>
        <p:spPr bwMode="auto">
          <a:xfrm>
            <a:off x="5473700" y="2155044"/>
            <a:ext cx="3213100" cy="801623"/>
          </a:xfrm>
          <a:prstGeom prst="wedgeRectCallout">
            <a:avLst>
              <a:gd name="adj1" fmla="val 6369"/>
              <a:gd name="adj2" fmla="val 84645"/>
            </a:avLst>
          </a:prstGeom>
          <a:ln>
            <a:headEnd/>
            <a:tailEn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a:r>
              <a:rPr lang="ja-JP" altLang="en-US" b="1">
                <a:solidFill>
                  <a:schemeClr val="tx1"/>
                </a:solidFill>
              </a:rPr>
              <a:t>自分がこれだ（Ｔ，Ｆ，Ｓ）と思うものに手を挙げてください．</a:t>
            </a:r>
          </a:p>
        </p:txBody>
      </p:sp>
    </p:spTree>
    <p:extLst>
      <p:ext uri="{BB962C8B-B14F-4D97-AF65-F5344CB8AC3E}">
        <p14:creationId xmlns:p14="http://schemas.microsoft.com/office/powerpoint/2010/main" val="114319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ja-JP" altLang="en-US" sz="4800" dirty="0"/>
              <a:t>仮言三段論法の結論と真偽</a:t>
            </a:r>
          </a:p>
        </p:txBody>
      </p:sp>
      <p:sp>
        <p:nvSpPr>
          <p:cNvPr id="11267" name="Rectangle 3"/>
          <p:cNvSpPr>
            <a:spLocks noGrp="1" noChangeArrowheads="1"/>
          </p:cNvSpPr>
          <p:nvPr>
            <p:ph type="body" idx="1"/>
          </p:nvPr>
        </p:nvSpPr>
        <p:spPr>
          <a:xfrm>
            <a:off x="1066800" y="1462356"/>
            <a:ext cx="7620000" cy="1585644"/>
          </a:xfrm>
        </p:spPr>
        <p:txBody>
          <a:bodyPr>
            <a:noAutofit/>
          </a:bodyPr>
          <a:lstStyle/>
          <a:p>
            <a:r>
              <a:rPr lang="ja-JP" altLang="en-US" b="1" i="1" dirty="0"/>
              <a:t>￢ｐ</a:t>
            </a:r>
            <a:r>
              <a:rPr lang="ja-JP" altLang="en-US" dirty="0"/>
              <a:t>は</a:t>
            </a:r>
            <a:r>
              <a:rPr lang="ja-JP" altLang="en-US" b="1" i="1" dirty="0"/>
              <a:t>ｐ</a:t>
            </a:r>
            <a:r>
              <a:rPr lang="ja-JP" altLang="en-US" dirty="0"/>
              <a:t>の否定</a:t>
            </a:r>
            <a:endParaRPr lang="en-US" altLang="ja-JP" dirty="0"/>
          </a:p>
          <a:p>
            <a:r>
              <a:rPr lang="ja-JP" altLang="en-US" b="1" i="1" dirty="0"/>
              <a:t>￢ｑ</a:t>
            </a:r>
            <a:r>
              <a:rPr lang="ja-JP" altLang="en-US" dirty="0"/>
              <a:t>は</a:t>
            </a:r>
            <a:r>
              <a:rPr lang="ja-JP" altLang="en-US" b="1" i="1" dirty="0"/>
              <a:t>ｑ</a:t>
            </a:r>
            <a:r>
              <a:rPr lang="ja-JP" altLang="en-US" dirty="0"/>
              <a:t>の否定</a:t>
            </a:r>
            <a:endParaRPr lang="en-US" altLang="ja-JP" dirty="0"/>
          </a:p>
          <a:p>
            <a:r>
              <a:rPr lang="ja-JP" altLang="en-US" dirty="0"/>
              <a:t>真（Ｔ），偽（Ｆ），ときに真（Ｓ）</a:t>
            </a:r>
          </a:p>
        </p:txBody>
      </p:sp>
      <p:graphicFrame>
        <p:nvGraphicFramePr>
          <p:cNvPr id="11268" name="Group 4"/>
          <p:cNvGraphicFramePr>
            <a:graphicFrameLocks noGrp="1"/>
          </p:cNvGraphicFramePr>
          <p:nvPr/>
        </p:nvGraphicFramePr>
        <p:xfrm>
          <a:off x="1828800" y="3424991"/>
          <a:ext cx="6172200" cy="3132793"/>
        </p:xfrm>
        <a:graphic>
          <a:graphicData uri="http://schemas.openxmlformats.org/drawingml/2006/table">
            <a:tbl>
              <a:tblPr>
                <a:effectLst>
                  <a:outerShdw blurRad="50800" dist="38100" dir="2700000">
                    <a:srgbClr val="000000">
                      <a:alpha val="43000"/>
                    </a:srgbClr>
                  </a:outerShdw>
                </a:effectLst>
              </a:tblPr>
              <a:tblGrid>
                <a:gridCol w="8001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525463">
                  <a:extLst>
                    <a:ext uri="{9D8B030D-6E8A-4147-A177-3AD203B41FA5}">
                      <a16:colId xmlns:a16="http://schemas.microsoft.com/office/drawing/2014/main" val="20004"/>
                    </a:ext>
                  </a:extLst>
                </a:gridCol>
                <a:gridCol w="536575">
                  <a:extLst>
                    <a:ext uri="{9D8B030D-6E8A-4147-A177-3AD203B41FA5}">
                      <a16:colId xmlns:a16="http://schemas.microsoft.com/office/drawing/2014/main" val="20005"/>
                    </a:ext>
                  </a:extLst>
                </a:gridCol>
                <a:gridCol w="423862">
                  <a:extLst>
                    <a:ext uri="{9D8B030D-6E8A-4147-A177-3AD203B41FA5}">
                      <a16:colId xmlns:a16="http://schemas.microsoft.com/office/drawing/2014/main" val="20006"/>
                    </a:ext>
                  </a:extLst>
                </a:gridCol>
              </a:tblGrid>
              <a:tr h="46274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ja-JP" altLang="en-US" sz="1800" b="0" i="0" u="none" strike="noStrike" cap="none" normalizeH="0" baseline="0" dirty="0">
                        <a:ln>
                          <a:noFill/>
                        </a:ln>
                        <a:solidFill>
                          <a:schemeClr val="tx1"/>
                        </a:solidFill>
                        <a:effectLst/>
                        <a:latin typeface="Times New Roman" charset="0"/>
                        <a:ea typeface="ＭＳ Ｐゴシック" charset="-128"/>
                        <a:cs typeface="ＭＳ Ｐゴシック" charset="-128"/>
                      </a:endParaRP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前提１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前提２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結論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Ｆ</a:t>
                      </a:r>
                    </a:p>
                  </a:txBody>
                  <a:tcPr anchor="ctr" horzOverflow="overflow">
                    <a:lnL w="12700" cap="flat" cmpd="sng" algn="ctr">
                      <a:solidFill>
                        <a:srgbClr val="000000"/>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286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１</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２</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３</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４</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５</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６</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７</a:t>
                      </a:r>
                      <a:endParaRPr kumimoji="1" lang="en-US" altLang="ja-JP" sz="1800" b="0"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0" i="1" u="none" strike="noStrike" cap="none" normalizeH="0" baseline="0" dirty="0">
                          <a:ln>
                            <a:noFill/>
                          </a:ln>
                          <a:solidFill>
                            <a:srgbClr val="000000"/>
                          </a:solidFill>
                          <a:effectLst/>
                          <a:latin typeface="Times New Roman" charset="0"/>
                          <a:ea typeface="ＭＳ Ｐゴシック" charset="-128"/>
                          <a:cs typeface="ＭＳ Ｐゴシック" charset="-128"/>
                        </a:rPr>
                        <a:t>８</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r>
                        <a:rPr kumimoji="1" lang="en-US" altLang="ja-JP" sz="1800" b="1" i="1" u="none"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ja-JP" altLang="en-US" sz="1800" b="0" i="0" u="none" strike="noStrike" cap="none" normalizeH="0" baseline="0" dirty="0">
                          <a:ln>
                            <a:noFill/>
                          </a:ln>
                          <a:solidFill>
                            <a:schemeClr val="bg1"/>
                          </a:solidFill>
                          <a:effectLst/>
                          <a:latin typeface="Times New Roman" charset="0"/>
                          <a:ea typeface="ＭＳ Ｐゴシック" charset="-128"/>
                          <a:cs typeface="ＭＳ Ｐゴシック" charset="-128"/>
                        </a:rPr>
                        <a:t>ならば</a:t>
                      </a:r>
                      <a:r>
                        <a:rPr kumimoji="1" lang="en-US" altLang="ja-JP" sz="1800" b="0" i="0" u="none" strike="noStrike" cap="none" normalizeH="0" baseline="0" dirty="0">
                          <a:ln>
                            <a:noFill/>
                          </a:ln>
                          <a:solidFill>
                            <a:schemeClr val="bg1"/>
                          </a:solidFill>
                          <a:effectLst/>
                          <a:latin typeface="Times New Roman" charset="0"/>
                          <a:ea typeface="ＭＳ Ｐゴシック" charset="-128"/>
                          <a:cs typeface="ＭＳ Ｐゴシック" charset="-128"/>
                        </a:rPr>
                        <a:t> </a:t>
                      </a:r>
                      <a:r>
                        <a:rPr kumimoji="1" lang="ja-JP" altLang="en-US" sz="18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0" i="1" u="none" strike="noStrike" cap="none" normalizeH="0" baseline="0" dirty="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￢ｑ</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endParaRPr kumimoji="1" lang="en-US" altLang="ja-JP" sz="1800" b="1" i="1" u="none" strike="noStrike" cap="none" normalizeH="0" baseline="0" dirty="0">
                        <a:ln>
                          <a:noFill/>
                        </a:ln>
                        <a:solidFill>
                          <a:schemeClr val="accent4"/>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1" u="none" strike="noStrike" cap="none" normalizeH="0" baseline="0" dirty="0">
                          <a:ln>
                            <a:noFill/>
                          </a:ln>
                          <a:solidFill>
                            <a:schemeClr val="accent4"/>
                          </a:solidFill>
                          <a:effectLst/>
                          <a:latin typeface="Times New Roman" charset="0"/>
                          <a:ea typeface="ＭＳ Ｐゴシック" charset="-128"/>
                          <a:cs typeface="ＭＳ Ｐゴシック" charset="-128"/>
                        </a:rPr>
                        <a:t>￢ｐ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endParaRPr kumimoji="1" lang="ja-JP" altLang="en-US" sz="1800" b="1" i="0" u="none" strike="noStrike" cap="none" normalizeH="0" baseline="0" dirty="0">
                        <a:ln>
                          <a:noFill/>
                        </a:ln>
                        <a:solidFill>
                          <a:schemeClr val="accent5"/>
                        </a:solidFill>
                        <a:effectLst/>
                        <a:latin typeface="ＭＳ ゴシック"/>
                        <a:ea typeface="ＭＳ ゴシック"/>
                        <a:cs typeface="ＭＳ ゴシック"/>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endParaRPr kumimoji="1" lang="en-US" altLang="ja-JP" sz="1800" b="1" i="0" u="none" strike="noStrike" cap="none" normalizeH="0" baseline="0" dirty="0">
                        <a:ln>
                          <a:noFill/>
                        </a:ln>
                        <a:solidFill>
                          <a:schemeClr val="accent5"/>
                        </a:solidFill>
                        <a:effectLst/>
                        <a:latin typeface="ＭＳ ゴシック"/>
                        <a:ea typeface="ＭＳ ゴシック"/>
                        <a:cs typeface="ＭＳ ゴシック"/>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800" b="1" i="0" u="none" strike="noStrike" cap="none" normalizeH="0" baseline="0" dirty="0">
                          <a:ln>
                            <a:noFill/>
                          </a:ln>
                          <a:solidFill>
                            <a:schemeClr val="accent5"/>
                          </a:solidFill>
                          <a:effectLst/>
                          <a:latin typeface="ＭＳ ゴシック"/>
                          <a:ea typeface="ＭＳ ゴシック"/>
                          <a:cs typeface="ＭＳ ゴシック"/>
                        </a:rPr>
                        <a:t>○</a:t>
                      </a:r>
                      <a:endParaRPr kumimoji="1" lang="ja-JP" altLang="en-US" sz="1800" b="1" i="0" u="none" strike="noStrike" cap="none" normalizeH="0" baseline="0" dirty="0">
                        <a:ln>
                          <a:noFill/>
                        </a:ln>
                        <a:solidFill>
                          <a:schemeClr val="accent5"/>
                        </a:solidFill>
                        <a:effectLst/>
                        <a:latin typeface="ＭＳ ゴシック"/>
                        <a:ea typeface="ＭＳ ゴシック"/>
                        <a:cs typeface="ＭＳ ゴシック"/>
                      </a:endParaRP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181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sz="5400" dirty="0"/>
              <a:t>論理学の用語による説明</a:t>
            </a:r>
          </a:p>
        </p:txBody>
      </p:sp>
      <p:sp>
        <p:nvSpPr>
          <p:cNvPr id="13315" name="Rectangle 3"/>
          <p:cNvSpPr>
            <a:spLocks noGrp="1" noChangeArrowheads="1"/>
          </p:cNvSpPr>
          <p:nvPr>
            <p:ph type="body" idx="1"/>
          </p:nvPr>
        </p:nvSpPr>
        <p:spPr>
          <a:xfrm>
            <a:off x="1066800" y="1676400"/>
            <a:ext cx="7620000" cy="2133600"/>
          </a:xfrm>
        </p:spPr>
        <p:txBody>
          <a:bodyPr>
            <a:noAutofit/>
          </a:bodyPr>
          <a:lstStyle/>
          <a:p>
            <a:pPr>
              <a:spcBef>
                <a:spcPts val="0"/>
              </a:spcBef>
              <a:spcAft>
                <a:spcPts val="600"/>
              </a:spcAft>
            </a:pPr>
            <a:r>
              <a:rPr lang="ja-JP" altLang="en-US" sz="2000" b="1" dirty="0">
                <a:solidFill>
                  <a:schemeClr val="accent1"/>
                </a:solidFill>
              </a:rPr>
              <a:t>肯定式</a:t>
            </a:r>
            <a:r>
              <a:rPr lang="ja-JP" altLang="en-US" sz="2000" dirty="0"/>
              <a:t>：式１のように前件を前提２とし，後件を結論とする推論．つねに真である．したがって式２はつねに偽である．</a:t>
            </a:r>
            <a:endParaRPr lang="en-US" altLang="ja-JP" sz="2000" dirty="0"/>
          </a:p>
          <a:p>
            <a:pPr>
              <a:spcBef>
                <a:spcPts val="0"/>
              </a:spcBef>
              <a:spcAft>
                <a:spcPts val="600"/>
              </a:spcAft>
            </a:pPr>
            <a:r>
              <a:rPr lang="ja-JP" altLang="en-US" sz="2000" b="1" dirty="0">
                <a:solidFill>
                  <a:srgbClr val="F2D908"/>
                </a:solidFill>
              </a:rPr>
              <a:t>否定式</a:t>
            </a:r>
            <a:r>
              <a:rPr lang="ja-JP" altLang="en-US" sz="2000" dirty="0"/>
              <a:t>：式８のように後件の否定を前提２とし，前件の否定を結論とする推論．つねに真である．したがって式７はつねに偽である．</a:t>
            </a:r>
            <a:endParaRPr lang="en-US" altLang="ja-JP" sz="2000" dirty="0"/>
          </a:p>
          <a:p>
            <a:pPr>
              <a:spcBef>
                <a:spcPts val="0"/>
              </a:spcBef>
              <a:spcAft>
                <a:spcPts val="600"/>
              </a:spcAft>
            </a:pPr>
            <a:r>
              <a:rPr lang="ja-JP" altLang="en-US" sz="2000" b="1" dirty="0">
                <a:solidFill>
                  <a:srgbClr val="F2D908"/>
                </a:solidFill>
              </a:rPr>
              <a:t>前件否定の誤り</a:t>
            </a:r>
            <a:r>
              <a:rPr lang="ja-JP" altLang="en-US" sz="2000" dirty="0"/>
              <a:t>：式３，４の場合</a:t>
            </a:r>
            <a:endParaRPr lang="en-US" altLang="ja-JP" sz="2000" dirty="0"/>
          </a:p>
          <a:p>
            <a:pPr>
              <a:spcBef>
                <a:spcPts val="0"/>
              </a:spcBef>
              <a:spcAft>
                <a:spcPts val="600"/>
              </a:spcAft>
            </a:pPr>
            <a:r>
              <a:rPr lang="ja-JP" altLang="en-US" sz="2000" b="1" dirty="0">
                <a:solidFill>
                  <a:srgbClr val="F2D908"/>
                </a:solidFill>
              </a:rPr>
              <a:t>後件否定の誤り</a:t>
            </a:r>
            <a:r>
              <a:rPr lang="ja-JP" altLang="en-US" sz="2000" dirty="0"/>
              <a:t>：式５，６の場合</a:t>
            </a:r>
          </a:p>
        </p:txBody>
      </p:sp>
      <p:graphicFrame>
        <p:nvGraphicFramePr>
          <p:cNvPr id="13316" name="Group 4"/>
          <p:cNvGraphicFramePr>
            <a:graphicFrameLocks noGrp="1"/>
          </p:cNvGraphicFramePr>
          <p:nvPr/>
        </p:nvGraphicFramePr>
        <p:xfrm>
          <a:off x="2209800" y="3962400"/>
          <a:ext cx="5410200" cy="2476437"/>
        </p:xfrm>
        <a:graphic>
          <a:graphicData uri="http://schemas.openxmlformats.org/drawingml/2006/table">
            <a:tbl>
              <a:tblPr/>
              <a:tblGrid>
                <a:gridCol w="701675">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tblGrid>
              <a:tr h="3794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bg1"/>
                          </a:solidFill>
                          <a:effectLst/>
                          <a:latin typeface="Times New Roman" charset="0"/>
                          <a:ea typeface="ＭＳ Ｐゴシック" charset="-128"/>
                          <a:cs typeface="ＭＳ Ｐゴシック" charset="-128"/>
                        </a:rPr>
                        <a:t>式</a:t>
                      </a: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結論の真偽</a:t>
                      </a:r>
                    </a:p>
                  </a:txBody>
                  <a:tcPr anchor="ctr" horzOverflow="overflow">
                    <a:lnL w="12700" cap="flat" cmpd="sng" algn="ctr">
                      <a:solidFill>
                        <a:srgbClr val="000000"/>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8399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１</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２</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３</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４</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５</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６</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７</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８</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ｐ</a:t>
                      </a:r>
                      <a:r>
                        <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0" i="0" u="none" strike="noStrike" cap="none" normalizeH="0" baseline="0">
                          <a:ln>
                            <a:noFill/>
                          </a:ln>
                          <a:solidFill>
                            <a:schemeClr val="bg1"/>
                          </a:solidFill>
                          <a:effectLst/>
                          <a:latin typeface="Times New Roman" charset="0"/>
                          <a:ea typeface="ＭＳ Ｐゴシック" charset="-128"/>
                          <a:cs typeface="ＭＳ Ｐゴシック" charset="-128"/>
                        </a:rPr>
                        <a:t>ならば</a:t>
                      </a:r>
                      <a:r>
                        <a:rPr kumimoji="1" lang="en-US" altLang="ja-JP" sz="1400" b="0" i="0"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p>
                  </a:txBody>
                  <a:tcP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bl>
          </a:graphicData>
        </a:graphic>
      </p:graphicFrame>
      <p:grpSp>
        <p:nvGrpSpPr>
          <p:cNvPr id="2" name="Group 25"/>
          <p:cNvGrpSpPr>
            <a:grpSpLocks/>
          </p:cNvGrpSpPr>
          <p:nvPr/>
        </p:nvGrpSpPr>
        <p:grpSpPr bwMode="auto">
          <a:xfrm>
            <a:off x="2971800" y="4648200"/>
            <a:ext cx="4572000" cy="228600"/>
            <a:chOff x="1872" y="2928"/>
            <a:chExt cx="2880" cy="144"/>
          </a:xfrm>
        </p:grpSpPr>
        <p:sp>
          <p:nvSpPr>
            <p:cNvPr id="13338" name="Line 26"/>
            <p:cNvSpPr>
              <a:spLocks noChangeShapeType="1"/>
            </p:cNvSpPr>
            <p:nvPr/>
          </p:nvSpPr>
          <p:spPr bwMode="auto">
            <a:xfrm>
              <a:off x="1872" y="2928"/>
              <a:ext cx="2880" cy="0"/>
            </a:xfrm>
            <a:prstGeom prst="line">
              <a:avLst/>
            </a:prstGeom>
            <a:noFill/>
            <a:ln w="19050">
              <a:solidFill>
                <a:srgbClr val="FF0000"/>
              </a:solidFill>
              <a:round/>
              <a:headEnd/>
              <a:tailEnd/>
            </a:ln>
            <a:effectLst/>
          </p:spPr>
          <p:txBody>
            <a:bodyPr wrap="none">
              <a:prstTxWarp prst="textNoShape">
                <a:avLst/>
              </a:prstTxWarp>
            </a:bodyPr>
            <a:lstStyle/>
            <a:p>
              <a:endParaRPr lang="ja-JP" altLang="en-US"/>
            </a:p>
          </p:txBody>
        </p:sp>
        <p:sp>
          <p:nvSpPr>
            <p:cNvPr id="13339" name="Line 27"/>
            <p:cNvSpPr>
              <a:spLocks noChangeShapeType="1"/>
            </p:cNvSpPr>
            <p:nvPr/>
          </p:nvSpPr>
          <p:spPr bwMode="auto">
            <a:xfrm>
              <a:off x="1872" y="3072"/>
              <a:ext cx="2880" cy="0"/>
            </a:xfrm>
            <a:prstGeom prst="line">
              <a:avLst/>
            </a:prstGeom>
            <a:noFill/>
            <a:ln w="19050">
              <a:solidFill>
                <a:srgbClr val="0000FF"/>
              </a:solidFill>
              <a:round/>
              <a:headEnd/>
              <a:tailEnd/>
            </a:ln>
            <a:effectLst/>
          </p:spPr>
          <p:txBody>
            <a:bodyPr wrap="none">
              <a:prstTxWarp prst="textNoShape">
                <a:avLst/>
              </a:prstTxWarp>
            </a:bodyPr>
            <a:lstStyle/>
            <a:p>
              <a:endParaRPr lang="ja-JP" altLang="en-US"/>
            </a:p>
          </p:txBody>
        </p:sp>
      </p:grpSp>
      <p:grpSp>
        <p:nvGrpSpPr>
          <p:cNvPr id="3" name="Group 28"/>
          <p:cNvGrpSpPr>
            <a:grpSpLocks/>
          </p:cNvGrpSpPr>
          <p:nvPr/>
        </p:nvGrpSpPr>
        <p:grpSpPr bwMode="auto">
          <a:xfrm>
            <a:off x="2984500" y="6172200"/>
            <a:ext cx="4572000" cy="228600"/>
            <a:chOff x="1880" y="3888"/>
            <a:chExt cx="2880" cy="144"/>
          </a:xfrm>
        </p:grpSpPr>
        <p:sp>
          <p:nvSpPr>
            <p:cNvPr id="13341" name="Line 29"/>
            <p:cNvSpPr>
              <a:spLocks noChangeShapeType="1"/>
            </p:cNvSpPr>
            <p:nvPr/>
          </p:nvSpPr>
          <p:spPr bwMode="auto">
            <a:xfrm>
              <a:off x="1880" y="3888"/>
              <a:ext cx="2880" cy="0"/>
            </a:xfrm>
            <a:prstGeom prst="line">
              <a:avLst/>
            </a:prstGeom>
            <a:noFill/>
            <a:ln w="19050">
              <a:solidFill>
                <a:srgbClr val="0000FF"/>
              </a:solidFill>
              <a:round/>
              <a:headEnd/>
              <a:tailEnd/>
            </a:ln>
            <a:effectLst/>
          </p:spPr>
          <p:txBody>
            <a:bodyPr wrap="none">
              <a:prstTxWarp prst="textNoShape">
                <a:avLst/>
              </a:prstTxWarp>
            </a:bodyPr>
            <a:lstStyle/>
            <a:p>
              <a:endParaRPr lang="ja-JP" altLang="en-US"/>
            </a:p>
          </p:txBody>
        </p:sp>
        <p:sp>
          <p:nvSpPr>
            <p:cNvPr id="13342" name="Line 30"/>
            <p:cNvSpPr>
              <a:spLocks noChangeShapeType="1"/>
            </p:cNvSpPr>
            <p:nvPr/>
          </p:nvSpPr>
          <p:spPr bwMode="auto">
            <a:xfrm>
              <a:off x="1880" y="4032"/>
              <a:ext cx="2880" cy="0"/>
            </a:xfrm>
            <a:prstGeom prst="line">
              <a:avLst/>
            </a:prstGeom>
            <a:noFill/>
            <a:ln w="19050">
              <a:solidFill>
                <a:srgbClr val="FF0000"/>
              </a:solidFill>
              <a:round/>
              <a:headEnd/>
              <a:tailEnd/>
            </a:ln>
            <a:effectLst/>
          </p:spPr>
          <p:txBody>
            <a:bodyPr wrap="none">
              <a:prstTxWarp prst="textNoShape">
                <a:avLst/>
              </a:prstTxWarp>
            </a:bodyPr>
            <a:lstStyle/>
            <a:p>
              <a:endParaRPr lang="ja-JP" altLang="en-US"/>
            </a:p>
          </p:txBody>
        </p:sp>
      </p:grpSp>
    </p:spTree>
    <p:extLst>
      <p:ext uri="{BB962C8B-B14F-4D97-AF65-F5344CB8AC3E}">
        <p14:creationId xmlns:p14="http://schemas.microsoft.com/office/powerpoint/2010/main" val="1042631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a:t>人間の推論</a:t>
            </a:r>
          </a:p>
        </p:txBody>
      </p:sp>
      <p:sp>
        <p:nvSpPr>
          <p:cNvPr id="14339" name="Rectangle 3"/>
          <p:cNvSpPr>
            <a:spLocks noGrp="1" noChangeArrowheads="1"/>
          </p:cNvSpPr>
          <p:nvPr>
            <p:ph type="body" idx="1"/>
          </p:nvPr>
        </p:nvSpPr>
        <p:spPr>
          <a:xfrm>
            <a:off x="1066800" y="3136900"/>
            <a:ext cx="7620000" cy="457200"/>
          </a:xfrm>
        </p:spPr>
        <p:txBody>
          <a:bodyPr/>
          <a:lstStyle/>
          <a:p>
            <a:pPr algn="ctr">
              <a:buFont typeface="Wingdings" charset="2"/>
              <a:buNone/>
            </a:pPr>
            <a:r>
              <a:rPr lang="en-US" altLang="ja-JP" sz="2400"/>
              <a:t>Rips &amp; Marcus (1977)</a:t>
            </a:r>
            <a:r>
              <a:rPr lang="ja-JP" altLang="en-US" sz="2400"/>
              <a:t>の実験</a:t>
            </a:r>
          </a:p>
        </p:txBody>
      </p:sp>
      <p:sp>
        <p:nvSpPr>
          <p:cNvPr id="14340" name="Rectangle 4"/>
          <p:cNvSpPr>
            <a:spLocks noChangeArrowheads="1"/>
          </p:cNvSpPr>
          <p:nvPr/>
        </p:nvSpPr>
        <p:spPr bwMode="auto">
          <a:xfrm>
            <a:off x="1854200" y="1761565"/>
            <a:ext cx="6113463" cy="11366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2800"/>
              <a:t>人間の演繹的推論は必ずしも論理学的帰結とは同じにならないことがある</a:t>
            </a:r>
          </a:p>
        </p:txBody>
      </p:sp>
      <p:graphicFrame>
        <p:nvGraphicFramePr>
          <p:cNvPr id="14341" name="Group 5"/>
          <p:cNvGraphicFramePr>
            <a:graphicFrameLocks noGrp="1"/>
          </p:cNvGraphicFramePr>
          <p:nvPr/>
        </p:nvGraphicFramePr>
        <p:xfrm>
          <a:off x="1322388" y="3714750"/>
          <a:ext cx="7010400" cy="2476437"/>
        </p:xfrm>
        <a:graphic>
          <a:graphicData uri="http://schemas.openxmlformats.org/drawingml/2006/table">
            <a:tbl>
              <a:tblPr/>
              <a:tblGrid>
                <a:gridCol w="701675">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gridCol w="555625">
                  <a:extLst>
                    <a:ext uri="{9D8B030D-6E8A-4147-A177-3AD203B41FA5}">
                      <a16:colId xmlns:a16="http://schemas.microsoft.com/office/drawing/2014/main" val="20005"/>
                    </a:ext>
                  </a:extLst>
                </a:gridCol>
                <a:gridCol w="574675">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3794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bg1"/>
                          </a:solidFill>
                          <a:effectLst/>
                          <a:latin typeface="Times New Roman" charset="0"/>
                          <a:ea typeface="ＭＳ Ｐゴシック" charset="-128"/>
                          <a:cs typeface="ＭＳ Ｐゴシック" charset="-128"/>
                        </a:rPr>
                        <a:t>式</a:t>
                      </a: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結論の真偽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FFCC6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Ｓ</a:t>
                      </a:r>
                    </a:p>
                  </a:txBody>
                  <a:tcPr anchor="ctr" horzOverflow="overflow">
                    <a:lnL w="12700" cap="flat" cmpd="sng" algn="ctr">
                      <a:solidFill>
                        <a:srgbClr val="FFCC66"/>
                      </a:solidFill>
                      <a:prstDash val="solid"/>
                      <a:round/>
                      <a:headEnd type="none" w="med" len="med"/>
                      <a:tailEnd type="none" w="med" len="med"/>
                    </a:lnL>
                    <a:lnR w="12700" cap="flat" cmpd="sng" algn="ctr">
                      <a:solidFill>
                        <a:srgbClr val="FFCC6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Ｆ</a:t>
                      </a:r>
                    </a:p>
                  </a:txBody>
                  <a:tcPr anchor="ctr" horzOverflow="overflow">
                    <a:lnL w="12700" cap="flat" cmpd="sng" algn="ctr">
                      <a:solidFill>
                        <a:srgbClr val="FFCC66"/>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18399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１</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２</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３</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４</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５</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６</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７</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８</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ｐ</a:t>
                      </a:r>
                      <a:r>
                        <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0" i="0" u="none" strike="noStrike" cap="none" normalizeH="0" baseline="0">
                          <a:ln>
                            <a:noFill/>
                          </a:ln>
                          <a:solidFill>
                            <a:schemeClr val="bg1"/>
                          </a:solidFill>
                          <a:effectLst/>
                          <a:latin typeface="Times New Roman" charset="0"/>
                          <a:ea typeface="ＭＳ Ｐゴシック" charset="-128"/>
                          <a:cs typeface="ＭＳ Ｐゴシック" charset="-128"/>
                        </a:rPr>
                        <a:t>ならば</a:t>
                      </a:r>
                      <a:r>
                        <a:rPr kumimoji="1" lang="en-US" altLang="ja-JP" sz="1400" b="0" i="0"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100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5</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21</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23</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4</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57</a:t>
                      </a:r>
                    </a:p>
                  </a:txBody>
                  <a:tcPr horzOverflow="overflow">
                    <a:lnL w="12700" cap="flat" cmpd="sng" algn="ctr">
                      <a:solidFill>
                        <a:srgbClr val="000000"/>
                      </a:solidFill>
                      <a:prstDash val="solid"/>
                      <a:round/>
                      <a:headEnd type="none" w="med" len="med"/>
                      <a:tailEnd type="none" w="med" len="med"/>
                    </a:lnL>
                    <a:lnR w="12700" cap="flat" cmpd="sng" algn="ctr">
                      <a:solidFill>
                        <a:srgbClr val="FFCC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79</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82</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23</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39</a:t>
                      </a:r>
                    </a:p>
                  </a:txBody>
                  <a:tcPr horzOverflow="overflow">
                    <a:lnL w="12700" cap="flat" cmpd="sng" algn="ctr">
                      <a:solidFill>
                        <a:srgbClr val="FFCC66"/>
                      </a:solidFill>
                      <a:prstDash val="solid"/>
                      <a:round/>
                      <a:headEnd type="none" w="med" len="med"/>
                      <a:tailEnd type="none" w="med" len="med"/>
                    </a:lnL>
                    <a:lnR w="12700" cap="flat" cmpd="sng" algn="ctr">
                      <a:solidFill>
                        <a:srgbClr val="FFCC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100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16</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2</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14</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4</a:t>
                      </a:r>
                    </a:p>
                  </a:txBody>
                  <a:tcPr horzOverflow="overflow">
                    <a:lnL w="12700" cap="flat" cmpd="sng" algn="ctr">
                      <a:solidFill>
                        <a:srgbClr val="FFCC66"/>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7301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a:t>人間の推論</a:t>
            </a:r>
          </a:p>
        </p:txBody>
      </p:sp>
      <p:sp>
        <p:nvSpPr>
          <p:cNvPr id="14339" name="Rectangle 3"/>
          <p:cNvSpPr>
            <a:spLocks noGrp="1" noChangeArrowheads="1"/>
          </p:cNvSpPr>
          <p:nvPr>
            <p:ph type="body" idx="1"/>
          </p:nvPr>
        </p:nvSpPr>
        <p:spPr>
          <a:xfrm>
            <a:off x="1066800" y="3136900"/>
            <a:ext cx="7620000" cy="457200"/>
          </a:xfrm>
        </p:spPr>
        <p:txBody>
          <a:bodyPr/>
          <a:lstStyle/>
          <a:p>
            <a:pPr algn="ctr">
              <a:buFont typeface="Wingdings" charset="2"/>
              <a:buNone/>
            </a:pPr>
            <a:r>
              <a:rPr lang="en-US" altLang="ja-JP" sz="2400"/>
              <a:t>Rips &amp; Marcus (1977)</a:t>
            </a:r>
            <a:r>
              <a:rPr lang="ja-JP" altLang="en-US" sz="2400"/>
              <a:t>の実験</a:t>
            </a:r>
          </a:p>
        </p:txBody>
      </p:sp>
      <p:graphicFrame>
        <p:nvGraphicFramePr>
          <p:cNvPr id="14341" name="Group 5"/>
          <p:cNvGraphicFramePr>
            <a:graphicFrameLocks noGrp="1"/>
          </p:cNvGraphicFramePr>
          <p:nvPr/>
        </p:nvGraphicFramePr>
        <p:xfrm>
          <a:off x="1322388" y="3714750"/>
          <a:ext cx="7010400" cy="2476437"/>
        </p:xfrm>
        <a:graphic>
          <a:graphicData uri="http://schemas.openxmlformats.org/drawingml/2006/table">
            <a:tbl>
              <a:tblPr/>
              <a:tblGrid>
                <a:gridCol w="701675">
                  <a:extLst>
                    <a:ext uri="{9D8B030D-6E8A-4147-A177-3AD203B41FA5}">
                      <a16:colId xmlns:a16="http://schemas.microsoft.com/office/drawing/2014/main" val="20000"/>
                    </a:ext>
                  </a:extLst>
                </a:gridCol>
                <a:gridCol w="1603375">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gridCol w="1301750">
                  <a:extLst>
                    <a:ext uri="{9D8B030D-6E8A-4147-A177-3AD203B41FA5}">
                      <a16:colId xmlns:a16="http://schemas.microsoft.com/office/drawing/2014/main" val="20004"/>
                    </a:ext>
                  </a:extLst>
                </a:gridCol>
                <a:gridCol w="555625">
                  <a:extLst>
                    <a:ext uri="{9D8B030D-6E8A-4147-A177-3AD203B41FA5}">
                      <a16:colId xmlns:a16="http://schemas.microsoft.com/office/drawing/2014/main" val="20005"/>
                    </a:ext>
                  </a:extLst>
                </a:gridCol>
                <a:gridCol w="574675">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3794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0" u="none" strike="noStrike" cap="none" normalizeH="0" baseline="0" dirty="0">
                          <a:ln>
                            <a:noFill/>
                          </a:ln>
                          <a:solidFill>
                            <a:schemeClr val="bg1"/>
                          </a:solidFill>
                          <a:effectLst/>
                          <a:latin typeface="Times New Roman" charset="0"/>
                          <a:ea typeface="ＭＳ Ｐゴシック" charset="-128"/>
                          <a:cs typeface="ＭＳ Ｐゴシック" charset="-128"/>
                        </a:rPr>
                        <a:t>式</a:t>
                      </a: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前提２</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dirty="0">
                          <a:ln>
                            <a:noFill/>
                          </a:ln>
                          <a:solidFill>
                            <a:schemeClr val="bg1"/>
                          </a:solidFill>
                          <a:effectLst/>
                          <a:latin typeface="Times New Roman" charset="0"/>
                          <a:ea typeface="ＭＳ Ｐゴシック" charset="-128"/>
                          <a:cs typeface="ＭＳ Ｐゴシック" charset="-128"/>
                        </a:rPr>
                        <a:t>結論の真偽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FFCC6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Ｓ</a:t>
                      </a:r>
                    </a:p>
                  </a:txBody>
                  <a:tcPr anchor="ctr" horzOverflow="overflow">
                    <a:lnL w="12700" cap="flat" cmpd="sng" algn="ctr">
                      <a:solidFill>
                        <a:srgbClr val="FFCC66"/>
                      </a:solidFill>
                      <a:prstDash val="solid"/>
                      <a:round/>
                      <a:headEnd type="none" w="med" len="med"/>
                      <a:tailEnd type="none" w="med" len="med"/>
                    </a:lnL>
                    <a:lnR w="12700" cap="flat" cmpd="sng" algn="ctr">
                      <a:solidFill>
                        <a:srgbClr val="FFCC6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chemeClr val="bg1"/>
                          </a:solidFill>
                          <a:effectLst/>
                          <a:latin typeface="Times New Roman" charset="0"/>
                          <a:ea typeface="ＭＳ Ｐゴシック" charset="-128"/>
                          <a:cs typeface="ＭＳ Ｐゴシック" charset="-128"/>
                        </a:rPr>
                        <a:t>Ｆ</a:t>
                      </a:r>
                    </a:p>
                  </a:txBody>
                  <a:tcPr anchor="ctr" horzOverflow="overflow">
                    <a:lnL w="12700" cap="flat" cmpd="sng" algn="ctr">
                      <a:solidFill>
                        <a:srgbClr val="FFCC66"/>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18399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１</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２</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３</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４</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５</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６</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７</a:t>
                      </a:r>
                      <a:endPar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0" i="1" u="none" strike="noStrike" cap="none" normalizeH="0" baseline="0">
                          <a:ln>
                            <a:noFill/>
                          </a:ln>
                          <a:solidFill>
                            <a:schemeClr val="bg1"/>
                          </a:solidFill>
                          <a:effectLst/>
                          <a:latin typeface="Times New Roman" charset="0"/>
                          <a:ea typeface="ＭＳ Ｐゴシック" charset="-128"/>
                          <a:cs typeface="ＭＳ Ｐゴシック" charset="-128"/>
                        </a:rPr>
                        <a:t>８</a:t>
                      </a: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ｐ</a:t>
                      </a:r>
                      <a:r>
                        <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0" i="0" u="none" strike="noStrike" cap="none" normalizeH="0" baseline="0">
                          <a:ln>
                            <a:noFill/>
                          </a:ln>
                          <a:solidFill>
                            <a:schemeClr val="bg1"/>
                          </a:solidFill>
                          <a:effectLst/>
                          <a:latin typeface="Times New Roman" charset="0"/>
                          <a:ea typeface="ＭＳ Ｐゴシック" charset="-128"/>
                          <a:cs typeface="ＭＳ Ｐゴシック" charset="-128"/>
                        </a:rPr>
                        <a:t>ならば</a:t>
                      </a:r>
                      <a:r>
                        <a:rPr kumimoji="1" lang="en-US" altLang="ja-JP" sz="1400" b="0" i="0"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400" b="1" i="1" u="none" strike="noStrike" cap="none" normalizeH="0" baseline="0">
                          <a:ln>
                            <a:noFill/>
                          </a:ln>
                          <a:solidFill>
                            <a:schemeClr val="bg1"/>
                          </a:solidFill>
                          <a:effectLst/>
                          <a:latin typeface="Times New Roman" charset="0"/>
                          <a:ea typeface="ＭＳ Ｐゴシック" charset="-128"/>
                          <a:cs typeface="ＭＳ Ｐゴシック" charset="-128"/>
                        </a:rPr>
                        <a:t>ｑ</a:t>
                      </a:r>
                      <a:endParaRPr kumimoji="1" lang="en-US" altLang="ja-JP" sz="1400" b="1" i="1" u="none" strike="noStrike" cap="none" normalizeH="0" baseline="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0" i="1" u="none" strike="noStrike" cap="none" normalizeH="0" baseline="0">
                          <a:ln>
                            <a:noFill/>
                          </a:ln>
                          <a:solidFill>
                            <a:schemeClr val="bg1"/>
                          </a:solidFill>
                          <a:effectLst/>
                          <a:latin typeface="Times New Roman" charset="0"/>
                          <a:ea typeface="ＭＳ Ｐゴシック" charset="-128"/>
                          <a:cs typeface="ＭＳ Ｐゴシック"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￢ｑ</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10000"/>
                        </a:lnSpc>
                        <a:spcBef>
                          <a:spcPct val="20000"/>
                        </a:spcBef>
                        <a:spcAft>
                          <a:spcPct val="0"/>
                        </a:spcAft>
                        <a:buClr>
                          <a:schemeClr val="tx2"/>
                        </a:buClr>
                        <a:buSzPct val="80000"/>
                        <a:buFont typeface="Wingdings" charset="2"/>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endParaRPr kumimoji="1" lang="en-US" altLang="ja-JP" sz="1400" b="1" i="1" u="none" strike="noStrike" cap="none" normalizeH="0" baseline="0" dirty="0">
                        <a:ln>
                          <a:noFill/>
                        </a:ln>
                        <a:solidFill>
                          <a:srgbClr val="000000"/>
                        </a:solidFill>
                        <a:effectLst/>
                        <a:latin typeface="Times New Roman" charset="0"/>
                        <a:ea typeface="ＭＳ Ｐゴシック" charset="-128"/>
                        <a:cs typeface="ＭＳ Ｐゴシック"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400" b="1" i="1" u="none" strike="noStrike" cap="none" normalizeH="0" baseline="0" dirty="0">
                          <a:ln>
                            <a:noFill/>
                          </a:ln>
                          <a:solidFill>
                            <a:srgbClr val="000000"/>
                          </a:solidFill>
                          <a:effectLst/>
                          <a:latin typeface="Times New Roman" charset="0"/>
                          <a:ea typeface="ＭＳ Ｐゴシック" charset="-128"/>
                          <a:cs typeface="ＭＳ Ｐゴシック" charset="-128"/>
                        </a:rPr>
                        <a:t>￢ｐ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Ｓ</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Ｆ</a:t>
                      </a:r>
                      <a:endPar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400" b="1" i="0" u="none" strike="noStrike" cap="none" normalizeH="0" baseline="0" dirty="0">
                          <a:ln>
                            <a:noFill/>
                          </a:ln>
                          <a:solidFill>
                            <a:schemeClr val="bg1"/>
                          </a:solidFill>
                          <a:effectLst/>
                          <a:latin typeface="Times New Roman" charset="0"/>
                          <a:ea typeface="ＭＳ Ｐゴシック" charset="-128"/>
                          <a:cs typeface="ＭＳ Ｐゴシック" charset="-128"/>
                        </a:rPr>
                        <a:t>Ｔ</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100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5</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21</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23</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4</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57</a:t>
                      </a:r>
                    </a:p>
                  </a:txBody>
                  <a:tcPr horzOverflow="overflow">
                    <a:lnL w="12700" cap="flat" cmpd="sng" algn="ctr">
                      <a:solidFill>
                        <a:srgbClr val="000000"/>
                      </a:solidFill>
                      <a:prstDash val="solid"/>
                      <a:round/>
                      <a:headEnd type="none" w="med" len="med"/>
                      <a:tailEnd type="none" w="med" len="med"/>
                    </a:lnL>
                    <a:lnR w="12700" cap="flat" cmpd="sng" algn="ctr">
                      <a:solidFill>
                        <a:srgbClr val="FFCC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79</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82</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23</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a:ln>
                            <a:noFill/>
                          </a:ln>
                          <a:solidFill>
                            <a:schemeClr val="bg1"/>
                          </a:solidFill>
                          <a:effectLst/>
                          <a:latin typeface="Times New Roman" charset="0"/>
                          <a:ea typeface="ＭＳ Ｐゴシック" charset="-128"/>
                          <a:cs typeface="ＭＳ Ｐゴシック" charset="-128"/>
                        </a:rPr>
                        <a:t>39</a:t>
                      </a:r>
                    </a:p>
                  </a:txBody>
                  <a:tcPr horzOverflow="overflow">
                    <a:lnL w="12700" cap="flat" cmpd="sng" algn="ctr">
                      <a:solidFill>
                        <a:srgbClr val="FFCC66"/>
                      </a:solidFill>
                      <a:prstDash val="solid"/>
                      <a:round/>
                      <a:headEnd type="none" w="med" len="med"/>
                      <a:tailEnd type="none" w="med" len="med"/>
                    </a:lnL>
                    <a:lnR w="12700" cap="flat" cmpd="sng" algn="ctr">
                      <a:solidFill>
                        <a:srgbClr val="FFCC6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100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16</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2</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0</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14</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77</a:t>
                      </a:r>
                    </a:p>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en-US" altLang="ja-JP" sz="1400" b="1" i="0" u="none" strike="noStrike" cap="none" normalizeH="0" baseline="0" dirty="0">
                          <a:ln>
                            <a:noFill/>
                          </a:ln>
                          <a:solidFill>
                            <a:schemeClr val="bg1"/>
                          </a:solidFill>
                          <a:effectLst/>
                          <a:latin typeface="Times New Roman" charset="0"/>
                          <a:ea typeface="ＭＳ Ｐゴシック" charset="-128"/>
                          <a:cs typeface="ＭＳ Ｐゴシック" charset="-128"/>
                        </a:rPr>
                        <a:t>4</a:t>
                      </a:r>
                    </a:p>
                  </a:txBody>
                  <a:tcPr horzOverflow="overflow">
                    <a:lnL w="12700" cap="flat" cmpd="sng" algn="ctr">
                      <a:solidFill>
                        <a:srgbClr val="FFCC66"/>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bl>
          </a:graphicData>
        </a:graphic>
      </p:graphicFrame>
      <p:sp>
        <p:nvSpPr>
          <p:cNvPr id="6" name="Rectangle 4"/>
          <p:cNvSpPr>
            <a:spLocks noChangeArrowheads="1"/>
          </p:cNvSpPr>
          <p:nvPr/>
        </p:nvSpPr>
        <p:spPr bwMode="auto">
          <a:xfrm>
            <a:off x="2667000" y="1803400"/>
            <a:ext cx="4271963" cy="1136650"/>
          </a:xfrm>
          <a:prstGeom prst="rect">
            <a:avLst/>
          </a:prstGeom>
          <a:solidFill>
            <a:schemeClr val="accent1"/>
          </a:solidFill>
          <a:ln w="9525">
            <a:noFill/>
            <a:miter lim="800000"/>
            <a:headEnd/>
            <a:tailEnd/>
          </a:ln>
          <a:effectLst>
            <a:outerShdw blurRad="63500" dist="107763" dir="2700000" algn="ctr" rotWithShape="0">
              <a:schemeClr val="bg2">
                <a:alpha val="74998"/>
              </a:schemeClr>
            </a:outerShdw>
          </a:effectLst>
        </p:spPr>
        <p:txBody>
          <a:bodyPr anchor="ctr">
            <a:prstTxWarp prst="textNoShape">
              <a:avLst/>
            </a:prstTxWarp>
          </a:bodyPr>
          <a:lstStyle/>
          <a:p>
            <a:pPr algn="ctr">
              <a:lnSpc>
                <a:spcPct val="110000"/>
              </a:lnSpc>
            </a:pPr>
            <a:r>
              <a:rPr lang="ja-JP" altLang="en-US" sz="2800"/>
              <a:t>対偶は真である</a:t>
            </a:r>
            <a:endParaRPr lang="en-US" altLang="ja-JP" sz="2800"/>
          </a:p>
          <a:p>
            <a:pPr algn="ctr">
              <a:lnSpc>
                <a:spcPct val="110000"/>
              </a:lnSpc>
            </a:pPr>
            <a:r>
              <a:rPr lang="ja-JP" altLang="en-US" sz="2800"/>
              <a:t>逆は必ずしも真でない</a:t>
            </a:r>
          </a:p>
        </p:txBody>
      </p:sp>
      <p:sp>
        <p:nvSpPr>
          <p:cNvPr id="7" name="AutoShape 35"/>
          <p:cNvSpPr>
            <a:spLocks noChangeArrowheads="1"/>
          </p:cNvSpPr>
          <p:nvPr/>
        </p:nvSpPr>
        <p:spPr bwMode="auto">
          <a:xfrm>
            <a:off x="2166938" y="233490"/>
            <a:ext cx="6519862" cy="3139820"/>
          </a:xfrm>
          <a:prstGeom prst="cloudCallout">
            <a:avLst>
              <a:gd name="adj1" fmla="val -46810"/>
              <a:gd name="adj2" fmla="val 65917"/>
            </a:avLst>
          </a:prstGeom>
          <a:gradFill>
            <a:gsLst>
              <a:gs pos="0">
                <a:schemeClr val="accent6">
                  <a:shade val="30000"/>
                  <a:satMod val="100000"/>
                  <a:alpha val="70000"/>
                </a:schemeClr>
              </a:gs>
              <a:gs pos="80000">
                <a:schemeClr val="accent6">
                  <a:shade val="90000"/>
                  <a:satMod val="100000"/>
                  <a:alpha val="70000"/>
                </a:schemeClr>
              </a:gs>
              <a:gs pos="100000">
                <a:schemeClr val="accent6">
                  <a:tint val="90000"/>
                  <a:shade val="100000"/>
                  <a:satMod val="150000"/>
                  <a:alpha val="70000"/>
                </a:schemeClr>
              </a:gs>
            </a:gsLst>
          </a:gradFill>
          <a:ln>
            <a:headEnd/>
            <a:tailEnd/>
          </a:ln>
        </p:spPr>
        <p:style>
          <a:lnRef idx="1">
            <a:schemeClr val="accent6"/>
          </a:lnRef>
          <a:fillRef idx="3">
            <a:schemeClr val="accent6"/>
          </a:fillRef>
          <a:effectRef idx="2">
            <a:schemeClr val="accent6"/>
          </a:effectRef>
          <a:fontRef idx="minor">
            <a:schemeClr val="lt1"/>
          </a:fontRef>
        </p:style>
        <p:txBody>
          <a:bodyPr>
            <a:prstTxWarp prst="textNoShape">
              <a:avLst/>
            </a:prstTxWarp>
          </a:bodyPr>
          <a:lstStyle/>
          <a:p>
            <a:r>
              <a:rPr lang="ja-JP" altLang="en-US">
                <a:solidFill>
                  <a:schemeClr val="tx1"/>
                </a:solidFill>
              </a:rPr>
              <a:t>「</a:t>
            </a:r>
            <a:r>
              <a:rPr lang="ja-JP" altLang="en-US" i="1">
                <a:solidFill>
                  <a:schemeClr val="tx1"/>
                </a:solidFill>
              </a:rPr>
              <a:t>顔はずいぶんまずいが，スタイルはかなりいいぞ</a:t>
            </a:r>
            <a:r>
              <a:rPr lang="ja-JP" altLang="en-US">
                <a:solidFill>
                  <a:schemeClr val="tx1"/>
                </a:solidFill>
              </a:rPr>
              <a:t>」という父の発話は，実は論理的には説得力がない（反例になっていない）．にもかかわらず太郎はなんとなく納得してしまっているのは，人間ならではの推論をしてしまっているからと考えられる．</a:t>
            </a:r>
            <a:endParaRPr lang="en-US" altLang="ja-JP">
              <a:solidFill>
                <a:schemeClr val="tx1"/>
              </a:solidFill>
            </a:endParaRPr>
          </a:p>
          <a:p>
            <a:r>
              <a:rPr lang="ja-JP" altLang="en-US">
                <a:solidFill>
                  <a:schemeClr val="tx1"/>
                </a:solidFill>
              </a:rPr>
              <a:t>反例としてならば，「</a:t>
            </a:r>
            <a:r>
              <a:rPr lang="ja-JP" altLang="en-US" i="1">
                <a:solidFill>
                  <a:schemeClr val="tx1"/>
                </a:solidFill>
              </a:rPr>
              <a:t>顔はよくても，スタイルがひどい</a:t>
            </a:r>
            <a:r>
              <a:rPr lang="ja-JP" altLang="en-US">
                <a:solidFill>
                  <a:schemeClr val="tx1"/>
                </a:solidFill>
              </a:rPr>
              <a:t>」実例を挙げればよい．</a:t>
            </a:r>
          </a:p>
        </p:txBody>
      </p:sp>
    </p:spTree>
    <p:extLst>
      <p:ext uri="{BB962C8B-B14F-4D97-AF65-F5344CB8AC3E}">
        <p14:creationId xmlns:p14="http://schemas.microsoft.com/office/powerpoint/2010/main" val="1575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a:t>４枚カード問題</a:t>
            </a:r>
            <a:br>
              <a:rPr lang="en-US" altLang="ja-JP"/>
            </a:br>
            <a:r>
              <a:rPr lang="en-US" altLang="ja-JP" sz="2400"/>
              <a:t>(Johnson-Laird &amp; Wason, 1970)</a:t>
            </a:r>
          </a:p>
        </p:txBody>
      </p:sp>
      <p:sp>
        <p:nvSpPr>
          <p:cNvPr id="16387" name="Rectangle 3"/>
          <p:cNvSpPr>
            <a:spLocks noGrp="1" noChangeArrowheads="1"/>
          </p:cNvSpPr>
          <p:nvPr>
            <p:ph type="body" idx="1"/>
          </p:nvPr>
        </p:nvSpPr>
        <p:spPr>
          <a:xfrm>
            <a:off x="779462" y="4015065"/>
            <a:ext cx="7907338" cy="2629675"/>
          </a:xfrm>
        </p:spPr>
        <p:txBody>
          <a:bodyPr>
            <a:normAutofit/>
          </a:bodyPr>
          <a:lstStyle/>
          <a:p>
            <a:pPr marL="609600" indent="-609600">
              <a:buFont typeface="Wingdings" charset="2"/>
              <a:buAutoNum type="arabicPeriod"/>
            </a:pPr>
            <a:r>
              <a:rPr lang="ja-JP" altLang="en-US" sz="2800" dirty="0"/>
              <a:t>上のような４枚のカードを被験者に見せる．</a:t>
            </a:r>
            <a:endParaRPr lang="en-US" altLang="ja-JP" sz="2800" dirty="0"/>
          </a:p>
          <a:p>
            <a:pPr marL="609600" indent="-609600">
              <a:buFont typeface="Wingdings" charset="2"/>
              <a:buAutoNum type="arabicPeriod"/>
            </a:pPr>
            <a:r>
              <a:rPr lang="ja-JP" altLang="en-US" sz="2800" dirty="0"/>
              <a:t>「</a:t>
            </a:r>
            <a:r>
              <a:rPr lang="ja-JP" altLang="en-US" sz="2800" b="0" dirty="0">
                <a:solidFill>
                  <a:srgbClr val="F2D908"/>
                </a:solidFill>
                <a:effectLst/>
              </a:rPr>
              <a:t>もしカードの片面にローマ字の母音が書いてあれば，その裏面の数字は偶数である</a:t>
            </a:r>
            <a:r>
              <a:rPr lang="ja-JP" altLang="en-US" sz="2800" dirty="0"/>
              <a:t>」という規則が守られているかどうかに必要なカード（１枚もしくは複数枚）はどれかを選択させる．</a:t>
            </a:r>
          </a:p>
        </p:txBody>
      </p:sp>
      <p:sp>
        <p:nvSpPr>
          <p:cNvPr id="16388" name="AutoShape 4"/>
          <p:cNvSpPr>
            <a:spLocks noChangeArrowheads="1"/>
          </p:cNvSpPr>
          <p:nvPr/>
        </p:nvSpPr>
        <p:spPr bwMode="auto">
          <a:xfrm>
            <a:off x="1585913" y="1758259"/>
            <a:ext cx="1423987" cy="190658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chemeClr val="tx1"/>
                </a:solidFill>
                <a:ea typeface="ＭＳ Ｐ明朝" charset="-128"/>
                <a:cs typeface="ＭＳ Ｐ明朝" charset="-128"/>
              </a:rPr>
              <a:t>Ａ</a:t>
            </a:r>
          </a:p>
        </p:txBody>
      </p:sp>
      <p:sp>
        <p:nvSpPr>
          <p:cNvPr id="16389" name="AutoShape 5"/>
          <p:cNvSpPr>
            <a:spLocks noChangeArrowheads="1"/>
          </p:cNvSpPr>
          <p:nvPr/>
        </p:nvSpPr>
        <p:spPr bwMode="auto">
          <a:xfrm>
            <a:off x="3322638" y="1758259"/>
            <a:ext cx="1423987" cy="190658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chemeClr val="tx1"/>
                </a:solidFill>
                <a:ea typeface="ＭＳ Ｐ明朝" charset="-128"/>
                <a:cs typeface="ＭＳ Ｐ明朝" charset="-128"/>
              </a:rPr>
              <a:t>Ｋ</a:t>
            </a:r>
          </a:p>
        </p:txBody>
      </p:sp>
      <p:sp>
        <p:nvSpPr>
          <p:cNvPr id="16390" name="AutoShape 6"/>
          <p:cNvSpPr>
            <a:spLocks noChangeArrowheads="1"/>
          </p:cNvSpPr>
          <p:nvPr/>
        </p:nvSpPr>
        <p:spPr bwMode="auto">
          <a:xfrm>
            <a:off x="5059363" y="1758259"/>
            <a:ext cx="1423987" cy="190658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chemeClr val="tx1"/>
                </a:solidFill>
                <a:ea typeface="ＭＳ Ｐ明朝" charset="-128"/>
                <a:cs typeface="ＭＳ Ｐ明朝" charset="-128"/>
              </a:rPr>
              <a:t>４</a:t>
            </a:r>
          </a:p>
        </p:txBody>
      </p:sp>
      <p:sp>
        <p:nvSpPr>
          <p:cNvPr id="16391" name="AutoShape 7"/>
          <p:cNvSpPr>
            <a:spLocks noChangeArrowheads="1"/>
          </p:cNvSpPr>
          <p:nvPr/>
        </p:nvSpPr>
        <p:spPr bwMode="auto">
          <a:xfrm>
            <a:off x="6797675" y="1758259"/>
            <a:ext cx="1423988" cy="1906587"/>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chemeClr val="tx1"/>
                </a:solidFill>
                <a:ea typeface="ＭＳ Ｐ明朝" charset="-128"/>
                <a:cs typeface="ＭＳ Ｐ明朝" charset="-128"/>
              </a:rPr>
              <a:t>５</a:t>
            </a:r>
          </a:p>
        </p:txBody>
      </p:sp>
    </p:spTree>
    <p:extLst>
      <p:ext uri="{BB962C8B-B14F-4D97-AF65-F5344CB8AC3E}">
        <p14:creationId xmlns:p14="http://schemas.microsoft.com/office/powerpoint/2010/main" val="79455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a:t>本日の内容</a:t>
            </a:r>
          </a:p>
        </p:txBody>
      </p:sp>
      <p:sp>
        <p:nvSpPr>
          <p:cNvPr id="15365" name="Rectangle 5"/>
          <p:cNvSpPr>
            <a:spLocks noChangeArrowheads="1"/>
          </p:cNvSpPr>
          <p:nvPr/>
        </p:nvSpPr>
        <p:spPr bwMode="auto">
          <a:xfrm>
            <a:off x="1219200" y="1828800"/>
            <a:ext cx="7162800" cy="1600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r>
              <a:rPr lang="ja-JP" altLang="en-US" sz="3200"/>
              <a:t>情報処理モデルや脳科学，人工知能などを題材に人間の「知」とコンピュータの「知」の共通性と限界について学ぶ．</a:t>
            </a:r>
          </a:p>
        </p:txBody>
      </p:sp>
      <p:sp>
        <p:nvSpPr>
          <p:cNvPr id="2" name="コンテンツ プレースホルダー 1"/>
          <p:cNvSpPr>
            <a:spLocks noGrp="1"/>
          </p:cNvSpPr>
          <p:nvPr>
            <p:ph idx="1"/>
          </p:nvPr>
        </p:nvSpPr>
        <p:spPr>
          <a:xfrm>
            <a:off x="779462" y="3889248"/>
            <a:ext cx="7581901" cy="1946776"/>
          </a:xfrm>
        </p:spPr>
        <p:txBody>
          <a:bodyPr/>
          <a:lstStyle/>
          <a:p>
            <a:r>
              <a:rPr kumimoji="1" lang="ja-JP" altLang="en-US" dirty="0"/>
              <a:t>もし思考が計算論的に記述できるとすれば？</a:t>
            </a:r>
          </a:p>
          <a:p>
            <a:r>
              <a:rPr kumimoji="1" lang="ja-JP" altLang="en-US" dirty="0"/>
              <a:t>計算は機械的に“プログラム”可能？</a:t>
            </a:r>
          </a:p>
          <a:p>
            <a:r>
              <a:rPr kumimoji="1" lang="ja-JP" altLang="en-US" dirty="0"/>
              <a:t>賢さって何だろう？</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a:t>真理値表</a:t>
            </a:r>
          </a:p>
        </p:txBody>
      </p:sp>
      <p:sp>
        <p:nvSpPr>
          <p:cNvPr id="17411" name="Rectangle 3"/>
          <p:cNvSpPr>
            <a:spLocks noGrp="1" noChangeArrowheads="1"/>
          </p:cNvSpPr>
          <p:nvPr>
            <p:ph type="body" idx="1"/>
          </p:nvPr>
        </p:nvSpPr>
        <p:spPr>
          <a:xfrm>
            <a:off x="1836738" y="4600575"/>
            <a:ext cx="6823075" cy="1879600"/>
          </a:xfrm>
        </p:spPr>
        <p:txBody>
          <a:bodyPr>
            <a:normAutofit/>
          </a:bodyPr>
          <a:lstStyle/>
          <a:p>
            <a:pPr>
              <a:spcBef>
                <a:spcPts val="0"/>
              </a:spcBef>
            </a:pPr>
            <a:r>
              <a:rPr lang="ja-JP" altLang="en-US" sz="2400" dirty="0"/>
              <a:t>Ａのカード：母音である（</a:t>
            </a:r>
            <a:r>
              <a:rPr lang="ja-JP" altLang="en-US" sz="2400" b="1" i="1" dirty="0"/>
              <a:t>ｐ</a:t>
            </a:r>
            <a:r>
              <a:rPr lang="ja-JP" altLang="en-US" sz="2400" dirty="0"/>
              <a:t>）</a:t>
            </a:r>
            <a:endParaRPr lang="en-US" altLang="ja-JP" sz="2400" dirty="0"/>
          </a:p>
          <a:p>
            <a:pPr>
              <a:spcBef>
                <a:spcPts val="0"/>
              </a:spcBef>
            </a:pPr>
            <a:r>
              <a:rPr lang="ja-JP" altLang="en-US" sz="2400" dirty="0"/>
              <a:t>Ｋのカード：母音でない（</a:t>
            </a:r>
            <a:r>
              <a:rPr lang="ja-JP" altLang="en-US" sz="2400" b="1" i="1" dirty="0"/>
              <a:t>￢ｐ</a:t>
            </a:r>
            <a:r>
              <a:rPr lang="ja-JP" altLang="en-US" sz="2400" dirty="0"/>
              <a:t>）</a:t>
            </a:r>
            <a:endParaRPr lang="en-US" altLang="ja-JP" sz="2400" dirty="0"/>
          </a:p>
          <a:p>
            <a:pPr>
              <a:spcBef>
                <a:spcPts val="0"/>
              </a:spcBef>
            </a:pPr>
            <a:r>
              <a:rPr lang="ja-JP" altLang="en-US" sz="2400" dirty="0"/>
              <a:t>４のカード：偶数である（</a:t>
            </a:r>
            <a:r>
              <a:rPr lang="ja-JP" altLang="en-US" sz="2400" b="1" i="1" dirty="0"/>
              <a:t>ｑ</a:t>
            </a:r>
            <a:r>
              <a:rPr lang="ja-JP" altLang="en-US" sz="2400" dirty="0"/>
              <a:t>）</a:t>
            </a:r>
            <a:endParaRPr lang="en-US" altLang="ja-JP" sz="2400" dirty="0"/>
          </a:p>
          <a:p>
            <a:pPr>
              <a:spcBef>
                <a:spcPts val="0"/>
              </a:spcBef>
            </a:pPr>
            <a:r>
              <a:rPr lang="ja-JP" altLang="en-US" sz="2400" dirty="0"/>
              <a:t>５のカード：偶数でない（</a:t>
            </a:r>
            <a:r>
              <a:rPr lang="ja-JP" altLang="en-US" sz="2400" b="1" i="1" dirty="0"/>
              <a:t>￢ｑ</a:t>
            </a:r>
            <a:r>
              <a:rPr lang="ja-JP" altLang="en-US" sz="2400" dirty="0"/>
              <a:t>）</a:t>
            </a:r>
          </a:p>
        </p:txBody>
      </p:sp>
      <p:graphicFrame>
        <p:nvGraphicFramePr>
          <p:cNvPr id="17412" name="Group 4"/>
          <p:cNvGraphicFramePr>
            <a:graphicFrameLocks noGrp="1"/>
          </p:cNvGraphicFramePr>
          <p:nvPr/>
        </p:nvGraphicFramePr>
        <p:xfrm>
          <a:off x="1819275" y="1776413"/>
          <a:ext cx="6021388" cy="2645411"/>
        </p:xfrm>
        <a:graphic>
          <a:graphicData uri="http://schemas.openxmlformats.org/drawingml/2006/table">
            <a:tbl>
              <a:tblPr/>
              <a:tblGrid>
                <a:gridCol w="1630363">
                  <a:extLst>
                    <a:ext uri="{9D8B030D-6E8A-4147-A177-3AD203B41FA5}">
                      <a16:colId xmlns:a16="http://schemas.microsoft.com/office/drawing/2014/main" val="20000"/>
                    </a:ext>
                  </a:extLst>
                </a:gridCol>
                <a:gridCol w="1620837">
                  <a:extLst>
                    <a:ext uri="{9D8B030D-6E8A-4147-A177-3AD203B41FA5}">
                      <a16:colId xmlns:a16="http://schemas.microsoft.com/office/drawing/2014/main" val="20001"/>
                    </a:ext>
                  </a:extLst>
                </a:gridCol>
                <a:gridCol w="2770188">
                  <a:extLst>
                    <a:ext uri="{9D8B030D-6E8A-4147-A177-3AD203B41FA5}">
                      <a16:colId xmlns:a16="http://schemas.microsoft.com/office/drawing/2014/main" val="20002"/>
                    </a:ext>
                  </a:extLst>
                </a:gridCol>
              </a:tblGrid>
              <a:tr h="417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600" b="0" i="0" u="none" strike="noStrike" cap="none" normalizeH="0" baseline="0" dirty="0">
                          <a:ln>
                            <a:noFill/>
                          </a:ln>
                          <a:solidFill>
                            <a:schemeClr val="bg1"/>
                          </a:solidFill>
                          <a:effectLst/>
                          <a:latin typeface="Times New Roman" charset="0"/>
                          <a:ea typeface="ＭＳ Ｐゴシック" charset="-128"/>
                          <a:cs typeface="ＭＳ Ｐゴシック" charset="-128"/>
                        </a:rPr>
                        <a:t>母音である（</a:t>
                      </a:r>
                      <a:r>
                        <a:rPr kumimoji="1" lang="ja-JP" altLang="en-US" sz="2400" b="1" i="1" u="none" strike="noStrike" cap="none" normalizeH="0" baseline="0" dirty="0">
                          <a:ln>
                            <a:noFill/>
                          </a:ln>
                          <a:solidFill>
                            <a:schemeClr val="bg1"/>
                          </a:solidFill>
                          <a:effectLst/>
                          <a:latin typeface="Times New Roman" charset="0"/>
                          <a:ea typeface="ＭＳ Ｐゴシック" charset="-128"/>
                          <a:cs typeface="ＭＳ Ｐゴシック" charset="-128"/>
                        </a:rPr>
                        <a:t>ｐ</a:t>
                      </a:r>
                      <a:r>
                        <a:rPr kumimoji="1" lang="ja-JP" altLang="en-US" sz="1600" b="0" i="0" u="none" strike="noStrike" cap="none" normalizeH="0" baseline="0" dirty="0">
                          <a:ln>
                            <a:noFill/>
                          </a:ln>
                          <a:solidFill>
                            <a:schemeClr val="bg1"/>
                          </a:solidFill>
                          <a:effectLst/>
                          <a:latin typeface="Times New Roman" charset="0"/>
                          <a:ea typeface="ＭＳ Ｐゴシック" charset="-128"/>
                          <a:cs typeface="ＭＳ Ｐゴシック" charset="-128"/>
                        </a:rPr>
                        <a:t>）</a:t>
                      </a:r>
                    </a:p>
                  </a:txBody>
                  <a:tcPr anchor="ctr" horzOverflow="overflow">
                    <a:lnL cap="flat">
                      <a:noFill/>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1600" b="0" i="0" u="none" strike="noStrike" cap="none" normalizeH="0" baseline="0" dirty="0">
                          <a:ln>
                            <a:noFill/>
                          </a:ln>
                          <a:solidFill>
                            <a:schemeClr val="bg1"/>
                          </a:solidFill>
                          <a:effectLst/>
                          <a:latin typeface="Times New Roman" charset="0"/>
                          <a:ea typeface="ＭＳ Ｐゴシック" charset="-128"/>
                          <a:cs typeface="ＭＳ Ｐゴシック" charset="-128"/>
                        </a:rPr>
                        <a:t>偶数である（</a:t>
                      </a:r>
                      <a:r>
                        <a:rPr kumimoji="1" lang="ja-JP" altLang="en-US" sz="2400" b="1" i="1" u="none" strike="noStrike" cap="none" normalizeH="0" baseline="0" dirty="0">
                          <a:ln>
                            <a:noFill/>
                          </a:ln>
                          <a:solidFill>
                            <a:schemeClr val="bg1"/>
                          </a:solidFill>
                          <a:effectLst/>
                          <a:latin typeface="Times New Roman" charset="0"/>
                          <a:ea typeface="ＭＳ Ｐゴシック" charset="-128"/>
                          <a:cs typeface="ＭＳ Ｐゴシック" charset="-128"/>
                        </a:rPr>
                        <a:t>ｑ</a:t>
                      </a:r>
                      <a:r>
                        <a:rPr kumimoji="1" lang="ja-JP" altLang="en-US" sz="1600" b="0" i="0" u="none" strike="noStrike" cap="none" normalizeH="0" baseline="0" dirty="0">
                          <a:ln>
                            <a:noFill/>
                          </a:ln>
                          <a:solidFill>
                            <a:schemeClr val="bg1"/>
                          </a:solidFill>
                          <a:effectLst/>
                          <a:latin typeface="Times New Roman" charset="0"/>
                          <a:ea typeface="ＭＳ Ｐゴシック" charset="-128"/>
                          <a:cs typeface="ＭＳ Ｐゴシック"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400" b="1" i="1" u="none" strike="noStrike" cap="none" normalizeH="0" baseline="0">
                          <a:ln>
                            <a:noFill/>
                          </a:ln>
                          <a:solidFill>
                            <a:schemeClr val="bg1"/>
                          </a:solidFill>
                          <a:effectLst/>
                          <a:latin typeface="Times New Roman" charset="0"/>
                          <a:ea typeface="ＭＳ Ｐゴシック" charset="-128"/>
                          <a:cs typeface="ＭＳ Ｐゴシック" charset="-128"/>
                        </a:rPr>
                        <a:t>ｐ</a:t>
                      </a:r>
                      <a:r>
                        <a:rPr kumimoji="1" lang="en-US" altLang="ja-JP" sz="2400" b="1" i="1"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1800" b="0" i="0" u="none" strike="noStrike" cap="none" normalizeH="0" baseline="0">
                          <a:ln>
                            <a:noFill/>
                          </a:ln>
                          <a:solidFill>
                            <a:schemeClr val="bg1"/>
                          </a:solidFill>
                          <a:effectLst/>
                          <a:latin typeface="Times New Roman" charset="0"/>
                          <a:ea typeface="ＭＳ Ｐゴシック" charset="-128"/>
                          <a:cs typeface="ＭＳ Ｐゴシック" charset="-128"/>
                        </a:rPr>
                        <a:t>ならば</a:t>
                      </a:r>
                      <a:r>
                        <a:rPr kumimoji="1" lang="en-US" altLang="ja-JP" sz="2400" b="1" i="1" u="none" strike="noStrike" cap="none" normalizeH="0" baseline="0">
                          <a:ln>
                            <a:noFill/>
                          </a:ln>
                          <a:solidFill>
                            <a:schemeClr val="bg1"/>
                          </a:solidFill>
                          <a:effectLst/>
                          <a:latin typeface="Times New Roman" charset="0"/>
                          <a:ea typeface="ＭＳ Ｐゴシック" charset="-128"/>
                          <a:cs typeface="ＭＳ Ｐゴシック" charset="-128"/>
                        </a:rPr>
                        <a:t> </a:t>
                      </a:r>
                      <a:r>
                        <a:rPr kumimoji="1" lang="ja-JP" altLang="en-US" sz="2400" b="1" i="1" u="none" strike="noStrike" cap="none" normalizeH="0" baseline="0">
                          <a:ln>
                            <a:noFill/>
                          </a:ln>
                          <a:solidFill>
                            <a:schemeClr val="bg1"/>
                          </a:solidFill>
                          <a:effectLst/>
                          <a:latin typeface="Times New Roman" charset="0"/>
                          <a:ea typeface="ＭＳ Ｐゴシック" charset="-128"/>
                          <a:cs typeface="ＭＳ Ｐゴシック" charset="-128"/>
                        </a:rPr>
                        <a:t>ｑ</a:t>
                      </a:r>
                    </a:p>
                  </a:txBody>
                  <a:tcPr anchor="ctr" horzOverflow="overflow">
                    <a:lnL w="12700" cap="flat" cmpd="sng" algn="ctr">
                      <a:solidFill>
                        <a:srgbClr val="000000"/>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4587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dirty="0">
                          <a:ln>
                            <a:noFill/>
                          </a:ln>
                          <a:solidFill>
                            <a:schemeClr val="bg1"/>
                          </a:solidFill>
                          <a:effectLst/>
                          <a:latin typeface="Times New Roman" charset="0"/>
                          <a:ea typeface="ＭＳ Ｐゴシック" charset="-128"/>
                          <a:cs typeface="ＭＳ Ｐゴシック" charset="-128"/>
                        </a:rPr>
                        <a:t>真</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真</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5683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dirty="0">
                          <a:ln>
                            <a:noFill/>
                          </a:ln>
                          <a:solidFill>
                            <a:schemeClr val="bg1"/>
                          </a:solidFill>
                          <a:effectLst/>
                          <a:latin typeface="Times New Roman" charset="0"/>
                          <a:ea typeface="ＭＳ Ｐゴシック" charset="-128"/>
                          <a:cs typeface="ＭＳ Ｐゴシック" charset="-128"/>
                        </a:rPr>
                        <a:t>真</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偽</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dirty="0">
                          <a:ln>
                            <a:noFill/>
                          </a:ln>
                          <a:solidFill>
                            <a:schemeClr val="bg1"/>
                          </a:solidFill>
                          <a:effectLst/>
                          <a:latin typeface="Times New Roman" charset="0"/>
                          <a:ea typeface="ＭＳ Ｐゴシック" charset="-128"/>
                          <a:cs typeface="ＭＳ Ｐゴシック" charset="-128"/>
                        </a:rPr>
                        <a:t>偽</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真</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偽</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a:ln>
                            <a:noFill/>
                          </a:ln>
                          <a:solidFill>
                            <a:schemeClr val="bg1"/>
                          </a:solidFill>
                          <a:effectLst/>
                          <a:latin typeface="Times New Roman" charset="0"/>
                          <a:ea typeface="ＭＳ Ｐゴシック" charset="-128"/>
                          <a:cs typeface="ＭＳ Ｐゴシック" charset="-128"/>
                        </a:rPr>
                        <a:t>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charset="2"/>
                        <a:buNone/>
                        <a:tabLst/>
                      </a:pPr>
                      <a:r>
                        <a:rPr kumimoji="1" lang="ja-JP" altLang="en-US" sz="2800" b="0" i="0" u="none" strike="noStrike" cap="none" normalizeH="0" baseline="0" dirty="0">
                          <a:ln>
                            <a:noFill/>
                          </a:ln>
                          <a:solidFill>
                            <a:schemeClr val="bg1"/>
                          </a:solidFill>
                          <a:effectLst/>
                          <a:latin typeface="Times New Roman" charset="0"/>
                          <a:ea typeface="ＭＳ Ｐゴシック" charset="-128"/>
                          <a:cs typeface="ＭＳ Ｐゴシック" charset="-128"/>
                        </a:rPr>
                        <a:t>真</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780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a:t>答え</a:t>
            </a:r>
          </a:p>
        </p:txBody>
      </p:sp>
      <p:sp>
        <p:nvSpPr>
          <p:cNvPr id="18435" name="Rectangle 3"/>
          <p:cNvSpPr>
            <a:spLocks noGrp="1" noChangeArrowheads="1"/>
          </p:cNvSpPr>
          <p:nvPr>
            <p:ph type="body" idx="1"/>
          </p:nvPr>
        </p:nvSpPr>
        <p:spPr>
          <a:xfrm>
            <a:off x="1066800" y="4194651"/>
            <a:ext cx="7620000" cy="2155051"/>
          </a:xfrm>
        </p:spPr>
        <p:txBody>
          <a:bodyPr/>
          <a:lstStyle/>
          <a:p>
            <a:pPr>
              <a:lnSpc>
                <a:spcPct val="90000"/>
              </a:lnSpc>
            </a:pPr>
            <a:r>
              <a:rPr lang="ja-JP" altLang="en-US" dirty="0"/>
              <a:t>「母音であれば偶数」という条件文は，「子音であっても偶数」という可能性を排除していない．</a:t>
            </a:r>
            <a:endParaRPr lang="en-US" altLang="ja-JP" dirty="0"/>
          </a:p>
          <a:p>
            <a:pPr>
              <a:lnSpc>
                <a:spcPct val="90000"/>
              </a:lnSpc>
            </a:pPr>
            <a:r>
              <a:rPr lang="en-US" altLang="ja-JP" dirty="0"/>
              <a:t>“</a:t>
            </a:r>
            <a:r>
              <a:rPr lang="ja-JP" altLang="en-US" dirty="0"/>
              <a:t>ｐならばｑ</a:t>
            </a:r>
            <a:r>
              <a:rPr lang="en-US" altLang="ja-JP" dirty="0"/>
              <a:t>”</a:t>
            </a:r>
            <a:r>
              <a:rPr lang="ja-JP" altLang="en-US" dirty="0"/>
              <a:t>が真であれば，</a:t>
            </a:r>
            <a:r>
              <a:rPr lang="en-US" altLang="ja-JP" dirty="0"/>
              <a:t>“</a:t>
            </a:r>
            <a:r>
              <a:rPr lang="ja-JP" altLang="en-US" dirty="0"/>
              <a:t>ｑでなければｐでない</a:t>
            </a:r>
            <a:r>
              <a:rPr lang="en-US" altLang="ja-JP" dirty="0"/>
              <a:t>”</a:t>
            </a:r>
            <a:r>
              <a:rPr lang="ja-JP" altLang="en-US" dirty="0"/>
              <a:t>（否定式）も真である．</a:t>
            </a:r>
          </a:p>
        </p:txBody>
      </p:sp>
      <p:sp>
        <p:nvSpPr>
          <p:cNvPr id="18436" name="AutoShape 4"/>
          <p:cNvSpPr>
            <a:spLocks noChangeArrowheads="1"/>
          </p:cNvSpPr>
          <p:nvPr/>
        </p:nvSpPr>
        <p:spPr bwMode="auto">
          <a:xfrm>
            <a:off x="2764703" y="1771650"/>
            <a:ext cx="1386642" cy="1858052"/>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rgbClr val="FFFFFF"/>
                </a:solidFill>
                <a:ea typeface="ＭＳ Ｐ明朝" charset="-128"/>
                <a:cs typeface="ＭＳ Ｐ明朝" charset="-128"/>
              </a:rPr>
              <a:t>Ａ</a:t>
            </a:r>
          </a:p>
        </p:txBody>
      </p:sp>
      <p:sp>
        <p:nvSpPr>
          <p:cNvPr id="18437" name="AutoShape 5"/>
          <p:cNvSpPr>
            <a:spLocks noChangeArrowheads="1"/>
          </p:cNvSpPr>
          <p:nvPr/>
        </p:nvSpPr>
        <p:spPr bwMode="auto">
          <a:xfrm>
            <a:off x="4901422" y="1771650"/>
            <a:ext cx="1386642" cy="1858052"/>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a:prstTxWarp prst="textNoShape">
              <a:avLst/>
            </a:prstTxWarp>
          </a:bodyPr>
          <a:lstStyle/>
          <a:p>
            <a:r>
              <a:rPr lang="ja-JP" altLang="en-US" sz="4000">
                <a:solidFill>
                  <a:srgbClr val="FFFFFF"/>
                </a:solidFill>
                <a:ea typeface="ＭＳ Ｐ明朝" charset="-128"/>
                <a:cs typeface="ＭＳ Ｐ明朝" charset="-128"/>
              </a:rPr>
              <a:t>５</a:t>
            </a:r>
          </a:p>
        </p:txBody>
      </p:sp>
    </p:spTree>
    <p:extLst>
      <p:ext uri="{BB962C8B-B14F-4D97-AF65-F5344CB8AC3E}">
        <p14:creationId xmlns:p14="http://schemas.microsoft.com/office/powerpoint/2010/main" val="57739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人間の思考</a:t>
            </a:r>
            <a:endParaRPr kumimoji="1" lang="ja-JP" altLang="en-US" dirty="0"/>
          </a:p>
        </p:txBody>
      </p:sp>
      <p:sp>
        <p:nvSpPr>
          <p:cNvPr id="3" name="コンテンツ プレースホルダー 2"/>
          <p:cNvSpPr>
            <a:spLocks noGrp="1"/>
          </p:cNvSpPr>
          <p:nvPr>
            <p:ph idx="1"/>
          </p:nvPr>
        </p:nvSpPr>
        <p:spPr>
          <a:xfrm>
            <a:off x="779462" y="1882588"/>
            <a:ext cx="7581901" cy="2618160"/>
          </a:xfrm>
        </p:spPr>
        <p:txBody>
          <a:bodyPr>
            <a:normAutofit/>
          </a:bodyPr>
          <a:lstStyle/>
          <a:p>
            <a:r>
              <a:rPr lang="ja-JP" altLang="en-US" sz="3200" dirty="0"/>
              <a:t>因果関係をしばしば取り違える．</a:t>
            </a:r>
            <a:br>
              <a:rPr lang="en-US" altLang="ja-JP" sz="3200" dirty="0"/>
            </a:br>
            <a:r>
              <a:rPr lang="en-US" altLang="ja-JP" sz="3200" dirty="0"/>
              <a:t>p</a:t>
            </a:r>
            <a:r>
              <a:rPr lang="ja-JP" altLang="en-US" sz="3200" dirty="0"/>
              <a:t>→</a:t>
            </a:r>
            <a:r>
              <a:rPr lang="en-US" altLang="ja-JP" sz="3200" dirty="0"/>
              <a:t>q </a:t>
            </a:r>
            <a:r>
              <a:rPr lang="ja-JP" altLang="en-US" sz="3200" dirty="0"/>
              <a:t>と</a:t>
            </a:r>
            <a:r>
              <a:rPr lang="en-US" altLang="ja-JP" sz="3200" dirty="0"/>
              <a:t> q</a:t>
            </a:r>
            <a:r>
              <a:rPr lang="ja-JP" altLang="en-US" sz="3200" dirty="0"/>
              <a:t>→</a:t>
            </a:r>
            <a:r>
              <a:rPr lang="en-US" altLang="ja-JP" sz="3200" dirty="0"/>
              <a:t>p </a:t>
            </a:r>
            <a:r>
              <a:rPr lang="ja-JP" altLang="en-US" sz="3200" dirty="0"/>
              <a:t>はまったく違う論理．</a:t>
            </a:r>
            <a:endParaRPr kumimoji="1" lang="en-US" altLang="ja-JP" sz="3200" dirty="0"/>
          </a:p>
          <a:p>
            <a:r>
              <a:rPr kumimoji="1" lang="ja-JP" altLang="en-US" sz="3200" dirty="0"/>
              <a:t>「否定」の論理的思考があまり得意ではない．</a:t>
            </a:r>
            <a:endParaRPr kumimoji="1" lang="en-US" altLang="ja-JP" sz="3200" dirty="0"/>
          </a:p>
        </p:txBody>
      </p:sp>
      <p:sp>
        <p:nvSpPr>
          <p:cNvPr id="4" name="正方形/長方形 3"/>
          <p:cNvSpPr/>
          <p:nvPr/>
        </p:nvSpPr>
        <p:spPr>
          <a:xfrm>
            <a:off x="878774" y="4845132"/>
            <a:ext cx="7482589" cy="1377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kumimoji="1" lang="ja-JP" altLang="en-US" sz="2400" dirty="0"/>
              <a:t>コンピュータの論理計算は常に数学的な正しさを示す</a:t>
            </a:r>
            <a:endParaRPr kumimoji="1" lang="en-US" altLang="ja-JP" sz="2400" dirty="0"/>
          </a:p>
          <a:p>
            <a:pPr algn="ctr">
              <a:lnSpc>
                <a:spcPct val="150000"/>
              </a:lnSpc>
            </a:pPr>
            <a:r>
              <a:rPr lang="ja-JP" altLang="en-US" sz="2400" dirty="0"/>
              <a:t>なぜ人はそれが苦手なのだろう？</a:t>
            </a:r>
            <a:endParaRPr kumimoji="1" lang="ja-JP" altLang="en-US" sz="2400" dirty="0"/>
          </a:p>
        </p:txBody>
      </p:sp>
    </p:spTree>
    <p:extLst>
      <p:ext uri="{BB962C8B-B14F-4D97-AF65-F5344CB8AC3E}">
        <p14:creationId xmlns:p14="http://schemas.microsoft.com/office/powerpoint/2010/main" val="134816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日常生活における推論</a:t>
            </a:r>
          </a:p>
        </p:txBody>
      </p:sp>
      <p:sp>
        <p:nvSpPr>
          <p:cNvPr id="19459" name="Rectangle 3"/>
          <p:cNvSpPr>
            <a:spLocks noGrp="1" noChangeArrowheads="1"/>
          </p:cNvSpPr>
          <p:nvPr>
            <p:ph type="body" idx="1"/>
          </p:nvPr>
        </p:nvSpPr>
        <p:spPr>
          <a:xfrm>
            <a:off x="833438" y="3686175"/>
            <a:ext cx="7972425" cy="2833688"/>
          </a:xfrm>
        </p:spPr>
        <p:txBody>
          <a:bodyPr>
            <a:normAutofit lnSpcReduction="10000"/>
          </a:bodyPr>
          <a:lstStyle/>
          <a:p>
            <a:r>
              <a:rPr lang="ja-JP" altLang="en-US" sz="2800"/>
              <a:t>問題が非日常的なものであれば困難なことが多いが，日常的な場面の問題として，あるいは十分な文脈情報と共に提示すれば意外に容易である．</a:t>
            </a:r>
            <a:endParaRPr lang="en-US" altLang="ja-JP" sz="2800"/>
          </a:p>
          <a:p>
            <a:r>
              <a:rPr lang="ja-JP" altLang="en-US" sz="2800"/>
              <a:t>我々の日常の推論は必ずしも形式論理学の規則を援用する方法で行なわれているのでないことを暗示している．</a:t>
            </a:r>
          </a:p>
        </p:txBody>
      </p:sp>
      <p:sp>
        <p:nvSpPr>
          <p:cNvPr id="19460" name="Rectangle 4"/>
          <p:cNvSpPr>
            <a:spLocks noChangeArrowheads="1"/>
          </p:cNvSpPr>
          <p:nvPr/>
        </p:nvSpPr>
        <p:spPr bwMode="auto">
          <a:xfrm>
            <a:off x="1568450" y="1711325"/>
            <a:ext cx="6713538" cy="17621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pPr algn="ctr"/>
            <a:r>
              <a:rPr lang="ja-JP" altLang="en-US" sz="2800" dirty="0"/>
              <a:t>我々は形式論理学の通りに推論することが苦手である．しかし日常生活の中でも，我々はかなり複雑な演繹的推論を行なっている．</a:t>
            </a:r>
            <a:endParaRPr lang="en-US" altLang="ja-JP" sz="2800" dirty="0"/>
          </a:p>
          <a:p>
            <a:pPr algn="ctr"/>
            <a:r>
              <a:rPr lang="ja-JP" altLang="en-US" sz="2800" dirty="0"/>
              <a:t>なぜ？</a:t>
            </a:r>
          </a:p>
        </p:txBody>
      </p:sp>
    </p:spTree>
    <p:extLst>
      <p:ext uri="{BB962C8B-B14F-4D97-AF65-F5344CB8AC3E}">
        <p14:creationId xmlns:p14="http://schemas.microsoft.com/office/powerpoint/2010/main" val="43332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ja-JP" altLang="en-US"/>
              <a:t>日常の算術</a:t>
            </a:r>
          </a:p>
        </p:txBody>
      </p:sp>
      <p:sp>
        <p:nvSpPr>
          <p:cNvPr id="20483" name="Rectangle 3"/>
          <p:cNvSpPr>
            <a:spLocks noGrp="1" noChangeArrowheads="1"/>
          </p:cNvSpPr>
          <p:nvPr>
            <p:ph type="body" idx="1"/>
          </p:nvPr>
        </p:nvSpPr>
        <p:spPr>
          <a:xfrm>
            <a:off x="1066800" y="1752600"/>
            <a:ext cx="7620000" cy="1604963"/>
          </a:xfrm>
        </p:spPr>
        <p:txBody>
          <a:bodyPr/>
          <a:lstStyle/>
          <a:p>
            <a:pPr marL="0" indent="0">
              <a:buFont typeface="Wingdings" charset="2"/>
              <a:buNone/>
            </a:pPr>
            <a:r>
              <a:rPr lang="ja-JP" altLang="en-US" dirty="0"/>
              <a:t>学校では数学が苦手で落第したのに，競馬・オート・競輪・ボート・パチンコ・パチスロ・トト・ロト・点棒計算が妙に得意な人．</a:t>
            </a:r>
          </a:p>
        </p:txBody>
      </p:sp>
      <p:sp>
        <p:nvSpPr>
          <p:cNvPr id="20484" name="Rectangle 4"/>
          <p:cNvSpPr>
            <a:spLocks noChangeArrowheads="1"/>
          </p:cNvSpPr>
          <p:nvPr/>
        </p:nvSpPr>
        <p:spPr bwMode="auto">
          <a:xfrm>
            <a:off x="1162050" y="3546475"/>
            <a:ext cx="7485063" cy="26765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prstTxWarp prst="textNoShape">
              <a:avLst/>
            </a:prstTxWarp>
          </a:bodyPr>
          <a:lstStyle/>
          <a:p>
            <a:pPr marL="457200" indent="-457200"/>
            <a:r>
              <a:rPr lang="ja-JP" altLang="en-US" sz="3200" dirty="0">
                <a:solidFill>
                  <a:schemeClr val="tx1"/>
                </a:solidFill>
                <a:effectLst>
                  <a:outerShdw blurRad="50800" dist="38100" dir="2700000">
                    <a:srgbClr val="000000">
                      <a:alpha val="43000"/>
                    </a:srgbClr>
                  </a:outerShdw>
                </a:effectLst>
              </a:rPr>
              <a:t>問題</a:t>
            </a:r>
            <a:endParaRPr lang="en-US" altLang="ja-JP" sz="3200" dirty="0">
              <a:solidFill>
                <a:schemeClr val="tx1"/>
              </a:solidFill>
              <a:effectLst>
                <a:outerShdw blurRad="50800" dist="38100" dir="2700000">
                  <a:srgbClr val="000000">
                    <a:alpha val="43000"/>
                  </a:srgbClr>
                </a:outerShdw>
              </a:effectLst>
            </a:endParaRPr>
          </a:p>
          <a:p>
            <a:pPr marL="914400" lvl="1" indent="-457200">
              <a:buFontTx/>
              <a:buAutoNum type="arabicPeriod"/>
            </a:pPr>
            <a:r>
              <a:rPr lang="ja-JP" altLang="en-US" sz="3200" dirty="0">
                <a:solidFill>
                  <a:schemeClr val="tx1"/>
                </a:solidFill>
                <a:effectLst>
                  <a:outerShdw blurRad="50800" dist="38100" dir="2700000">
                    <a:srgbClr val="000000">
                      <a:alpha val="43000"/>
                    </a:srgbClr>
                  </a:outerShdw>
                </a:effectLst>
              </a:rPr>
              <a:t>ハンカチあるいは１枚の紙を用意してください．</a:t>
            </a:r>
            <a:endParaRPr lang="en-US" altLang="ja-JP" sz="3200" dirty="0">
              <a:solidFill>
                <a:schemeClr val="tx1"/>
              </a:solidFill>
              <a:effectLst>
                <a:outerShdw blurRad="50800" dist="38100" dir="2700000">
                  <a:srgbClr val="000000">
                    <a:alpha val="43000"/>
                  </a:srgbClr>
                </a:outerShdw>
              </a:effectLst>
            </a:endParaRPr>
          </a:p>
          <a:p>
            <a:pPr marL="914400" lvl="1" indent="-457200">
              <a:buFontTx/>
              <a:buAutoNum type="arabicPeriod"/>
            </a:pPr>
            <a:r>
              <a:rPr lang="ja-JP" altLang="en-US" sz="3200" dirty="0">
                <a:solidFill>
                  <a:schemeClr val="tx1"/>
                </a:solidFill>
                <a:effectLst>
                  <a:outerShdw blurRad="50800" dist="38100" dir="2700000">
                    <a:srgbClr val="000000">
                      <a:alpha val="43000"/>
                    </a:srgbClr>
                  </a:outerShdw>
                </a:effectLst>
              </a:rPr>
              <a:t>その３分の２を，さらに４分の３にした大きさはどれくらいですか？</a:t>
            </a:r>
          </a:p>
        </p:txBody>
      </p:sp>
    </p:spTree>
    <p:extLst>
      <p:ext uri="{BB962C8B-B14F-4D97-AF65-F5344CB8AC3E}">
        <p14:creationId xmlns:p14="http://schemas.microsoft.com/office/powerpoint/2010/main" val="1713588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環境・状況・身体</a:t>
            </a:r>
          </a:p>
        </p:txBody>
      </p:sp>
      <p:sp>
        <p:nvSpPr>
          <p:cNvPr id="3" name="コンテンツ プレースホルダー 2"/>
          <p:cNvSpPr>
            <a:spLocks noGrp="1"/>
          </p:cNvSpPr>
          <p:nvPr>
            <p:ph idx="1"/>
          </p:nvPr>
        </p:nvSpPr>
        <p:spPr>
          <a:xfrm>
            <a:off x="779462" y="1882587"/>
            <a:ext cx="7758896" cy="4636965"/>
          </a:xfrm>
        </p:spPr>
        <p:txBody>
          <a:bodyPr>
            <a:normAutofit/>
          </a:bodyPr>
          <a:lstStyle/>
          <a:p>
            <a:pPr marL="0" indent="0">
              <a:buNone/>
            </a:pPr>
            <a:r>
              <a:rPr kumimoji="1" lang="ja-JP" altLang="en-US" sz="3600" dirty="0">
                <a:solidFill>
                  <a:schemeClr val="accent1"/>
                </a:solidFill>
              </a:rPr>
              <a:t>生きているからこそ利用可能なリソース</a:t>
            </a:r>
            <a:endParaRPr kumimoji="1" lang="en-US" altLang="ja-JP" sz="3600" dirty="0">
              <a:solidFill>
                <a:schemeClr val="accent1"/>
              </a:solidFill>
            </a:endParaRPr>
          </a:p>
          <a:p>
            <a:pPr lvl="1"/>
            <a:endParaRPr lang="en-US" altLang="ja-JP" sz="3200" dirty="0"/>
          </a:p>
          <a:p>
            <a:pPr lvl="1"/>
            <a:r>
              <a:rPr lang="ja-JP" altLang="en-US" sz="3200" dirty="0"/>
              <a:t>動物の「賢さ」の意味とは何か？</a:t>
            </a:r>
            <a:endParaRPr lang="en-US" altLang="ja-JP" sz="3200" dirty="0"/>
          </a:p>
          <a:p>
            <a:pPr lvl="1"/>
            <a:endParaRPr kumimoji="1" lang="en-US" altLang="ja-JP" sz="3200" dirty="0"/>
          </a:p>
          <a:p>
            <a:pPr lvl="1"/>
            <a:r>
              <a:rPr kumimoji="1" lang="ja-JP" altLang="en-US" sz="3200" dirty="0"/>
              <a:t>人工知能は賢く振る舞えるか？</a:t>
            </a:r>
            <a:br>
              <a:rPr kumimoji="1" lang="en-US" altLang="ja-JP" sz="3200" dirty="0"/>
            </a:br>
            <a:r>
              <a:rPr kumimoji="1" lang="ja-JP" altLang="en-US" sz="3200" dirty="0"/>
              <a:t>→身体性（実世界の中に体をもつこと）</a:t>
            </a:r>
            <a:endParaRPr kumimoji="1" lang="en-US" altLang="ja-JP" sz="3200" dirty="0"/>
          </a:p>
          <a:p>
            <a:pPr lvl="1"/>
            <a:endParaRPr lang="en-US" altLang="ja-JP" sz="3200" dirty="0"/>
          </a:p>
          <a:p>
            <a:pPr lvl="1"/>
            <a:r>
              <a:rPr lang="ja-JP" altLang="en-US" sz="3200" dirty="0"/>
              <a:t>「認知する」とはどういうことか？</a:t>
            </a:r>
            <a:endParaRPr kumimoji="1" lang="ja-JP" altLang="en-US" sz="3200" dirty="0"/>
          </a:p>
        </p:txBody>
      </p:sp>
    </p:spTree>
    <p:extLst>
      <p:ext uri="{BB962C8B-B14F-4D97-AF65-F5344CB8AC3E}">
        <p14:creationId xmlns:p14="http://schemas.microsoft.com/office/powerpoint/2010/main" val="27726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a:t>帰納的推論</a:t>
            </a:r>
          </a:p>
        </p:txBody>
      </p:sp>
      <p:sp>
        <p:nvSpPr>
          <p:cNvPr id="22531" name="Rectangle 3"/>
          <p:cNvSpPr>
            <a:spLocks noGrp="1" noChangeArrowheads="1"/>
          </p:cNvSpPr>
          <p:nvPr>
            <p:ph type="body" idx="1"/>
          </p:nvPr>
        </p:nvSpPr>
        <p:spPr>
          <a:xfrm>
            <a:off x="1066800" y="4092575"/>
            <a:ext cx="7620000" cy="2165350"/>
          </a:xfrm>
        </p:spPr>
        <p:txBody>
          <a:bodyPr>
            <a:normAutofit lnSpcReduction="10000"/>
          </a:bodyPr>
          <a:lstStyle/>
          <a:p>
            <a:pPr lvl="1">
              <a:buFont typeface="Wingdings" charset="2"/>
              <a:buNone/>
            </a:pPr>
            <a:r>
              <a:rPr lang="ja-JP" altLang="en-US" sz="2400" dirty="0"/>
              <a:t>前提１　雪が降っているときは普通は寒い．</a:t>
            </a:r>
            <a:endParaRPr lang="en-US" altLang="ja-JP" sz="2400" dirty="0"/>
          </a:p>
          <a:p>
            <a:pPr lvl="1">
              <a:buFont typeface="Wingdings" charset="2"/>
              <a:buNone/>
            </a:pPr>
            <a:r>
              <a:rPr lang="ja-JP" altLang="en-US" sz="2400" dirty="0"/>
              <a:t>前提２　雪が降っている．</a:t>
            </a:r>
            <a:endParaRPr lang="en-US" altLang="ja-JP" sz="2400" dirty="0"/>
          </a:p>
          <a:p>
            <a:pPr lvl="1">
              <a:buFont typeface="Wingdings" charset="2"/>
              <a:buNone/>
            </a:pPr>
            <a:r>
              <a:rPr lang="ja-JP" altLang="en-US" sz="2400" dirty="0"/>
              <a:t>結論　　寒い．</a:t>
            </a:r>
            <a:endParaRPr lang="en-US" altLang="ja-JP" sz="2400" dirty="0"/>
          </a:p>
          <a:p>
            <a:pPr marL="0" indent="0">
              <a:buFont typeface="Wingdings" charset="2"/>
              <a:buNone/>
            </a:pPr>
            <a:r>
              <a:rPr lang="ja-JP" altLang="en-US" sz="2400" i="1" dirty="0"/>
              <a:t>この場合，普通は寒いという前提があるので，寒いという結論がいつも真であるとはいえない．</a:t>
            </a:r>
          </a:p>
        </p:txBody>
      </p:sp>
      <p:sp>
        <p:nvSpPr>
          <p:cNvPr id="22532" name="Rectangle 4"/>
          <p:cNvSpPr>
            <a:spLocks noChangeArrowheads="1"/>
          </p:cNvSpPr>
          <p:nvPr/>
        </p:nvSpPr>
        <p:spPr bwMode="auto">
          <a:xfrm>
            <a:off x="1420813" y="1776413"/>
            <a:ext cx="7015162" cy="20891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r>
              <a:rPr lang="ja-JP" altLang="en-US" sz="2800"/>
              <a:t>いくつかの前提から一つの結論を導く推論過程であるが，その結論は演繹的推論とは異なり，必然的に真であることは保証されず，ある程度の確率で妥当性をもつような結論となる．</a:t>
            </a:r>
          </a:p>
        </p:txBody>
      </p:sp>
    </p:spTree>
    <p:extLst>
      <p:ext uri="{BB962C8B-B14F-4D97-AF65-F5344CB8AC3E}">
        <p14:creationId xmlns:p14="http://schemas.microsoft.com/office/powerpoint/2010/main" val="150693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ja-JP" altLang="en-US" sz="5400" dirty="0"/>
              <a:t>帰納的推論における</a:t>
            </a:r>
            <a:br>
              <a:rPr lang="en-US" altLang="ja-JP" sz="5400" dirty="0"/>
            </a:br>
            <a:r>
              <a:rPr lang="ja-JP" altLang="en-US" sz="5400" dirty="0"/>
              <a:t>結論の妥当性</a:t>
            </a:r>
          </a:p>
        </p:txBody>
      </p:sp>
      <p:sp>
        <p:nvSpPr>
          <p:cNvPr id="23555" name="Rectangle 3"/>
          <p:cNvSpPr>
            <a:spLocks noGrp="1" noChangeArrowheads="1"/>
          </p:cNvSpPr>
          <p:nvPr>
            <p:ph type="body" idx="1"/>
          </p:nvPr>
        </p:nvSpPr>
        <p:spPr>
          <a:xfrm>
            <a:off x="1066800" y="2308983"/>
            <a:ext cx="7620000" cy="2475743"/>
          </a:xfrm>
        </p:spPr>
        <p:txBody>
          <a:bodyPr>
            <a:normAutofit/>
          </a:bodyPr>
          <a:lstStyle/>
          <a:p>
            <a:pPr>
              <a:lnSpc>
                <a:spcPct val="90000"/>
              </a:lnSpc>
            </a:pPr>
            <a:r>
              <a:rPr lang="ja-JP" altLang="en-US" sz="2800" dirty="0"/>
              <a:t>演繹的推論のように，その結論が真か偽かを論理的に決定できないので，帰納的推論の結論は一つの仮説であると考えることができる．</a:t>
            </a:r>
            <a:endParaRPr lang="en-US" altLang="ja-JP" sz="2800" dirty="0"/>
          </a:p>
          <a:p>
            <a:pPr>
              <a:lnSpc>
                <a:spcPct val="90000"/>
              </a:lnSpc>
            </a:pPr>
            <a:r>
              <a:rPr lang="ja-JP" altLang="en-US" sz="2800" dirty="0"/>
              <a:t>できるだけ真である可能性の高い仮説を立てることが，帰納的推論の目的といえる．</a:t>
            </a:r>
          </a:p>
        </p:txBody>
      </p:sp>
      <p:sp>
        <p:nvSpPr>
          <p:cNvPr id="23556" name="Rectangle 4"/>
          <p:cNvSpPr>
            <a:spLocks noChangeArrowheads="1"/>
          </p:cNvSpPr>
          <p:nvPr/>
        </p:nvSpPr>
        <p:spPr bwMode="auto">
          <a:xfrm>
            <a:off x="238108" y="5186363"/>
            <a:ext cx="8665345" cy="121465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lgn="ctr"/>
            <a:r>
              <a:rPr lang="ja-JP" altLang="en-US" sz="2400" b="1" dirty="0">
                <a:solidFill>
                  <a:schemeClr val="tx1"/>
                </a:solidFill>
                <a:effectLst>
                  <a:outerShdw blurRad="50800" dist="38100" dir="2700000">
                    <a:srgbClr val="000000">
                      <a:alpha val="43000"/>
                    </a:srgbClr>
                  </a:outerShdw>
                </a:effectLst>
              </a:rPr>
              <a:t>仮説の真偽をどのようにして確かめればいいのだろう？</a:t>
            </a:r>
            <a:endParaRPr lang="en-US" altLang="ja-JP" sz="2400" b="1" dirty="0">
              <a:solidFill>
                <a:schemeClr val="tx1"/>
              </a:solidFill>
              <a:effectLst>
                <a:outerShdw blurRad="50800" dist="38100" dir="2700000">
                  <a:srgbClr val="000000">
                    <a:alpha val="43000"/>
                  </a:srgbClr>
                </a:outerShdw>
              </a:effectLst>
            </a:endParaRPr>
          </a:p>
          <a:p>
            <a:pPr algn="ctr"/>
            <a:r>
              <a:rPr lang="ja-JP" altLang="en-US" sz="2400" b="1" dirty="0">
                <a:solidFill>
                  <a:schemeClr val="tx1"/>
                </a:solidFill>
                <a:effectLst>
                  <a:outerShdw blurRad="50800" dist="38100" dir="2700000">
                    <a:srgbClr val="000000">
                      <a:alpha val="43000"/>
                    </a:srgbClr>
                  </a:outerShdw>
                </a:effectLst>
              </a:rPr>
              <a:t>仮説の信憑性をどのように評価しつつ仮説をたてているのだろう？</a:t>
            </a:r>
          </a:p>
        </p:txBody>
      </p:sp>
    </p:spTree>
    <p:extLst>
      <p:ext uri="{BB962C8B-B14F-4D97-AF65-F5344CB8AC3E}">
        <p14:creationId xmlns:p14="http://schemas.microsoft.com/office/powerpoint/2010/main" val="1440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次回</a:t>
            </a:r>
            <a:r>
              <a:rPr kumimoji="1" lang="ja-JP" altLang="en-US"/>
              <a:t>の予定（</a:t>
            </a:r>
            <a:r>
              <a:rPr lang="ja-JP" altLang="en-US"/>
              <a:t>１１／１１）</a:t>
            </a:r>
            <a:endParaRPr kumimoji="1" lang="ja-JP" altLang="en-US" dirty="0"/>
          </a:p>
        </p:txBody>
      </p:sp>
      <p:sp>
        <p:nvSpPr>
          <p:cNvPr id="3" name="コンテンツ プレースホルダー 2"/>
          <p:cNvSpPr>
            <a:spLocks noGrp="1"/>
          </p:cNvSpPr>
          <p:nvPr>
            <p:ph idx="1"/>
          </p:nvPr>
        </p:nvSpPr>
        <p:spPr>
          <a:xfrm>
            <a:off x="779462" y="1882587"/>
            <a:ext cx="7581901" cy="4440153"/>
          </a:xfrm>
        </p:spPr>
        <p:txBody>
          <a:bodyPr>
            <a:normAutofit/>
          </a:bodyPr>
          <a:lstStyle/>
          <a:p>
            <a:r>
              <a:rPr kumimoji="1" lang="ja-JP" altLang="en-US" sz="3600" dirty="0"/>
              <a:t>知識表現</a:t>
            </a:r>
            <a:endParaRPr kumimoji="1" lang="en-US" altLang="ja-JP" sz="3600" dirty="0"/>
          </a:p>
          <a:p>
            <a:pPr lvl="1"/>
            <a:r>
              <a:rPr lang="ja-JP" altLang="en-US" sz="3400" dirty="0"/>
              <a:t>意味ネットワーク</a:t>
            </a:r>
            <a:endParaRPr lang="en-US" altLang="ja-JP" sz="3400" dirty="0"/>
          </a:p>
          <a:p>
            <a:pPr lvl="1"/>
            <a:r>
              <a:rPr kumimoji="1" lang="ja-JP" altLang="en-US" sz="3400" dirty="0"/>
              <a:t>スクリプト</a:t>
            </a:r>
            <a:endParaRPr kumimoji="1" lang="en-US" altLang="ja-JP" sz="3400" dirty="0"/>
          </a:p>
          <a:p>
            <a:pPr lvl="1"/>
            <a:r>
              <a:rPr kumimoji="1" lang="ja-JP" altLang="en-US" sz="3400" dirty="0"/>
              <a:t>フレーム表現モデル</a:t>
            </a:r>
            <a:endParaRPr kumimoji="1" lang="en-US" altLang="ja-JP" sz="3400" dirty="0"/>
          </a:p>
          <a:p>
            <a:r>
              <a:rPr lang="ja-JP" altLang="en-US" sz="3600" dirty="0"/>
              <a:t>認知的経済性</a:t>
            </a:r>
            <a:endParaRPr lang="en-US" altLang="ja-JP" sz="3600" dirty="0"/>
          </a:p>
          <a:p>
            <a:r>
              <a:rPr kumimoji="1" lang="ja-JP" altLang="en-US" sz="3600" dirty="0"/>
              <a:t>心理学的妥当性</a:t>
            </a:r>
          </a:p>
        </p:txBody>
      </p:sp>
      <p:sp>
        <p:nvSpPr>
          <p:cNvPr id="4" name="雲形吹き出し 3">
            <a:extLst>
              <a:ext uri="{FF2B5EF4-FFF2-40B4-BE49-F238E27FC236}">
                <a16:creationId xmlns:a16="http://schemas.microsoft.com/office/drawing/2014/main" id="{E8B85C0A-A835-9242-98EA-9D06BF0B69DE}"/>
              </a:ext>
            </a:extLst>
          </p:cNvPr>
          <p:cNvSpPr/>
          <p:nvPr/>
        </p:nvSpPr>
        <p:spPr>
          <a:xfrm>
            <a:off x="5440101" y="1747778"/>
            <a:ext cx="3426107" cy="295154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t>おや？</a:t>
            </a:r>
            <a:endParaRPr kumimoji="1" lang="en-US" altLang="ja-JP" dirty="0"/>
          </a:p>
          <a:p>
            <a:pPr algn="ctr"/>
            <a:r>
              <a:rPr kumimoji="1" lang="ja-JP" altLang="en-US"/>
              <a:t>次回の授業は１１月４日ではないか？</a:t>
            </a:r>
            <a:endParaRPr kumimoji="1" lang="en-US" altLang="ja-JP" dirty="0"/>
          </a:p>
          <a:p>
            <a:pPr algn="ctr"/>
            <a:r>
              <a:rPr lang="ja-JP" altLang="en-US"/>
              <a:t>ん？その日は振替休日で授業がないのか．</a:t>
            </a:r>
            <a:endParaRPr lang="en-US" altLang="ja-JP" dirty="0"/>
          </a:p>
        </p:txBody>
      </p:sp>
      <p:pic>
        <p:nvPicPr>
          <p:cNvPr id="5" name="図 4">
            <a:extLst>
              <a:ext uri="{FF2B5EF4-FFF2-40B4-BE49-F238E27FC236}">
                <a16:creationId xmlns:a16="http://schemas.microsoft.com/office/drawing/2014/main" id="{14697174-2C75-D24E-BE89-DD17CED27D2D}"/>
              </a:ext>
            </a:extLst>
          </p:cNvPr>
          <p:cNvPicPr>
            <a:picLocks noChangeAspect="1"/>
          </p:cNvPicPr>
          <p:nvPr/>
        </p:nvPicPr>
        <p:blipFill>
          <a:blip r:embed="rId2"/>
          <a:stretch>
            <a:fillRect/>
          </a:stretch>
        </p:blipFill>
        <p:spPr>
          <a:xfrm>
            <a:off x="4372336" y="4699320"/>
            <a:ext cx="2347731" cy="2347731"/>
          </a:xfrm>
          <a:prstGeom prst="rect">
            <a:avLst/>
          </a:prstGeom>
        </p:spPr>
      </p:pic>
    </p:spTree>
    <p:extLst>
      <p:ext uri="{BB962C8B-B14F-4D97-AF65-F5344CB8AC3E}">
        <p14:creationId xmlns:p14="http://schemas.microsoft.com/office/powerpoint/2010/main" val="7450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B973C-4AF0-B649-B806-2568B932C0F4}"/>
              </a:ext>
            </a:extLst>
          </p:cNvPr>
          <p:cNvSpPr>
            <a:spLocks noGrp="1"/>
          </p:cNvSpPr>
          <p:nvPr>
            <p:ph type="title"/>
          </p:nvPr>
        </p:nvSpPr>
        <p:spPr/>
        <p:txBody>
          <a:bodyPr/>
          <a:lstStyle/>
          <a:p>
            <a:r>
              <a:rPr lang="ja-JP" altLang="en-US"/>
              <a:t>ということは宿題だ</a:t>
            </a:r>
            <a:endParaRPr kumimoji="1" lang="ja-JP" altLang="en-US"/>
          </a:p>
        </p:txBody>
      </p:sp>
      <p:sp>
        <p:nvSpPr>
          <p:cNvPr id="3" name="コンテンツ プレースホルダー 2">
            <a:extLst>
              <a:ext uri="{FF2B5EF4-FFF2-40B4-BE49-F238E27FC236}">
                <a16:creationId xmlns:a16="http://schemas.microsoft.com/office/drawing/2014/main" id="{00D912F4-9149-7646-A81F-A5D31200DB81}"/>
              </a:ext>
            </a:extLst>
          </p:cNvPr>
          <p:cNvSpPr>
            <a:spLocks noGrp="1"/>
          </p:cNvSpPr>
          <p:nvPr>
            <p:ph idx="1"/>
          </p:nvPr>
        </p:nvSpPr>
        <p:spPr>
          <a:xfrm>
            <a:off x="779462" y="1882587"/>
            <a:ext cx="7581901" cy="4703407"/>
          </a:xfrm>
        </p:spPr>
        <p:txBody>
          <a:bodyPr>
            <a:normAutofit/>
          </a:bodyPr>
          <a:lstStyle/>
          <a:p>
            <a:r>
              <a:rPr lang="ja-JP" altLang="en-US" sz="2800"/>
              <a:t>心のはたらき，認知科学，人工知能，問題解決，言語に関する本を１冊以上</a:t>
            </a:r>
            <a:r>
              <a:rPr lang="ja-JP" altLang="en-US" sz="2800">
                <a:solidFill>
                  <a:srgbClr val="F2D908"/>
                </a:solidFill>
              </a:rPr>
              <a:t>買って</a:t>
            </a:r>
            <a:r>
              <a:rPr lang="ja-JP" altLang="en-US" sz="2800"/>
              <a:t>読破すること</a:t>
            </a:r>
            <a:endParaRPr lang="en-US" altLang="ja-JP" sz="2800" dirty="0"/>
          </a:p>
          <a:p>
            <a:pPr lvl="1"/>
            <a:r>
              <a:rPr lang="ja-JP" altLang="en-US" sz="2400"/>
              <a:t>ハードカバーで１５０ページ以上のもの</a:t>
            </a:r>
            <a:endParaRPr lang="en-US" altLang="ja-JP" sz="2400" dirty="0"/>
          </a:p>
          <a:p>
            <a:pPr lvl="1"/>
            <a:r>
              <a:rPr lang="ja-JP" altLang="en-US" sz="2400"/>
              <a:t>新曜社，青土社，産業図書，共立出版，東京大学出版会，草思社，ミネルヴァ書房，みすず書房，誠信書房，北大路書房など</a:t>
            </a:r>
            <a:endParaRPr lang="en-US" altLang="ja-JP" sz="2400" dirty="0"/>
          </a:p>
          <a:p>
            <a:r>
              <a:rPr lang="ja-JP" altLang="en-US" sz="2600"/>
              <a:t>購入先</a:t>
            </a:r>
            <a:endParaRPr lang="en-US" altLang="ja-JP" sz="2600" dirty="0"/>
          </a:p>
          <a:p>
            <a:pPr lvl="1"/>
            <a:r>
              <a:rPr lang="ja-JP" altLang="en-US"/>
              <a:t>矢島屋書店（メイワン），旭書店，ジュンク堂など</a:t>
            </a:r>
            <a:endParaRPr lang="en-US" altLang="ja-JP" dirty="0"/>
          </a:p>
          <a:p>
            <a:pPr lvl="1"/>
            <a:r>
              <a:rPr lang="en-US" altLang="ja-JP" dirty="0"/>
              <a:t>Amazon</a:t>
            </a:r>
            <a:r>
              <a:rPr lang="ja-JP" altLang="en-US"/>
              <a:t>，丸善などの</a:t>
            </a:r>
            <a:r>
              <a:rPr lang="en-US" altLang="ja-JP" dirty="0"/>
              <a:t>e</a:t>
            </a:r>
            <a:r>
              <a:rPr lang="ja-JP" altLang="en-US"/>
              <a:t>ショップ</a:t>
            </a:r>
            <a:endParaRPr lang="en-US" altLang="ja-JP" dirty="0"/>
          </a:p>
        </p:txBody>
      </p:sp>
    </p:spTree>
    <p:extLst>
      <p:ext uri="{BB962C8B-B14F-4D97-AF65-F5344CB8AC3E}">
        <p14:creationId xmlns:p14="http://schemas.microsoft.com/office/powerpoint/2010/main" val="318836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人間の知的活動</a:t>
            </a:r>
          </a:p>
        </p:txBody>
      </p:sp>
      <p:sp>
        <p:nvSpPr>
          <p:cNvPr id="3" name="コンテンツ プレースホルダ 2"/>
          <p:cNvSpPr>
            <a:spLocks noGrp="1"/>
          </p:cNvSpPr>
          <p:nvPr>
            <p:ph idx="1"/>
          </p:nvPr>
        </p:nvSpPr>
        <p:spPr>
          <a:xfrm>
            <a:off x="779462" y="1882587"/>
            <a:ext cx="7581901" cy="4615709"/>
          </a:xfrm>
        </p:spPr>
        <p:txBody>
          <a:bodyPr>
            <a:normAutofit lnSpcReduction="10000"/>
          </a:bodyPr>
          <a:lstStyle/>
          <a:p>
            <a:r>
              <a:rPr lang="ja-JP" altLang="en-US" dirty="0"/>
              <a:t>覚える（記憶）</a:t>
            </a:r>
          </a:p>
          <a:p>
            <a:r>
              <a:rPr lang="ja-JP" altLang="en-US" dirty="0"/>
              <a:t>思い出す（想起・再生）</a:t>
            </a:r>
          </a:p>
          <a:p>
            <a:r>
              <a:rPr lang="ja-JP" altLang="en-US" dirty="0"/>
              <a:t>考える（思考・推論）</a:t>
            </a:r>
          </a:p>
          <a:p>
            <a:r>
              <a:rPr lang="ja-JP" altLang="en-US" dirty="0"/>
              <a:t>学ぶ（学習）</a:t>
            </a:r>
          </a:p>
          <a:p>
            <a:r>
              <a:rPr lang="ja-JP" altLang="en-US" dirty="0"/>
              <a:t>伝える（言語）</a:t>
            </a:r>
          </a:p>
          <a:p>
            <a:r>
              <a:rPr lang="ja-JP" altLang="en-US" dirty="0"/>
              <a:t>理解する（概念）</a:t>
            </a:r>
          </a:p>
          <a:p>
            <a:r>
              <a:rPr lang="ja-JP" altLang="en-US" dirty="0"/>
              <a:t>感じる（知覚）</a:t>
            </a:r>
          </a:p>
          <a:p>
            <a:r>
              <a:rPr lang="ja-JP" altLang="en-US" dirty="0"/>
              <a:t>湧き上がる（感情）</a:t>
            </a:r>
          </a:p>
        </p:txBody>
      </p:sp>
      <p:sp>
        <p:nvSpPr>
          <p:cNvPr id="4" name="正方形/長方形 3"/>
          <p:cNvSpPr/>
          <p:nvPr/>
        </p:nvSpPr>
        <p:spPr>
          <a:xfrm>
            <a:off x="4661515" y="3174844"/>
            <a:ext cx="4094025" cy="13374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dirty="0"/>
              <a:t>これらの知的活動（認知活動）を計算論的に説明することができるだろうか？</a:t>
            </a:r>
          </a:p>
        </p:txBody>
      </p:sp>
    </p:spTree>
    <p:extLst>
      <p:ext uri="{BB962C8B-B14F-4D97-AF65-F5344CB8AC3E}">
        <p14:creationId xmlns:p14="http://schemas.microsoft.com/office/powerpoint/2010/main" val="514624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19085"/>
            <a:ext cx="7581901" cy="1288603"/>
          </a:xfrm>
        </p:spPr>
        <p:txBody>
          <a:bodyPr/>
          <a:lstStyle/>
          <a:p>
            <a:r>
              <a:rPr kumimoji="1" lang="ja-JP" altLang="en-US" dirty="0"/>
              <a:t>課題内容</a:t>
            </a:r>
          </a:p>
        </p:txBody>
      </p:sp>
      <p:sp>
        <p:nvSpPr>
          <p:cNvPr id="3" name="コンテンツ プレースホルダー 2"/>
          <p:cNvSpPr>
            <a:spLocks noGrp="1"/>
          </p:cNvSpPr>
          <p:nvPr>
            <p:ph idx="1"/>
          </p:nvPr>
        </p:nvSpPr>
        <p:spPr>
          <a:xfrm>
            <a:off x="373626" y="2576051"/>
            <a:ext cx="8458140" cy="4281949"/>
          </a:xfrm>
        </p:spPr>
        <p:txBody>
          <a:bodyPr>
            <a:normAutofit/>
          </a:bodyPr>
          <a:lstStyle/>
          <a:p>
            <a:pPr marL="457200" indent="-457200">
              <a:buFont typeface="+mj-lt"/>
              <a:buAutoNum type="arabicPeriod"/>
            </a:pPr>
            <a:r>
              <a:rPr lang="ja-JP" altLang="en-US" sz="2000" dirty="0"/>
              <a:t>購入した書籍の書誌情報</a:t>
            </a:r>
            <a:br>
              <a:rPr lang="en-US" altLang="ja-JP" sz="2000" dirty="0"/>
            </a:br>
            <a:r>
              <a:rPr lang="ja-JP" altLang="en-US" sz="2000" dirty="0"/>
              <a:t>著者，書名，出版社名，発行年，総ページ数</a:t>
            </a:r>
            <a:endParaRPr lang="en-US" altLang="ja-JP" sz="2000" dirty="0"/>
          </a:p>
          <a:p>
            <a:pPr marL="457200" indent="-457200">
              <a:buFont typeface="+mj-lt"/>
              <a:buAutoNum type="arabicPeriod"/>
            </a:pPr>
            <a:r>
              <a:rPr kumimoji="1" lang="ja-JP" altLang="en-US" sz="2000" dirty="0"/>
              <a:t>なぜその書籍を購入したのかの理由（目的）を述べよ．</a:t>
            </a:r>
            <a:br>
              <a:rPr kumimoji="1" lang="en-US" altLang="ja-JP" sz="2000" dirty="0"/>
            </a:br>
            <a:r>
              <a:rPr lang="ja-JP" altLang="en-US" sz="2000" dirty="0">
                <a:solidFill>
                  <a:schemeClr val="accent1"/>
                </a:solidFill>
              </a:rPr>
              <a:t>５００</a:t>
            </a:r>
            <a:r>
              <a:rPr kumimoji="1" lang="ja-JP" altLang="en-US" sz="2000" dirty="0">
                <a:solidFill>
                  <a:schemeClr val="accent1"/>
                </a:solidFill>
              </a:rPr>
              <a:t>文字程度</a:t>
            </a:r>
            <a:endParaRPr kumimoji="1" lang="en-US" altLang="ja-JP" sz="2000" dirty="0">
              <a:solidFill>
                <a:schemeClr val="accent1"/>
              </a:solidFill>
            </a:endParaRPr>
          </a:p>
          <a:p>
            <a:pPr marL="457200" indent="-457200">
              <a:buFont typeface="+mj-lt"/>
              <a:buAutoNum type="arabicPeriod"/>
            </a:pPr>
            <a:r>
              <a:rPr lang="ja-JP" altLang="en-US" sz="2000" dirty="0"/>
              <a:t>その書籍の第１章もしくは第２章に記述されている内容を適切に要約せよ．</a:t>
            </a:r>
            <a:br>
              <a:rPr lang="en-US" altLang="ja-JP" sz="2000" dirty="0"/>
            </a:br>
            <a:r>
              <a:rPr lang="ja-JP" altLang="en-US" sz="2000" dirty="0">
                <a:solidFill>
                  <a:schemeClr val="accent1"/>
                </a:solidFill>
              </a:rPr>
              <a:t>１，０００</a:t>
            </a:r>
            <a:r>
              <a:rPr lang="en-US" altLang="ja-JP" sz="2000" dirty="0">
                <a:solidFill>
                  <a:schemeClr val="accent1"/>
                </a:solidFill>
              </a:rPr>
              <a:t>〜</a:t>
            </a:r>
            <a:r>
              <a:rPr lang="ja-JP" altLang="en-US" sz="2000" dirty="0">
                <a:solidFill>
                  <a:schemeClr val="accent1"/>
                </a:solidFill>
              </a:rPr>
              <a:t>１，５００文字程度</a:t>
            </a:r>
            <a:endParaRPr lang="en-US" altLang="ja-JP" sz="2000" dirty="0">
              <a:solidFill>
                <a:schemeClr val="accent1"/>
              </a:solidFill>
            </a:endParaRPr>
          </a:p>
          <a:p>
            <a:pPr marL="457200" indent="-457200">
              <a:buFont typeface="+mj-lt"/>
              <a:buAutoNum type="arabicPeriod"/>
            </a:pPr>
            <a:r>
              <a:rPr lang="ja-JP" altLang="en-US" sz="2000" dirty="0"/>
              <a:t>その書籍の最終章に記述されている内容と，３の問題提起との関係を記述し，この本の著者が論点とした問題が何であったかを簡潔に説明せよ．</a:t>
            </a:r>
            <a:br>
              <a:rPr lang="en-US" altLang="ja-JP" sz="2000" dirty="0"/>
            </a:br>
            <a:r>
              <a:rPr lang="ja-JP" altLang="en-US" sz="2000" dirty="0">
                <a:solidFill>
                  <a:schemeClr val="accent1"/>
                </a:solidFill>
              </a:rPr>
              <a:t>１，０００</a:t>
            </a:r>
            <a:r>
              <a:rPr lang="en-US" altLang="ja-JP" sz="2000" dirty="0">
                <a:solidFill>
                  <a:schemeClr val="accent1"/>
                </a:solidFill>
              </a:rPr>
              <a:t>〜</a:t>
            </a:r>
            <a:r>
              <a:rPr lang="ja-JP" altLang="en-US" sz="2000" dirty="0">
                <a:solidFill>
                  <a:schemeClr val="accent1"/>
                </a:solidFill>
              </a:rPr>
              <a:t>２，０００文字程度</a:t>
            </a:r>
            <a:endParaRPr kumimoji="1" lang="en-US" altLang="ja-JP" sz="2000" dirty="0">
              <a:solidFill>
                <a:schemeClr val="accent1"/>
              </a:solidFill>
            </a:endParaRPr>
          </a:p>
        </p:txBody>
      </p:sp>
      <p:sp>
        <p:nvSpPr>
          <p:cNvPr id="4" name="正方形/長方形 3"/>
          <p:cNvSpPr/>
          <p:nvPr/>
        </p:nvSpPr>
        <p:spPr>
          <a:xfrm>
            <a:off x="476864" y="1317523"/>
            <a:ext cx="8219767" cy="1081548"/>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r>
              <a:rPr lang="ja-JP" altLang="en-US" sz="2800" b="1">
                <a:solidFill>
                  <a:schemeClr val="tx1"/>
                </a:solidFill>
              </a:rPr>
              <a:t>購入した書籍に対して，次に与える課題に取り組み，その成果をレポートせよ．</a:t>
            </a:r>
            <a:endParaRPr lang="en-US" altLang="ja-JP" sz="2800" b="1" dirty="0">
              <a:solidFill>
                <a:schemeClr val="tx1"/>
              </a:solidFill>
            </a:endParaRPr>
          </a:p>
        </p:txBody>
      </p:sp>
    </p:spTree>
    <p:extLst>
      <p:ext uri="{BB962C8B-B14F-4D97-AF65-F5344CB8AC3E}">
        <p14:creationId xmlns:p14="http://schemas.microsoft.com/office/powerpoint/2010/main" val="103648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a:t>フォーマットと提出先</a:t>
            </a:r>
          </a:p>
        </p:txBody>
      </p:sp>
      <p:sp>
        <p:nvSpPr>
          <p:cNvPr id="3" name="コンテンツ プレースホルダー 2"/>
          <p:cNvSpPr>
            <a:spLocks noGrp="1"/>
          </p:cNvSpPr>
          <p:nvPr>
            <p:ph idx="1"/>
          </p:nvPr>
        </p:nvSpPr>
        <p:spPr>
          <a:xfrm>
            <a:off x="779462" y="1882587"/>
            <a:ext cx="8128564" cy="4724689"/>
          </a:xfrm>
        </p:spPr>
        <p:txBody>
          <a:bodyPr>
            <a:normAutofit/>
          </a:bodyPr>
          <a:lstStyle/>
          <a:p>
            <a:r>
              <a:rPr kumimoji="1" lang="ja-JP" altLang="en-US" dirty="0"/>
              <a:t>フォーマット</a:t>
            </a:r>
            <a:endParaRPr kumimoji="1" lang="en-US" altLang="ja-JP" dirty="0"/>
          </a:p>
          <a:p>
            <a:pPr lvl="1"/>
            <a:r>
              <a:rPr lang="ja-JP" altLang="en-US" dirty="0"/>
              <a:t>表紙は不要</a:t>
            </a:r>
            <a:endParaRPr lang="en-US" altLang="ja-JP" dirty="0"/>
          </a:p>
          <a:p>
            <a:pPr lvl="1"/>
            <a:r>
              <a:rPr kumimoji="1" lang="ja-JP" altLang="en-US" dirty="0"/>
              <a:t>１ページ目上部に，氏名，学科（学年），学籍番号，提出日を明記</a:t>
            </a:r>
            <a:endParaRPr kumimoji="1" lang="en-US" altLang="ja-JP" dirty="0"/>
          </a:p>
          <a:p>
            <a:pPr lvl="1"/>
            <a:r>
              <a:rPr lang="ja-JP" altLang="en-US" dirty="0"/>
              <a:t>章立て，図表の挿入，参考文献の明記をきちんと行っていれば他の書式は自由</a:t>
            </a:r>
            <a:endParaRPr lang="en-US" altLang="ja-JP" dirty="0"/>
          </a:p>
          <a:p>
            <a:r>
              <a:rPr kumimoji="1" lang="ja-JP" altLang="en-US" dirty="0"/>
              <a:t>提出先</a:t>
            </a:r>
            <a:endParaRPr kumimoji="1" lang="en-US" altLang="ja-JP" dirty="0"/>
          </a:p>
          <a:p>
            <a:pPr lvl="1"/>
            <a:r>
              <a:rPr lang="en-US" altLang="ja-JP" dirty="0"/>
              <a:t>\\fs\share\report\2019</a:t>
            </a:r>
            <a:r>
              <a:rPr lang="ja-JP" altLang="en-US"/>
              <a:t>認知科学</a:t>
            </a:r>
            <a:r>
              <a:rPr lang="en-US" altLang="ja-JP" dirty="0"/>
              <a:t>\Nov11</a:t>
            </a:r>
          </a:p>
          <a:p>
            <a:pPr lvl="1"/>
            <a:r>
              <a:rPr lang="ja-JP" altLang="en-US">
                <a:solidFill>
                  <a:schemeClr val="accent1"/>
                </a:solidFill>
              </a:rPr>
              <a:t>１１月１１日</a:t>
            </a:r>
            <a:r>
              <a:rPr lang="ja-JP" altLang="en-US" dirty="0">
                <a:solidFill>
                  <a:schemeClr val="accent1"/>
                </a:solidFill>
              </a:rPr>
              <a:t>（月）　午前８：３０まで</a:t>
            </a:r>
            <a:r>
              <a:rPr lang="ja-JP" altLang="en-US" dirty="0"/>
              <a:t>　（タイムスタンプで確認）</a:t>
            </a:r>
            <a:endParaRPr lang="en-US" altLang="ja-JP" dirty="0"/>
          </a:p>
          <a:p>
            <a:pPr lvl="1"/>
            <a:r>
              <a:rPr kumimoji="1" lang="ja-JP" altLang="en-US" dirty="0"/>
              <a:t>要全員提出　</a:t>
            </a:r>
            <a:br>
              <a:rPr kumimoji="1" lang="en-US" altLang="ja-JP" dirty="0"/>
            </a:br>
            <a:endParaRPr kumimoji="1" lang="ja-JP" altLang="en-US" dirty="0"/>
          </a:p>
        </p:txBody>
      </p:sp>
      <p:sp>
        <p:nvSpPr>
          <p:cNvPr id="4" name="正方形/長方形 3"/>
          <p:cNvSpPr/>
          <p:nvPr/>
        </p:nvSpPr>
        <p:spPr>
          <a:xfrm>
            <a:off x="3618271" y="1582994"/>
            <a:ext cx="5289755" cy="8947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レポートの書き方の指南書や</a:t>
            </a:r>
            <a:r>
              <a:rPr kumimoji="1" lang="en-US" altLang="ja-JP" dirty="0"/>
              <a:t>Web</a:t>
            </a:r>
            <a:r>
              <a:rPr kumimoji="1" lang="ja-JP" altLang="en-US" dirty="0"/>
              <a:t>にあるサイトを参考にして，高品質なレポートを作成すること．</a:t>
            </a:r>
          </a:p>
        </p:txBody>
      </p:sp>
    </p:spTree>
    <p:extLst>
      <p:ext uri="{BB962C8B-B14F-4D97-AF65-F5344CB8AC3E}">
        <p14:creationId xmlns:p14="http://schemas.microsoft.com/office/powerpoint/2010/main" val="177538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851BAAD-390B-8343-A49A-52C3AAEDE4F4}"/>
              </a:ext>
            </a:extLst>
          </p:cNvPr>
          <p:cNvSpPr>
            <a:spLocks noGrp="1"/>
          </p:cNvSpPr>
          <p:nvPr>
            <p:ph type="ctrTitle"/>
          </p:nvPr>
        </p:nvSpPr>
        <p:spPr/>
        <p:txBody>
          <a:bodyPr/>
          <a:lstStyle/>
          <a:p>
            <a:r>
              <a:rPr kumimoji="1" lang="ja-JP" altLang="en-US"/>
              <a:t>おしまい</a:t>
            </a:r>
          </a:p>
        </p:txBody>
      </p:sp>
      <p:sp>
        <p:nvSpPr>
          <p:cNvPr id="5" name="字幕 4">
            <a:extLst>
              <a:ext uri="{FF2B5EF4-FFF2-40B4-BE49-F238E27FC236}">
                <a16:creationId xmlns:a16="http://schemas.microsoft.com/office/drawing/2014/main" id="{F3795925-0E2D-E845-B223-C5F40745C1C6}"/>
              </a:ext>
            </a:extLst>
          </p:cNvPr>
          <p:cNvSpPr>
            <a:spLocks noGrp="1"/>
          </p:cNvSpPr>
          <p:nvPr>
            <p:ph type="subTitle" idx="1"/>
          </p:nvPr>
        </p:nvSpPr>
        <p:spPr>
          <a:xfrm>
            <a:off x="820738" y="5230906"/>
            <a:ext cx="7542212" cy="1627094"/>
          </a:xfrm>
        </p:spPr>
        <p:txBody>
          <a:bodyPr>
            <a:normAutofit/>
          </a:bodyPr>
          <a:lstStyle/>
          <a:p>
            <a:r>
              <a:rPr lang="ja-JP" altLang="en-US"/>
              <a:t>週末の</a:t>
            </a:r>
            <a:r>
              <a:rPr lang="ja-JP" altLang="en-US">
                <a:solidFill>
                  <a:schemeClr val="accent1"/>
                </a:solidFill>
              </a:rPr>
              <a:t>３連休</a:t>
            </a:r>
            <a:r>
              <a:rPr lang="ja-JP" altLang="en-US"/>
              <a:t>を楽しんでください</a:t>
            </a:r>
            <a:endParaRPr lang="en-US" altLang="ja-JP" dirty="0"/>
          </a:p>
          <a:p>
            <a:r>
              <a:rPr kumimoji="1" lang="ja-JP" altLang="en-US"/>
              <a:t>来週の授業は</a:t>
            </a:r>
            <a:r>
              <a:rPr kumimoji="1" lang="ja-JP" altLang="en-US">
                <a:solidFill>
                  <a:schemeClr val="accent1"/>
                </a:solidFill>
              </a:rPr>
              <a:t>振替休日</a:t>
            </a:r>
            <a:r>
              <a:rPr kumimoji="1" lang="ja-JP" altLang="en-US"/>
              <a:t>のためありません</a:t>
            </a:r>
            <a:endParaRPr kumimoji="1" lang="en-US" altLang="ja-JP" dirty="0"/>
          </a:p>
          <a:p>
            <a:r>
              <a:rPr lang="ja-JP" altLang="en-US"/>
              <a:t>でも宿題は</a:t>
            </a:r>
            <a:r>
              <a:rPr lang="ja-JP" altLang="en-US">
                <a:solidFill>
                  <a:schemeClr val="accent1"/>
                </a:solidFill>
              </a:rPr>
              <a:t>しっかり</a:t>
            </a:r>
            <a:r>
              <a:rPr lang="ja-JP" altLang="en-US"/>
              <a:t>やりましょう</a:t>
            </a:r>
            <a:endParaRPr lang="en-US" altLang="ja-JP" dirty="0"/>
          </a:p>
          <a:p>
            <a:r>
              <a:rPr kumimoji="1" lang="ja-JP" altLang="en-US"/>
              <a:t>適当にやればいいや，だと後で</a:t>
            </a:r>
            <a:r>
              <a:rPr kumimoji="1" lang="ja-JP" altLang="en-US">
                <a:solidFill>
                  <a:schemeClr val="accent1"/>
                </a:solidFill>
              </a:rPr>
              <a:t>後悔</a:t>
            </a:r>
            <a:r>
              <a:rPr kumimoji="1" lang="ja-JP" altLang="en-US"/>
              <a:t>します</a:t>
            </a:r>
          </a:p>
        </p:txBody>
      </p:sp>
    </p:spTree>
    <p:extLst>
      <p:ext uri="{BB962C8B-B14F-4D97-AF65-F5344CB8AC3E}">
        <p14:creationId xmlns:p14="http://schemas.microsoft.com/office/powerpoint/2010/main" val="125577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fld id="{B587EFF6-DFBE-B343-BB50-9542FF860FD0}" type="datetime4">
              <a:rPr lang="ja-JP" altLang="en-US"/>
              <a:pPr/>
              <a:t>2019年10月27日</a:t>
            </a:fld>
            <a:endParaRPr lang="en-US" altLang="ja-JP"/>
          </a:p>
        </p:txBody>
      </p:sp>
      <p:sp>
        <p:nvSpPr>
          <p:cNvPr id="6" name="スライド番号プレースホルダ 5"/>
          <p:cNvSpPr>
            <a:spLocks noGrp="1"/>
          </p:cNvSpPr>
          <p:nvPr>
            <p:ph type="sldNum" sz="quarter" idx="12"/>
          </p:nvPr>
        </p:nvSpPr>
        <p:spPr/>
        <p:txBody>
          <a:bodyPr/>
          <a:lstStyle/>
          <a:p>
            <a:fld id="{015A8169-4FBD-7647-8CDD-8A78FDA25F6D}" type="slidenum">
              <a:rPr lang="en-US" altLang="ja-JP"/>
              <a:pPr/>
              <a:t>4</a:t>
            </a:fld>
            <a:endParaRPr lang="en-US" altLang="ja-JP"/>
          </a:p>
        </p:txBody>
      </p:sp>
      <p:sp>
        <p:nvSpPr>
          <p:cNvPr id="43010" name="Rectangle 2"/>
          <p:cNvSpPr>
            <a:spLocks noGrp="1" noChangeArrowheads="1"/>
          </p:cNvSpPr>
          <p:nvPr>
            <p:ph type="title"/>
          </p:nvPr>
        </p:nvSpPr>
        <p:spPr/>
        <p:txBody>
          <a:bodyPr/>
          <a:lstStyle/>
          <a:p>
            <a:r>
              <a:rPr lang="ja-JP" altLang="en-US"/>
              <a:t>計算</a:t>
            </a:r>
          </a:p>
        </p:txBody>
      </p:sp>
      <p:sp>
        <p:nvSpPr>
          <p:cNvPr id="43011" name="Rectangle 3"/>
          <p:cNvSpPr>
            <a:spLocks noGrp="1" noChangeArrowheads="1"/>
          </p:cNvSpPr>
          <p:nvPr>
            <p:ph type="body" idx="1"/>
          </p:nvPr>
        </p:nvSpPr>
        <p:spPr/>
        <p:txBody>
          <a:bodyPr>
            <a:normAutofit/>
          </a:bodyPr>
          <a:lstStyle/>
          <a:p>
            <a:pPr>
              <a:buFont typeface="Wingdings" charset="2"/>
              <a:buNone/>
            </a:pPr>
            <a:r>
              <a:rPr lang="ja-JP" altLang="en-US" sz="3200" dirty="0"/>
              <a:t>ホッブス</a:t>
            </a:r>
            <a:r>
              <a:rPr lang="en-US" altLang="ja-JP" sz="3200" dirty="0"/>
              <a:t> (Thomas Hobbes)</a:t>
            </a:r>
          </a:p>
          <a:p>
            <a:pPr algn="ctr">
              <a:buFont typeface="Wingdings" charset="2"/>
              <a:buNone/>
            </a:pPr>
            <a:r>
              <a:rPr lang="en-US" altLang="ja-JP" sz="3200" dirty="0"/>
              <a:t>	</a:t>
            </a:r>
            <a:r>
              <a:rPr lang="ja-JP" altLang="en-US" sz="3200" dirty="0"/>
              <a:t>「いかなる推論も計算に過ぎない」</a:t>
            </a:r>
            <a:endParaRPr lang="en-US" altLang="ja-JP" sz="3200" dirty="0"/>
          </a:p>
          <a:p>
            <a:pPr>
              <a:buFont typeface="Wingdings" charset="2"/>
              <a:buNone/>
            </a:pPr>
            <a:r>
              <a:rPr lang="en-US" altLang="ja-JP" sz="3200" dirty="0"/>
              <a:t>	</a:t>
            </a:r>
            <a:r>
              <a:rPr lang="ja-JP" altLang="en-US" sz="3200" dirty="0">
                <a:solidFill>
                  <a:schemeClr val="hlink"/>
                </a:solidFill>
              </a:rPr>
              <a:t>思考は，心に収納されている記号に対する形式的な操作を使った，多くの場合無意識的な，一種の計算として理解されうる．</a:t>
            </a:r>
          </a:p>
        </p:txBody>
      </p:sp>
    </p:spTree>
    <p:extLst>
      <p:ext uri="{BB962C8B-B14F-4D97-AF65-F5344CB8AC3E}">
        <p14:creationId xmlns:p14="http://schemas.microsoft.com/office/powerpoint/2010/main" val="284447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頭の中の手続きを記述</a:t>
            </a:r>
          </a:p>
        </p:txBody>
      </p:sp>
      <p:sp>
        <p:nvSpPr>
          <p:cNvPr id="3" name="コンテンツ プレースホルダ 2"/>
          <p:cNvSpPr>
            <a:spLocks noGrp="1"/>
          </p:cNvSpPr>
          <p:nvPr>
            <p:ph idx="1"/>
          </p:nvPr>
        </p:nvSpPr>
        <p:spPr>
          <a:xfrm>
            <a:off x="779462" y="3296432"/>
            <a:ext cx="7581901" cy="2539591"/>
          </a:xfrm>
        </p:spPr>
        <p:txBody>
          <a:bodyPr>
            <a:normAutofit/>
          </a:bodyPr>
          <a:lstStyle/>
          <a:p>
            <a:r>
              <a:rPr lang="ja-JP" altLang="en-US" sz="2800" dirty="0"/>
              <a:t>もっと複雑な知的活動を記述することができるだろうか？</a:t>
            </a:r>
            <a:endParaRPr lang="en-US" altLang="ja-JP" sz="2800" dirty="0"/>
          </a:p>
          <a:p>
            <a:r>
              <a:rPr lang="ja-JP" altLang="en-US" sz="2800" dirty="0"/>
              <a:t>もし仮に記述可能だとしたらば，どんなことができるだろうか？</a:t>
            </a:r>
          </a:p>
        </p:txBody>
      </p:sp>
      <p:sp>
        <p:nvSpPr>
          <p:cNvPr id="4" name="正方形/長方形 3"/>
          <p:cNvSpPr/>
          <p:nvPr/>
        </p:nvSpPr>
        <p:spPr>
          <a:xfrm>
            <a:off x="779462" y="1842625"/>
            <a:ext cx="7581901" cy="110254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800" dirty="0"/>
              <a:t>頭の中の手続き（思考）</a:t>
            </a:r>
            <a:r>
              <a:rPr lang="ja-JP" altLang="en-US" sz="2800"/>
              <a:t>を記号と</a:t>
            </a:r>
            <a:br>
              <a:rPr lang="en-US" altLang="ja-JP" sz="2800" dirty="0"/>
            </a:br>
            <a:r>
              <a:rPr lang="ja-JP" altLang="en-US" sz="2800" dirty="0"/>
              <a:t>その処理で記述することができる．</a:t>
            </a:r>
          </a:p>
        </p:txBody>
      </p:sp>
    </p:spTree>
    <p:extLst>
      <p:ext uri="{BB962C8B-B14F-4D97-AF65-F5344CB8AC3E}">
        <p14:creationId xmlns:p14="http://schemas.microsoft.com/office/powerpoint/2010/main" val="70009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a:t>思考の意味</a:t>
            </a:r>
          </a:p>
        </p:txBody>
      </p:sp>
      <p:sp>
        <p:nvSpPr>
          <p:cNvPr id="36867" name="Rectangle 3"/>
          <p:cNvSpPr>
            <a:spLocks noGrp="1" noChangeArrowheads="1"/>
          </p:cNvSpPr>
          <p:nvPr>
            <p:ph type="body" idx="1"/>
          </p:nvPr>
        </p:nvSpPr>
        <p:spPr>
          <a:xfrm>
            <a:off x="1066800" y="1752600"/>
            <a:ext cx="7620000" cy="1143000"/>
          </a:xfrm>
        </p:spPr>
        <p:txBody>
          <a:bodyPr>
            <a:normAutofit/>
          </a:bodyPr>
          <a:lstStyle/>
          <a:p>
            <a:r>
              <a:rPr lang="ja-JP" altLang="en-US" sz="2800" dirty="0"/>
              <a:t>次の問題を考えているときの心の中の「声」を</a:t>
            </a:r>
            <a:r>
              <a:rPr lang="ja-JP" altLang="en-US" sz="2800" dirty="0">
                <a:solidFill>
                  <a:schemeClr val="accent1"/>
                </a:solidFill>
              </a:rPr>
              <a:t>記号を使って</a:t>
            </a:r>
            <a:r>
              <a:rPr lang="ja-JP" altLang="en-US" sz="2800" dirty="0"/>
              <a:t>ノートに記録せよ．</a:t>
            </a:r>
          </a:p>
        </p:txBody>
      </p:sp>
      <p:sp>
        <p:nvSpPr>
          <p:cNvPr id="36868" name="Rectangle 4"/>
          <p:cNvSpPr>
            <a:spLocks noChangeArrowheads="1"/>
          </p:cNvSpPr>
          <p:nvPr/>
        </p:nvSpPr>
        <p:spPr bwMode="auto">
          <a:xfrm>
            <a:off x="779461" y="3251924"/>
            <a:ext cx="7581901" cy="3200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r>
              <a:rPr lang="ja-JP" altLang="en-US" sz="3200" dirty="0">
                <a:solidFill>
                  <a:schemeClr val="bg1"/>
                </a:solidFill>
              </a:rPr>
              <a:t>ここに８個の同形の物体がある．このうち７個までは重さがまったく同じだが，１つだけがやや重い．１台の天秤を使って，その重い１個を選び出すにはどうすればよいか．ただし，天秤の使用は２回かぎりとする．</a:t>
            </a:r>
          </a:p>
        </p:txBody>
      </p:sp>
    </p:spTree>
    <p:extLst>
      <p:ext uri="{BB962C8B-B14F-4D97-AF65-F5344CB8AC3E}">
        <p14:creationId xmlns:p14="http://schemas.microsoft.com/office/powerpoint/2010/main" val="43776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ja-JP" altLang="en-US" dirty="0"/>
              <a:t>答え</a:t>
            </a:r>
          </a:p>
        </p:txBody>
      </p:sp>
      <p:sp>
        <p:nvSpPr>
          <p:cNvPr id="37891" name="Rectangle 3"/>
          <p:cNvSpPr>
            <a:spLocks noGrp="1" noChangeArrowheads="1"/>
          </p:cNvSpPr>
          <p:nvPr>
            <p:ph type="body" idx="1"/>
          </p:nvPr>
        </p:nvSpPr>
        <p:spPr>
          <a:xfrm>
            <a:off x="1066800" y="1752600"/>
            <a:ext cx="7620000" cy="4572000"/>
          </a:xfrm>
        </p:spPr>
        <p:txBody>
          <a:bodyPr>
            <a:normAutofit lnSpcReduction="10000"/>
          </a:bodyPr>
          <a:lstStyle/>
          <a:p>
            <a:pPr marL="609600" indent="-609600">
              <a:buFont typeface="Wingdings" charset="2"/>
              <a:buAutoNum type="arabicPeriod"/>
            </a:pPr>
            <a:r>
              <a:rPr lang="ja-JP" altLang="en-US" sz="2800" dirty="0"/>
              <a:t>無作為に天秤に３つずつのせる．</a:t>
            </a:r>
            <a:endParaRPr lang="en-US" altLang="ja-JP" sz="2800" dirty="0"/>
          </a:p>
          <a:p>
            <a:pPr marL="609600" indent="-609600">
              <a:buFont typeface="Wingdings" charset="2"/>
              <a:buAutoNum type="arabicPeriod"/>
            </a:pPr>
            <a:r>
              <a:rPr lang="ja-JP" altLang="en-US" sz="2800" dirty="0"/>
              <a:t>もし天秤が釣り合えば，重さの違うのは残りの２つの内のどちらかである．</a:t>
            </a:r>
            <a:endParaRPr lang="en-US" altLang="ja-JP" sz="2800" dirty="0"/>
          </a:p>
          <a:p>
            <a:pPr marL="609600" indent="-609600">
              <a:buFont typeface="Wingdings" charset="2"/>
              <a:buAutoNum type="arabicPeriod"/>
            </a:pPr>
            <a:r>
              <a:rPr lang="ja-JP" altLang="en-US" sz="2800" dirty="0"/>
              <a:t>もし天秤がどちらかに傾いたら，下になった皿の上にある３つの物体のどれかである．</a:t>
            </a:r>
            <a:endParaRPr lang="en-US" altLang="ja-JP" sz="2800" dirty="0"/>
          </a:p>
          <a:p>
            <a:pPr marL="609600" indent="-609600">
              <a:buFont typeface="Wingdings" charset="2"/>
              <a:buAutoNum type="arabicPeriod"/>
            </a:pPr>
            <a:r>
              <a:rPr lang="ja-JP" altLang="en-US" sz="2800" dirty="0"/>
              <a:t>その３つの内，無作為に２つとり天秤にそれぞれのせる．</a:t>
            </a:r>
            <a:endParaRPr lang="en-US" altLang="ja-JP" sz="2800" dirty="0"/>
          </a:p>
          <a:p>
            <a:pPr marL="609600" indent="-609600">
              <a:buFont typeface="Wingdings" charset="2"/>
              <a:buAutoNum type="arabicPeriod"/>
            </a:pPr>
            <a:r>
              <a:rPr lang="ja-JP" altLang="en-US" sz="2800" dirty="0"/>
              <a:t>釣り合ったら，残りの１つが重い物体．どちらかに傾いたら，下になった皿の方が重い物体．</a:t>
            </a:r>
          </a:p>
        </p:txBody>
      </p:sp>
      <p:sp>
        <p:nvSpPr>
          <p:cNvPr id="37892" name="Rectangle 4"/>
          <p:cNvSpPr>
            <a:spLocks noChangeArrowheads="1"/>
          </p:cNvSpPr>
          <p:nvPr/>
        </p:nvSpPr>
        <p:spPr bwMode="auto">
          <a:xfrm>
            <a:off x="1066800" y="2423048"/>
            <a:ext cx="6858000" cy="3048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lnSpc>
                <a:spcPct val="120000"/>
              </a:lnSpc>
            </a:pPr>
            <a:r>
              <a:rPr lang="ja-JP" altLang="en-US" sz="3600"/>
              <a:t>思考過程は知覚によって獲得した情報や，長期記憶内の情報を，ある目的のために利用，操作し，新しい情報を生み出す認知過程である．</a:t>
            </a:r>
          </a:p>
        </p:txBody>
      </p:sp>
      <p:sp useBgFill="1">
        <p:nvSpPr>
          <p:cNvPr id="5" name="正方形/長方形 4"/>
          <p:cNvSpPr/>
          <p:nvPr/>
        </p:nvSpPr>
        <p:spPr>
          <a:xfrm>
            <a:off x="0" y="0"/>
            <a:ext cx="9144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dirty="0">
                <a:solidFill>
                  <a:schemeClr val="tx1"/>
                </a:solidFill>
              </a:rPr>
              <a:t>答え</a:t>
            </a:r>
          </a:p>
        </p:txBody>
      </p:sp>
    </p:spTree>
    <p:extLst>
      <p:ext uri="{BB962C8B-B14F-4D97-AF65-F5344CB8AC3E}">
        <p14:creationId xmlns:p14="http://schemas.microsoft.com/office/powerpoint/2010/main" val="20633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slide(fromBottom)">
                                      <p:cBhvr>
                                        <p:cTn id="11" dur="500"/>
                                        <p:tgtEl>
                                          <p:spTgt spid="3789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37891">
                                            <p:txEl>
                                              <p:pRg st="0" end="0"/>
                                            </p:txEl>
                                          </p:spTgt>
                                        </p:tgtEl>
                                        <p:attrNameLst>
                                          <p:attrName>style.visibility</p:attrName>
                                        </p:attrNameLst>
                                      </p:cBhvr>
                                      <p:to>
                                        <p:strVal val="visible"/>
                                      </p:to>
                                    </p:set>
                                    <p:animEffect transition="in" filter="barn(inHorizontal)">
                                      <p:cBhvr>
                                        <p:cTn id="16" dur="500"/>
                                        <p:tgtEl>
                                          <p:spTgt spid="378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barn(inHorizontal)">
                                      <p:cBhvr>
                                        <p:cTn id="21" dur="500"/>
                                        <p:tgtEl>
                                          <p:spTgt spid="3789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37891">
                                            <p:txEl>
                                              <p:pRg st="2" end="2"/>
                                            </p:txEl>
                                          </p:spTgt>
                                        </p:tgtEl>
                                        <p:attrNameLst>
                                          <p:attrName>style.visibility</p:attrName>
                                        </p:attrNameLst>
                                      </p:cBhvr>
                                      <p:to>
                                        <p:strVal val="visible"/>
                                      </p:to>
                                    </p:set>
                                    <p:animEffect transition="in" filter="barn(inHorizontal)">
                                      <p:cBhvr>
                                        <p:cTn id="26" dur="500"/>
                                        <p:tgtEl>
                                          <p:spTgt spid="3789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Effect transition="in" filter="barn(inHorizontal)">
                                      <p:cBhvr>
                                        <p:cTn id="31" dur="500"/>
                                        <p:tgtEl>
                                          <p:spTgt spid="3789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7891">
                                            <p:txEl>
                                              <p:pRg st="4" end="4"/>
                                            </p:txEl>
                                          </p:spTgt>
                                        </p:tgtEl>
                                        <p:attrNameLst>
                                          <p:attrName>style.visibility</p:attrName>
                                        </p:attrNameLst>
                                      </p:cBhvr>
                                      <p:to>
                                        <p:strVal val="visible"/>
                                      </p:to>
                                    </p:set>
                                    <p:animEffect transition="in" filter="barn(inHorizontal)">
                                      <p:cBhvr>
                                        <p:cTn id="36" dur="500"/>
                                        <p:tgtEl>
                                          <p:spTgt spid="3789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892"/>
                                        </p:tgtEl>
                                        <p:attrNameLst>
                                          <p:attrName>style.visibility</p:attrName>
                                        </p:attrNameLst>
                                      </p:cBhvr>
                                      <p:to>
                                        <p:strVal val="visible"/>
                                      </p:to>
                                    </p:set>
                                    <p:anim calcmode="lin" valueType="num">
                                      <p:cBhvr additive="base">
                                        <p:cTn id="41" dur="500" fill="hold"/>
                                        <p:tgtEl>
                                          <p:spTgt spid="37892"/>
                                        </p:tgtEl>
                                        <p:attrNameLst>
                                          <p:attrName>ppt_x</p:attrName>
                                        </p:attrNameLst>
                                      </p:cBhvr>
                                      <p:tavLst>
                                        <p:tav tm="0">
                                          <p:val>
                                            <p:strVal val="#ppt_x"/>
                                          </p:val>
                                        </p:tav>
                                        <p:tav tm="100000">
                                          <p:val>
                                            <p:strVal val="#ppt_x"/>
                                          </p:val>
                                        </p:tav>
                                      </p:tavLst>
                                    </p:anim>
                                    <p:anim calcmode="lin" valueType="num">
                                      <p:cBhvr additive="base">
                                        <p:cTn id="42"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37892" grpId="0" animBg="1" autoUpdateAnimBg="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ja-JP" altLang="en-US"/>
              <a:t>思考</a:t>
            </a:r>
          </a:p>
        </p:txBody>
      </p:sp>
      <p:sp>
        <p:nvSpPr>
          <p:cNvPr id="34819" name="Rectangle 3"/>
          <p:cNvSpPr>
            <a:spLocks noGrp="1" noChangeArrowheads="1"/>
          </p:cNvSpPr>
          <p:nvPr>
            <p:ph type="body" idx="1"/>
          </p:nvPr>
        </p:nvSpPr>
        <p:spPr>
          <a:xfrm>
            <a:off x="457199" y="2209800"/>
            <a:ext cx="3854451" cy="3916363"/>
          </a:xfrm>
        </p:spPr>
        <p:txBody>
          <a:bodyPr>
            <a:normAutofit lnSpcReduction="10000"/>
          </a:bodyPr>
          <a:lstStyle/>
          <a:p>
            <a:r>
              <a:rPr lang="ja-JP" altLang="en-US" dirty="0"/>
              <a:t>決定論的</a:t>
            </a:r>
            <a:endParaRPr lang="en-US" altLang="ja-JP" dirty="0"/>
          </a:p>
          <a:p>
            <a:pPr marL="269875" lvl="1" indent="0">
              <a:buNone/>
            </a:pPr>
            <a:r>
              <a:rPr lang="ja-JP" altLang="en-US" dirty="0"/>
              <a:t>計算をするための方法を選択することはできるが，一度ある手続きを選択したならば，正解を得るための自由は奪われる．</a:t>
            </a:r>
            <a:endParaRPr lang="en-US" altLang="ja-JP" dirty="0"/>
          </a:p>
          <a:p>
            <a:r>
              <a:rPr lang="ja-JP" altLang="en-US" dirty="0"/>
              <a:t>意味情報</a:t>
            </a:r>
            <a:endParaRPr lang="en-US" altLang="ja-JP" dirty="0"/>
          </a:p>
          <a:p>
            <a:pPr marL="269875" lvl="1" indent="0">
              <a:buNone/>
            </a:pPr>
            <a:r>
              <a:rPr lang="ja-JP" altLang="en-US" dirty="0"/>
              <a:t>ある命題によって，起こり得る可能性のある事態を対象から除外するほど，その命題の含む情報は多くなる．</a:t>
            </a:r>
          </a:p>
        </p:txBody>
      </p:sp>
      <p:grpSp>
        <p:nvGrpSpPr>
          <p:cNvPr id="2" name="Group 35"/>
          <p:cNvGrpSpPr>
            <a:grpSpLocks/>
          </p:cNvGrpSpPr>
          <p:nvPr/>
        </p:nvGrpSpPr>
        <p:grpSpPr bwMode="auto">
          <a:xfrm>
            <a:off x="4509578" y="2162645"/>
            <a:ext cx="4375150" cy="4210050"/>
            <a:chOff x="2668" y="1344"/>
            <a:chExt cx="2756" cy="2652"/>
          </a:xfrm>
        </p:grpSpPr>
        <p:grpSp>
          <p:nvGrpSpPr>
            <p:cNvPr id="3" name="Group 33"/>
            <p:cNvGrpSpPr>
              <a:grpSpLocks/>
            </p:cNvGrpSpPr>
            <p:nvPr/>
          </p:nvGrpSpPr>
          <p:grpSpPr bwMode="auto">
            <a:xfrm>
              <a:off x="2668" y="1344"/>
              <a:ext cx="2756" cy="2367"/>
              <a:chOff x="2252" y="1056"/>
              <a:chExt cx="2756" cy="2367"/>
            </a:xfrm>
          </p:grpSpPr>
          <p:sp>
            <p:nvSpPr>
              <p:cNvPr id="34820" name="Text Box 4"/>
              <p:cNvSpPr txBox="1">
                <a:spLocks noChangeArrowheads="1"/>
              </p:cNvSpPr>
              <p:nvPr/>
            </p:nvSpPr>
            <p:spPr bwMode="auto">
              <a:xfrm>
                <a:off x="2588" y="1056"/>
                <a:ext cx="1368" cy="250"/>
              </a:xfrm>
              <a:prstGeom prst="rect">
                <a:avLst/>
              </a:prstGeom>
              <a:noFill/>
              <a:ln w="9525">
                <a:noFill/>
                <a:miter lim="800000"/>
                <a:headEnd/>
                <a:tailEnd/>
              </a:ln>
              <a:effectLst/>
            </p:spPr>
            <p:txBody>
              <a:bodyPr wrap="none">
                <a:prstTxWarp prst="textNoShape">
                  <a:avLst/>
                </a:prstTxWarp>
                <a:spAutoFit/>
              </a:bodyPr>
              <a:lstStyle/>
              <a:p>
                <a:r>
                  <a:rPr lang="ja-JP" altLang="en-US" u="sng"/>
                  <a:t>目的は存在するか</a:t>
                </a:r>
              </a:p>
            </p:txBody>
          </p:sp>
          <p:grpSp>
            <p:nvGrpSpPr>
              <p:cNvPr id="4" name="Group 7"/>
              <p:cNvGrpSpPr>
                <a:grpSpLocks/>
              </p:cNvGrpSpPr>
              <p:nvPr/>
            </p:nvGrpSpPr>
            <p:grpSpPr bwMode="auto">
              <a:xfrm>
                <a:off x="2540" y="1296"/>
                <a:ext cx="1440" cy="240"/>
                <a:chOff x="2016" y="1776"/>
                <a:chExt cx="1440" cy="240"/>
              </a:xfrm>
            </p:grpSpPr>
            <p:sp>
              <p:nvSpPr>
                <p:cNvPr id="34821" name="Line 5"/>
                <p:cNvSpPr>
                  <a:spLocks noChangeShapeType="1"/>
                </p:cNvSpPr>
                <p:nvPr/>
              </p:nvSpPr>
              <p:spPr bwMode="auto">
                <a:xfrm flipH="1">
                  <a:off x="201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34822" name="Line 6"/>
                <p:cNvSpPr>
                  <a:spLocks noChangeShapeType="1"/>
                </p:cNvSpPr>
                <p:nvPr/>
              </p:nvSpPr>
              <p:spPr bwMode="auto">
                <a:xfrm>
                  <a:off x="273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grpSp>
          <p:sp>
            <p:nvSpPr>
              <p:cNvPr id="34824" name="Text Box 8"/>
              <p:cNvSpPr txBox="1">
                <a:spLocks noChangeArrowheads="1"/>
              </p:cNvSpPr>
              <p:nvPr/>
            </p:nvSpPr>
            <p:spPr bwMode="auto">
              <a:xfrm>
                <a:off x="2252" y="1455"/>
                <a:ext cx="692" cy="288"/>
              </a:xfrm>
              <a:prstGeom prst="rect">
                <a:avLst/>
              </a:prstGeom>
              <a:noFill/>
              <a:ln w="9525">
                <a:noFill/>
                <a:miter lim="800000"/>
                <a:headEnd/>
                <a:tailEnd/>
              </a:ln>
              <a:effectLst/>
            </p:spPr>
            <p:txBody>
              <a:bodyPr wrap="none">
                <a:prstTxWarp prst="textNoShape">
                  <a:avLst/>
                </a:prstTxWarp>
                <a:spAutoFit/>
              </a:bodyPr>
              <a:lstStyle/>
              <a:p>
                <a:r>
                  <a:rPr lang="ja-JP" altLang="en-US" sz="2400" b="1" dirty="0">
                    <a:solidFill>
                      <a:schemeClr val="accent1"/>
                    </a:solidFill>
                  </a:rPr>
                  <a:t>白昼夢</a:t>
                </a:r>
              </a:p>
            </p:txBody>
          </p:sp>
          <p:sp>
            <p:nvSpPr>
              <p:cNvPr id="34825" name="Text Box 9"/>
              <p:cNvSpPr txBox="1">
                <a:spLocks noChangeArrowheads="1"/>
              </p:cNvSpPr>
              <p:nvPr/>
            </p:nvSpPr>
            <p:spPr bwMode="auto">
              <a:xfrm>
                <a:off x="3548" y="1488"/>
                <a:ext cx="916" cy="250"/>
              </a:xfrm>
              <a:prstGeom prst="rect">
                <a:avLst/>
              </a:prstGeom>
              <a:noFill/>
              <a:ln w="9525">
                <a:noFill/>
                <a:miter lim="800000"/>
                <a:headEnd/>
                <a:tailEnd/>
              </a:ln>
              <a:effectLst/>
            </p:spPr>
            <p:txBody>
              <a:bodyPr wrap="none">
                <a:prstTxWarp prst="textNoShape">
                  <a:avLst/>
                </a:prstTxWarp>
                <a:spAutoFit/>
              </a:bodyPr>
              <a:lstStyle/>
              <a:p>
                <a:r>
                  <a:rPr lang="ja-JP" altLang="en-US" u="sng" dirty="0"/>
                  <a:t>決定論的か</a:t>
                </a:r>
              </a:p>
            </p:txBody>
          </p:sp>
          <p:grpSp>
            <p:nvGrpSpPr>
              <p:cNvPr id="5" name="Group 10"/>
              <p:cNvGrpSpPr>
                <a:grpSpLocks/>
              </p:cNvGrpSpPr>
              <p:nvPr/>
            </p:nvGrpSpPr>
            <p:grpSpPr bwMode="auto">
              <a:xfrm>
                <a:off x="3270" y="1728"/>
                <a:ext cx="1440" cy="240"/>
                <a:chOff x="2016" y="1776"/>
                <a:chExt cx="1440" cy="240"/>
              </a:xfrm>
            </p:grpSpPr>
            <p:sp>
              <p:nvSpPr>
                <p:cNvPr id="34827" name="Line 11"/>
                <p:cNvSpPr>
                  <a:spLocks noChangeShapeType="1"/>
                </p:cNvSpPr>
                <p:nvPr/>
              </p:nvSpPr>
              <p:spPr bwMode="auto">
                <a:xfrm flipH="1">
                  <a:off x="201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34828" name="Line 12"/>
                <p:cNvSpPr>
                  <a:spLocks noChangeShapeType="1"/>
                </p:cNvSpPr>
                <p:nvPr/>
              </p:nvSpPr>
              <p:spPr bwMode="auto">
                <a:xfrm>
                  <a:off x="273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grpSp>
          <p:sp>
            <p:nvSpPr>
              <p:cNvPr id="34829" name="Text Box 13"/>
              <p:cNvSpPr txBox="1">
                <a:spLocks noChangeArrowheads="1"/>
              </p:cNvSpPr>
              <p:nvPr/>
            </p:nvSpPr>
            <p:spPr bwMode="auto">
              <a:xfrm>
                <a:off x="2728" y="1920"/>
                <a:ext cx="1060" cy="442"/>
              </a:xfrm>
              <a:prstGeom prst="rect">
                <a:avLst/>
              </a:prstGeom>
              <a:noFill/>
              <a:ln w="9525">
                <a:noFill/>
                <a:miter lim="800000"/>
                <a:headEnd/>
                <a:tailEnd/>
              </a:ln>
              <a:effectLst/>
            </p:spPr>
            <p:txBody>
              <a:bodyPr wrap="none">
                <a:prstTxWarp prst="textNoShape">
                  <a:avLst/>
                </a:prstTxWarp>
                <a:spAutoFit/>
              </a:bodyPr>
              <a:lstStyle/>
              <a:p>
                <a:r>
                  <a:rPr lang="ja-JP" altLang="en-US" u="sng"/>
                  <a:t>正確な目標が</a:t>
                </a:r>
                <a:endParaRPr lang="en-US" altLang="ja-JP" u="sng"/>
              </a:p>
              <a:p>
                <a:r>
                  <a:rPr lang="ja-JP" altLang="en-US" u="sng"/>
                  <a:t>存在するか</a:t>
                </a:r>
              </a:p>
            </p:txBody>
          </p:sp>
          <p:sp>
            <p:nvSpPr>
              <p:cNvPr id="34830" name="Text Box 14"/>
              <p:cNvSpPr txBox="1">
                <a:spLocks noChangeArrowheads="1"/>
              </p:cNvSpPr>
              <p:nvPr/>
            </p:nvSpPr>
            <p:spPr bwMode="auto">
              <a:xfrm>
                <a:off x="4508" y="1887"/>
                <a:ext cx="500" cy="288"/>
              </a:xfrm>
              <a:prstGeom prst="rect">
                <a:avLst/>
              </a:prstGeom>
              <a:noFill/>
              <a:ln w="9525">
                <a:noFill/>
                <a:miter lim="800000"/>
                <a:headEnd/>
                <a:tailEnd/>
              </a:ln>
              <a:effectLst/>
            </p:spPr>
            <p:txBody>
              <a:bodyPr wrap="none">
                <a:prstTxWarp prst="textNoShape">
                  <a:avLst/>
                </a:prstTxWarp>
                <a:spAutoFit/>
              </a:bodyPr>
              <a:lstStyle/>
              <a:p>
                <a:r>
                  <a:rPr lang="ja-JP" altLang="en-US" sz="2400" b="1" dirty="0">
                    <a:solidFill>
                      <a:srgbClr val="F2D908"/>
                    </a:solidFill>
                  </a:rPr>
                  <a:t>計算</a:t>
                </a:r>
              </a:p>
            </p:txBody>
          </p:sp>
          <p:grpSp>
            <p:nvGrpSpPr>
              <p:cNvPr id="6" name="Group 15"/>
              <p:cNvGrpSpPr>
                <a:grpSpLocks/>
              </p:cNvGrpSpPr>
              <p:nvPr/>
            </p:nvGrpSpPr>
            <p:grpSpPr bwMode="auto">
              <a:xfrm>
                <a:off x="2544" y="2352"/>
                <a:ext cx="1440" cy="240"/>
                <a:chOff x="2016" y="1776"/>
                <a:chExt cx="1440" cy="240"/>
              </a:xfrm>
            </p:grpSpPr>
            <p:sp>
              <p:nvSpPr>
                <p:cNvPr id="34832" name="Line 16"/>
                <p:cNvSpPr>
                  <a:spLocks noChangeShapeType="1"/>
                </p:cNvSpPr>
                <p:nvPr/>
              </p:nvSpPr>
              <p:spPr bwMode="auto">
                <a:xfrm flipH="1">
                  <a:off x="201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34833" name="Line 17"/>
                <p:cNvSpPr>
                  <a:spLocks noChangeShapeType="1"/>
                </p:cNvSpPr>
                <p:nvPr/>
              </p:nvSpPr>
              <p:spPr bwMode="auto">
                <a:xfrm>
                  <a:off x="273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grpSp>
          <p:sp>
            <p:nvSpPr>
              <p:cNvPr id="34834" name="Text Box 18"/>
              <p:cNvSpPr txBox="1">
                <a:spLocks noChangeArrowheads="1"/>
              </p:cNvSpPr>
              <p:nvPr/>
            </p:nvSpPr>
            <p:spPr bwMode="auto">
              <a:xfrm>
                <a:off x="2348" y="2509"/>
                <a:ext cx="500" cy="288"/>
              </a:xfrm>
              <a:prstGeom prst="rect">
                <a:avLst/>
              </a:prstGeom>
              <a:noFill/>
              <a:ln w="9525">
                <a:noFill/>
                <a:miter lim="800000"/>
                <a:headEnd/>
                <a:tailEnd/>
              </a:ln>
              <a:effectLst/>
            </p:spPr>
            <p:txBody>
              <a:bodyPr wrap="none">
                <a:prstTxWarp prst="textNoShape">
                  <a:avLst/>
                </a:prstTxWarp>
                <a:spAutoFit/>
              </a:bodyPr>
              <a:lstStyle/>
              <a:p>
                <a:r>
                  <a:rPr lang="ja-JP" altLang="en-US" sz="2400" b="1" dirty="0">
                    <a:solidFill>
                      <a:srgbClr val="F2D908"/>
                    </a:solidFill>
                  </a:rPr>
                  <a:t>創造</a:t>
                </a:r>
              </a:p>
            </p:txBody>
          </p:sp>
          <p:sp>
            <p:nvSpPr>
              <p:cNvPr id="34835" name="Text Box 19"/>
              <p:cNvSpPr txBox="1">
                <a:spLocks noChangeArrowheads="1"/>
              </p:cNvSpPr>
              <p:nvPr/>
            </p:nvSpPr>
            <p:spPr bwMode="auto">
              <a:xfrm>
                <a:off x="3504" y="2542"/>
                <a:ext cx="1017" cy="442"/>
              </a:xfrm>
              <a:prstGeom prst="rect">
                <a:avLst/>
              </a:prstGeom>
              <a:noFill/>
              <a:ln w="9525">
                <a:noFill/>
                <a:miter lim="800000"/>
                <a:headEnd/>
                <a:tailEnd/>
              </a:ln>
              <a:effectLst/>
            </p:spPr>
            <p:txBody>
              <a:bodyPr wrap="none">
                <a:prstTxWarp prst="textNoShape">
                  <a:avLst/>
                </a:prstTxWarp>
                <a:spAutoFit/>
              </a:bodyPr>
              <a:lstStyle/>
              <a:p>
                <a:r>
                  <a:rPr lang="ja-JP" altLang="en-US" u="sng"/>
                  <a:t>意味情報を</a:t>
                </a:r>
                <a:endParaRPr lang="en-US" altLang="ja-JP" u="sng"/>
              </a:p>
              <a:p>
                <a:r>
                  <a:rPr lang="ja-JP" altLang="en-US" u="sng"/>
                  <a:t>増大させるか</a:t>
                </a:r>
              </a:p>
            </p:txBody>
          </p:sp>
          <p:grpSp>
            <p:nvGrpSpPr>
              <p:cNvPr id="7" name="Group 20"/>
              <p:cNvGrpSpPr>
                <a:grpSpLocks/>
              </p:cNvGrpSpPr>
              <p:nvPr/>
            </p:nvGrpSpPr>
            <p:grpSpPr bwMode="auto">
              <a:xfrm>
                <a:off x="3264" y="2976"/>
                <a:ext cx="1440" cy="240"/>
                <a:chOff x="2016" y="1776"/>
                <a:chExt cx="1440" cy="240"/>
              </a:xfrm>
            </p:grpSpPr>
            <p:sp>
              <p:nvSpPr>
                <p:cNvPr id="34837" name="Line 21"/>
                <p:cNvSpPr>
                  <a:spLocks noChangeShapeType="1"/>
                </p:cNvSpPr>
                <p:nvPr/>
              </p:nvSpPr>
              <p:spPr bwMode="auto">
                <a:xfrm flipH="1">
                  <a:off x="201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sp>
              <p:nvSpPr>
                <p:cNvPr id="34838" name="Line 22"/>
                <p:cNvSpPr>
                  <a:spLocks noChangeShapeType="1"/>
                </p:cNvSpPr>
                <p:nvPr/>
              </p:nvSpPr>
              <p:spPr bwMode="auto">
                <a:xfrm>
                  <a:off x="2736" y="1776"/>
                  <a:ext cx="720" cy="240"/>
                </a:xfrm>
                <a:prstGeom prst="line">
                  <a:avLst/>
                </a:prstGeom>
                <a:noFill/>
                <a:ln w="19050">
                  <a:solidFill>
                    <a:schemeClr val="tx1"/>
                  </a:solidFill>
                  <a:round/>
                  <a:headEnd/>
                  <a:tailEnd/>
                </a:ln>
                <a:effectLst/>
              </p:spPr>
              <p:txBody>
                <a:bodyPr wrap="none">
                  <a:prstTxWarp prst="textNoShape">
                    <a:avLst/>
                  </a:prstTxWarp>
                </a:bodyPr>
                <a:lstStyle/>
                <a:p>
                  <a:endParaRPr lang="ja-JP" altLang="en-US"/>
                </a:p>
              </p:txBody>
            </p:sp>
          </p:grpSp>
          <p:sp>
            <p:nvSpPr>
              <p:cNvPr id="34839" name="Text Box 23"/>
              <p:cNvSpPr txBox="1">
                <a:spLocks noChangeArrowheads="1"/>
              </p:cNvSpPr>
              <p:nvPr/>
            </p:nvSpPr>
            <p:spPr bwMode="auto">
              <a:xfrm>
                <a:off x="3068" y="3135"/>
                <a:ext cx="500" cy="288"/>
              </a:xfrm>
              <a:prstGeom prst="rect">
                <a:avLst/>
              </a:prstGeom>
              <a:noFill/>
              <a:ln w="9525">
                <a:noFill/>
                <a:miter lim="800000"/>
                <a:headEnd/>
                <a:tailEnd/>
              </a:ln>
              <a:effectLst/>
            </p:spPr>
            <p:txBody>
              <a:bodyPr wrap="none">
                <a:prstTxWarp prst="textNoShape">
                  <a:avLst/>
                </a:prstTxWarp>
                <a:spAutoFit/>
              </a:bodyPr>
              <a:lstStyle/>
              <a:p>
                <a:r>
                  <a:rPr lang="ja-JP" altLang="en-US" sz="2400" b="1" dirty="0">
                    <a:solidFill>
                      <a:srgbClr val="F2D908"/>
                    </a:solidFill>
                  </a:rPr>
                  <a:t>帰納</a:t>
                </a:r>
              </a:p>
            </p:txBody>
          </p:sp>
          <p:sp>
            <p:nvSpPr>
              <p:cNvPr id="34840" name="Text Box 24"/>
              <p:cNvSpPr txBox="1">
                <a:spLocks noChangeArrowheads="1"/>
              </p:cNvSpPr>
              <p:nvPr/>
            </p:nvSpPr>
            <p:spPr bwMode="auto">
              <a:xfrm>
                <a:off x="4460" y="3135"/>
                <a:ext cx="500" cy="288"/>
              </a:xfrm>
              <a:prstGeom prst="rect">
                <a:avLst/>
              </a:prstGeom>
              <a:noFill/>
              <a:ln w="9525">
                <a:noFill/>
                <a:miter lim="800000"/>
                <a:headEnd/>
                <a:tailEnd/>
              </a:ln>
              <a:effectLst/>
            </p:spPr>
            <p:txBody>
              <a:bodyPr wrap="none">
                <a:prstTxWarp prst="textNoShape">
                  <a:avLst/>
                </a:prstTxWarp>
                <a:spAutoFit/>
              </a:bodyPr>
              <a:lstStyle/>
              <a:p>
                <a:r>
                  <a:rPr lang="ja-JP" altLang="en-US" sz="2400" b="1" dirty="0">
                    <a:solidFill>
                      <a:srgbClr val="F2D908"/>
                    </a:solidFill>
                  </a:rPr>
                  <a:t>演繹</a:t>
                </a:r>
              </a:p>
            </p:txBody>
          </p:sp>
          <p:sp>
            <p:nvSpPr>
              <p:cNvPr id="34841" name="Text Box 25"/>
              <p:cNvSpPr txBox="1">
                <a:spLocks noChangeArrowheads="1"/>
              </p:cNvSpPr>
              <p:nvPr/>
            </p:nvSpPr>
            <p:spPr bwMode="auto">
              <a:xfrm>
                <a:off x="2304" y="1296"/>
                <a:ext cx="451" cy="212"/>
              </a:xfrm>
              <a:prstGeom prst="rect">
                <a:avLst/>
              </a:prstGeom>
              <a:noFill/>
              <a:ln w="9525">
                <a:noFill/>
                <a:miter lim="800000"/>
                <a:headEnd/>
                <a:tailEnd/>
              </a:ln>
              <a:effectLst/>
            </p:spPr>
            <p:txBody>
              <a:bodyPr wrap="none">
                <a:prstTxWarp prst="textNoShape">
                  <a:avLst/>
                </a:prstTxWarp>
                <a:spAutoFit/>
              </a:bodyPr>
              <a:lstStyle/>
              <a:p>
                <a:r>
                  <a:rPr lang="ja-JP" altLang="en-US" sz="1600" i="1"/>
                  <a:t>しない</a:t>
                </a:r>
              </a:p>
            </p:txBody>
          </p:sp>
          <p:sp>
            <p:nvSpPr>
              <p:cNvPr id="34842" name="Text Box 26"/>
              <p:cNvSpPr txBox="1">
                <a:spLocks noChangeArrowheads="1"/>
              </p:cNvSpPr>
              <p:nvPr/>
            </p:nvSpPr>
            <p:spPr bwMode="auto">
              <a:xfrm>
                <a:off x="3730" y="2352"/>
                <a:ext cx="350" cy="212"/>
              </a:xfrm>
              <a:prstGeom prst="rect">
                <a:avLst/>
              </a:prstGeom>
              <a:noFill/>
              <a:ln w="9525">
                <a:noFill/>
                <a:miter lim="800000"/>
                <a:headEnd/>
                <a:tailEnd/>
              </a:ln>
              <a:effectLst/>
            </p:spPr>
            <p:txBody>
              <a:bodyPr wrap="none">
                <a:prstTxWarp prst="textNoShape">
                  <a:avLst/>
                </a:prstTxWarp>
                <a:spAutoFit/>
              </a:bodyPr>
              <a:lstStyle/>
              <a:p>
                <a:r>
                  <a:rPr lang="ja-JP" altLang="en-US" sz="1600" i="1"/>
                  <a:t>する</a:t>
                </a:r>
              </a:p>
            </p:txBody>
          </p:sp>
          <p:sp>
            <p:nvSpPr>
              <p:cNvPr id="34843" name="Text Box 27"/>
              <p:cNvSpPr txBox="1">
                <a:spLocks noChangeArrowheads="1"/>
              </p:cNvSpPr>
              <p:nvPr/>
            </p:nvSpPr>
            <p:spPr bwMode="auto">
              <a:xfrm>
                <a:off x="3216" y="2956"/>
                <a:ext cx="365" cy="212"/>
              </a:xfrm>
              <a:prstGeom prst="rect">
                <a:avLst/>
              </a:prstGeom>
              <a:noFill/>
              <a:ln w="9525">
                <a:noFill/>
                <a:miter lim="800000"/>
                <a:headEnd/>
                <a:tailEnd/>
              </a:ln>
              <a:effectLst/>
            </p:spPr>
            <p:txBody>
              <a:bodyPr wrap="none">
                <a:prstTxWarp prst="textNoShape">
                  <a:avLst/>
                </a:prstTxWarp>
                <a:spAutoFit/>
              </a:bodyPr>
              <a:lstStyle/>
              <a:p>
                <a:r>
                  <a:rPr lang="ja-JP" altLang="en-US" sz="1600" i="1"/>
                  <a:t>はい</a:t>
                </a:r>
              </a:p>
            </p:txBody>
          </p:sp>
          <p:sp>
            <p:nvSpPr>
              <p:cNvPr id="34844" name="Text Box 28"/>
              <p:cNvSpPr txBox="1">
                <a:spLocks noChangeArrowheads="1"/>
              </p:cNvSpPr>
              <p:nvPr/>
            </p:nvSpPr>
            <p:spPr bwMode="auto">
              <a:xfrm>
                <a:off x="4368" y="2956"/>
                <a:ext cx="474" cy="212"/>
              </a:xfrm>
              <a:prstGeom prst="rect">
                <a:avLst/>
              </a:prstGeom>
              <a:noFill/>
              <a:ln w="9525">
                <a:noFill/>
                <a:miter lim="800000"/>
                <a:headEnd/>
                <a:tailEnd/>
              </a:ln>
              <a:effectLst/>
            </p:spPr>
            <p:txBody>
              <a:bodyPr wrap="none">
                <a:prstTxWarp prst="textNoShape">
                  <a:avLst/>
                </a:prstTxWarp>
                <a:spAutoFit/>
              </a:bodyPr>
              <a:lstStyle/>
              <a:p>
                <a:r>
                  <a:rPr lang="ja-JP" altLang="en-US" sz="1600" i="1"/>
                  <a:t>いいえ</a:t>
                </a:r>
              </a:p>
            </p:txBody>
          </p:sp>
          <p:sp>
            <p:nvSpPr>
              <p:cNvPr id="34845" name="Text Box 29"/>
              <p:cNvSpPr txBox="1">
                <a:spLocks noChangeArrowheads="1"/>
              </p:cNvSpPr>
              <p:nvPr/>
            </p:nvSpPr>
            <p:spPr bwMode="auto">
              <a:xfrm>
                <a:off x="3730" y="1296"/>
                <a:ext cx="350" cy="212"/>
              </a:xfrm>
              <a:prstGeom prst="rect">
                <a:avLst/>
              </a:prstGeom>
              <a:noFill/>
              <a:ln w="9525">
                <a:noFill/>
                <a:miter lim="800000"/>
                <a:headEnd/>
                <a:tailEnd/>
              </a:ln>
              <a:effectLst/>
            </p:spPr>
            <p:txBody>
              <a:bodyPr wrap="none">
                <a:prstTxWarp prst="textNoShape">
                  <a:avLst/>
                </a:prstTxWarp>
                <a:spAutoFit/>
              </a:bodyPr>
              <a:lstStyle/>
              <a:p>
                <a:r>
                  <a:rPr lang="ja-JP" altLang="en-US" sz="1600" i="1"/>
                  <a:t>する</a:t>
                </a:r>
              </a:p>
            </p:txBody>
          </p:sp>
          <p:sp>
            <p:nvSpPr>
              <p:cNvPr id="34846" name="Text Box 30"/>
              <p:cNvSpPr txBox="1">
                <a:spLocks noChangeArrowheads="1"/>
              </p:cNvSpPr>
              <p:nvPr/>
            </p:nvSpPr>
            <p:spPr bwMode="auto">
              <a:xfrm>
                <a:off x="2352" y="2352"/>
                <a:ext cx="451" cy="212"/>
              </a:xfrm>
              <a:prstGeom prst="rect">
                <a:avLst/>
              </a:prstGeom>
              <a:noFill/>
              <a:ln w="9525">
                <a:noFill/>
                <a:miter lim="800000"/>
                <a:headEnd/>
                <a:tailEnd/>
              </a:ln>
              <a:effectLst/>
            </p:spPr>
            <p:txBody>
              <a:bodyPr wrap="none">
                <a:prstTxWarp prst="textNoShape">
                  <a:avLst/>
                </a:prstTxWarp>
                <a:spAutoFit/>
              </a:bodyPr>
              <a:lstStyle/>
              <a:p>
                <a:r>
                  <a:rPr lang="ja-JP" altLang="en-US" sz="1600" i="1"/>
                  <a:t>しない</a:t>
                </a:r>
              </a:p>
            </p:txBody>
          </p:sp>
          <p:sp>
            <p:nvSpPr>
              <p:cNvPr id="34847" name="Text Box 31"/>
              <p:cNvSpPr txBox="1">
                <a:spLocks noChangeArrowheads="1"/>
              </p:cNvSpPr>
              <p:nvPr/>
            </p:nvSpPr>
            <p:spPr bwMode="auto">
              <a:xfrm>
                <a:off x="4368" y="1708"/>
                <a:ext cx="365" cy="212"/>
              </a:xfrm>
              <a:prstGeom prst="rect">
                <a:avLst/>
              </a:prstGeom>
              <a:noFill/>
              <a:ln w="9525">
                <a:noFill/>
                <a:miter lim="800000"/>
                <a:headEnd/>
                <a:tailEnd/>
              </a:ln>
              <a:effectLst/>
            </p:spPr>
            <p:txBody>
              <a:bodyPr wrap="none">
                <a:prstTxWarp prst="textNoShape">
                  <a:avLst/>
                </a:prstTxWarp>
                <a:spAutoFit/>
              </a:bodyPr>
              <a:lstStyle/>
              <a:p>
                <a:r>
                  <a:rPr lang="ja-JP" altLang="en-US" sz="1600" i="1"/>
                  <a:t>はい</a:t>
                </a:r>
              </a:p>
            </p:txBody>
          </p:sp>
          <p:sp>
            <p:nvSpPr>
              <p:cNvPr id="34848" name="Text Box 32"/>
              <p:cNvSpPr txBox="1">
                <a:spLocks noChangeArrowheads="1"/>
              </p:cNvSpPr>
              <p:nvPr/>
            </p:nvSpPr>
            <p:spPr bwMode="auto">
              <a:xfrm>
                <a:off x="3072" y="1708"/>
                <a:ext cx="474" cy="212"/>
              </a:xfrm>
              <a:prstGeom prst="rect">
                <a:avLst/>
              </a:prstGeom>
              <a:noFill/>
              <a:ln w="9525">
                <a:noFill/>
                <a:miter lim="800000"/>
                <a:headEnd/>
                <a:tailEnd/>
              </a:ln>
              <a:effectLst/>
            </p:spPr>
            <p:txBody>
              <a:bodyPr wrap="none">
                <a:prstTxWarp prst="textNoShape">
                  <a:avLst/>
                </a:prstTxWarp>
                <a:spAutoFit/>
              </a:bodyPr>
              <a:lstStyle/>
              <a:p>
                <a:r>
                  <a:rPr lang="ja-JP" altLang="en-US" sz="1600" i="1"/>
                  <a:t>いいえ</a:t>
                </a:r>
              </a:p>
            </p:txBody>
          </p:sp>
        </p:grpSp>
        <p:sp>
          <p:nvSpPr>
            <p:cNvPr id="34850" name="Text Box 34"/>
            <p:cNvSpPr txBox="1">
              <a:spLocks noChangeArrowheads="1"/>
            </p:cNvSpPr>
            <p:nvPr/>
          </p:nvSpPr>
          <p:spPr bwMode="auto">
            <a:xfrm>
              <a:off x="3428" y="3744"/>
              <a:ext cx="924" cy="252"/>
            </a:xfrm>
            <a:prstGeom prst="rect">
              <a:avLst/>
            </a:prstGeom>
            <a:noFill/>
            <a:ln w="9525">
              <a:noFill/>
              <a:miter lim="800000"/>
              <a:headEnd/>
              <a:tailEnd/>
            </a:ln>
            <a:effectLst/>
          </p:spPr>
          <p:txBody>
            <a:bodyPr wrap="none">
              <a:prstTxWarp prst="textNoShape">
                <a:avLst/>
              </a:prstTxWarp>
              <a:spAutoFit/>
            </a:bodyPr>
            <a:lstStyle/>
            <a:p>
              <a:r>
                <a:rPr lang="ja-JP" altLang="en-US" sz="2000" dirty="0"/>
                <a:t>思考の分類</a:t>
              </a:r>
            </a:p>
          </p:txBody>
        </p:sp>
      </p:grpSp>
    </p:spTree>
    <p:extLst>
      <p:ext uri="{BB962C8B-B14F-4D97-AF65-F5344CB8AC3E}">
        <p14:creationId xmlns:p14="http://schemas.microsoft.com/office/powerpoint/2010/main" val="53094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ja-JP" altLang="en-US"/>
              <a:t>推論</a:t>
            </a:r>
            <a:r>
              <a:rPr lang="en-US" altLang="ja-JP"/>
              <a:t> </a:t>
            </a:r>
            <a:br>
              <a:rPr lang="en-US" altLang="ja-JP"/>
            </a:br>
            <a:r>
              <a:rPr lang="en-US" altLang="ja-JP" sz="3200"/>
              <a:t>(reasoning, inference)</a:t>
            </a:r>
          </a:p>
        </p:txBody>
      </p:sp>
      <p:sp>
        <p:nvSpPr>
          <p:cNvPr id="6147" name="Rectangle 3"/>
          <p:cNvSpPr>
            <a:spLocks noGrp="1" noChangeArrowheads="1"/>
          </p:cNvSpPr>
          <p:nvPr>
            <p:ph type="body" idx="1"/>
          </p:nvPr>
        </p:nvSpPr>
        <p:spPr>
          <a:xfrm>
            <a:off x="615801" y="3581400"/>
            <a:ext cx="8070999" cy="2743200"/>
          </a:xfrm>
        </p:spPr>
        <p:txBody>
          <a:bodyPr>
            <a:normAutofit/>
          </a:bodyPr>
          <a:lstStyle/>
          <a:p>
            <a:r>
              <a:rPr lang="ja-JP" altLang="en-US" sz="2800" dirty="0"/>
              <a:t>人間の思考の大部分は，知識構造の操作に関わるものであり，これによって色々な結論を引き出すことができる．</a:t>
            </a:r>
            <a:endParaRPr lang="en-US" altLang="ja-JP" sz="2800" dirty="0"/>
          </a:p>
          <a:p>
            <a:r>
              <a:rPr lang="ja-JP" altLang="en-US" sz="2800" dirty="0"/>
              <a:t>我々は次に何をするか決定し，何が起こるかを予測し，なぜその事象が起こったのかを理解する．</a:t>
            </a:r>
          </a:p>
        </p:txBody>
      </p:sp>
      <p:sp>
        <p:nvSpPr>
          <p:cNvPr id="6148" name="Rectangle 4"/>
          <p:cNvSpPr>
            <a:spLocks noChangeArrowheads="1"/>
          </p:cNvSpPr>
          <p:nvPr/>
        </p:nvSpPr>
        <p:spPr bwMode="auto">
          <a:xfrm>
            <a:off x="779462" y="1761565"/>
            <a:ext cx="7581901" cy="1600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prstTxWarp prst="textNoShape">
              <a:avLst/>
            </a:prstTxWarp>
          </a:bodyPr>
          <a:lstStyle/>
          <a:p>
            <a:r>
              <a:rPr lang="ja-JP" altLang="en-US" sz="3200"/>
              <a:t>人間の思考のうちで，原因と結果の対が明確である関係的知識を用いて，思考の連鎖をたどっていくはたらきのこと．</a:t>
            </a:r>
          </a:p>
        </p:txBody>
      </p:sp>
    </p:spTree>
    <p:extLst>
      <p:ext uri="{BB962C8B-B14F-4D97-AF65-F5344CB8AC3E}">
        <p14:creationId xmlns:p14="http://schemas.microsoft.com/office/powerpoint/2010/main" val="1028046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ビット">
  <a:themeElements>
    <a:clrScheme name="オービット">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オービット">
      <a:majorFont>
        <a:latin typeface="Candara"/>
        <a:ea typeface=""/>
        <a:cs typeface=""/>
        <a:font script="Jpan" typeface="ＭＳ Ｐゴシック"/>
      </a:majorFont>
      <a:minorFont>
        <a:latin typeface="Candara"/>
        <a:ea typeface=""/>
        <a:cs typeface=""/>
        <a:font script="Jpan" typeface="ＭＳ Ｐゴシック"/>
      </a:minorFont>
    </a:fontScheme>
    <a:fmtScheme name="オービット">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オービット.thmx</Template>
  <TotalTime>2415</TotalTime>
  <Words>2729</Words>
  <Application>Microsoft Macintosh PowerPoint</Application>
  <PresentationFormat>画面に合わせる (4:3)</PresentationFormat>
  <Paragraphs>541</Paragraphs>
  <Slides>32</Slides>
  <Notes>19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ＭＳ Ｐゴシック</vt:lpstr>
      <vt:lpstr>ＭＳ ゴシック</vt:lpstr>
      <vt:lpstr>Arial</vt:lpstr>
      <vt:lpstr>Calibri</vt:lpstr>
      <vt:lpstr>Candara</vt:lpstr>
      <vt:lpstr>Times New Roman</vt:lpstr>
      <vt:lpstr>Wingdings</vt:lpstr>
      <vt:lpstr>オービット</vt:lpstr>
      <vt:lpstr>認知科学</vt:lpstr>
      <vt:lpstr>本日の内容</vt:lpstr>
      <vt:lpstr>人間の知的活動</vt:lpstr>
      <vt:lpstr>計算</vt:lpstr>
      <vt:lpstr>頭の中の手続きを記述</vt:lpstr>
      <vt:lpstr>思考の意味</vt:lpstr>
      <vt:lpstr>答え</vt:lpstr>
      <vt:lpstr>思考</vt:lpstr>
      <vt:lpstr>推論  (reasoning, inference)</vt:lpstr>
      <vt:lpstr>推論のタイプ</vt:lpstr>
      <vt:lpstr>演繹的推論</vt:lpstr>
      <vt:lpstr>演繹的推論</vt:lpstr>
      <vt:lpstr>仮言三段論法</vt:lpstr>
      <vt:lpstr>仮言三段論法の結論と真偽</vt:lpstr>
      <vt:lpstr>仮言三段論法の結論と真偽</vt:lpstr>
      <vt:lpstr>論理学の用語による説明</vt:lpstr>
      <vt:lpstr>人間の推論</vt:lpstr>
      <vt:lpstr>人間の推論</vt:lpstr>
      <vt:lpstr>４枚カード問題 (Johnson-Laird &amp; Wason, 1970)</vt:lpstr>
      <vt:lpstr>真理値表</vt:lpstr>
      <vt:lpstr>答え</vt:lpstr>
      <vt:lpstr>人間の思考</vt:lpstr>
      <vt:lpstr>日常生活における推論</vt:lpstr>
      <vt:lpstr>日常の算術</vt:lpstr>
      <vt:lpstr>環境・状況・身体</vt:lpstr>
      <vt:lpstr>帰納的推論</vt:lpstr>
      <vt:lpstr>帰納的推論における 結論の妥当性</vt:lpstr>
      <vt:lpstr>次回の予定（１１／１１）</vt:lpstr>
      <vt:lpstr>ということは宿題だ</vt:lpstr>
      <vt:lpstr>課題内容</vt:lpstr>
      <vt:lpstr>フォーマットと提出先</vt:lpstr>
      <vt:lpstr>おしまい</vt:lpstr>
    </vt:vector>
  </TitlesOfParts>
  <Company>静岡大学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認知科学</dc:title>
  <dc:creator>竹内 勇剛</dc:creator>
  <cp:lastModifiedBy>Takeuchi Yugo</cp:lastModifiedBy>
  <cp:revision>120</cp:revision>
  <cp:lastPrinted>2016-10-29T07:02:50Z</cp:lastPrinted>
  <dcterms:created xsi:type="dcterms:W3CDTF">2010-10-28T06:53:35Z</dcterms:created>
  <dcterms:modified xsi:type="dcterms:W3CDTF">2019-10-27T11:40:50Z</dcterms:modified>
</cp:coreProperties>
</file>