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306" r:id="rId3"/>
    <p:sldId id="307" r:id="rId4"/>
    <p:sldId id="308" r:id="rId5"/>
    <p:sldId id="309" r:id="rId6"/>
    <p:sldId id="310" r:id="rId7"/>
    <p:sldId id="311" r:id="rId8"/>
    <p:sldId id="312" r:id="rId9"/>
    <p:sldId id="313" r:id="rId10"/>
    <p:sldId id="314" r:id="rId11"/>
    <p:sldId id="315" r:id="rId12"/>
    <p:sldId id="316" r:id="rId13"/>
    <p:sldId id="374" r:id="rId14"/>
    <p:sldId id="321" r:id="rId15"/>
    <p:sldId id="322" r:id="rId16"/>
    <p:sldId id="323" r:id="rId17"/>
    <p:sldId id="324" r:id="rId18"/>
    <p:sldId id="325" r:id="rId19"/>
    <p:sldId id="326" r:id="rId20"/>
    <p:sldId id="327" r:id="rId21"/>
    <p:sldId id="365" r:id="rId22"/>
    <p:sldId id="366" r:id="rId23"/>
    <p:sldId id="367" r:id="rId24"/>
    <p:sldId id="368" r:id="rId25"/>
    <p:sldId id="369" r:id="rId26"/>
    <p:sldId id="370" r:id="rId27"/>
    <p:sldId id="371" r:id="rId28"/>
    <p:sldId id="372" r:id="rId29"/>
    <p:sldId id="373" r:id="rId30"/>
    <p:sldId id="364" r:id="rId3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0"/>
    <p:restoredTop sz="84487"/>
  </p:normalViewPr>
  <p:slideViewPr>
    <p:cSldViewPr snapToGrid="0" snapToObjects="1">
      <p:cViewPr varScale="1">
        <p:scale>
          <a:sx n="105" d="100"/>
          <a:sy n="105" d="100"/>
        </p:scale>
        <p:origin x="149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81235D-4DDE-FF46-8067-8B61F1C6F8DE}" type="datetimeFigureOut">
              <a:rPr lang="ja-JP" altLang="en-US" smtClean="0"/>
              <a:t>2019/11/10</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0EE940-A59B-8142-90F7-BBB7D1E90CA3}" type="slidenum">
              <a:rPr lang="ja-JP" altLang="en-US" smtClean="0"/>
              <a:t>‹#›</a:t>
            </a:fld>
            <a:endParaRPr lang="ja-JP" altLang="en-US"/>
          </a:p>
        </p:txBody>
      </p:sp>
    </p:spTree>
    <p:extLst>
      <p:ext uri="{BB962C8B-B14F-4D97-AF65-F5344CB8AC3E}">
        <p14:creationId xmlns:p14="http://schemas.microsoft.com/office/powerpoint/2010/main" val="1917474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4FDB7-E31F-164A-9F24-DA7CDCAC6D2B}" type="datetimeFigureOut">
              <a:rPr lang="ja-JP" altLang="en-US" smtClean="0"/>
              <a:pPr/>
              <a:t>2019/11/10</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0AEFD-F972-CA48-8D28-103DA0CEDB78}" type="slidenum">
              <a:rPr lang="ja-JP" altLang="en-US" smtClean="0"/>
              <a:pPr/>
              <a:t>‹#›</a:t>
            </a:fld>
            <a:endParaRPr lang="ja-JP" altLang="en-US"/>
          </a:p>
        </p:txBody>
      </p:sp>
    </p:spTree>
    <p:extLst>
      <p:ext uri="{BB962C8B-B14F-4D97-AF65-F5344CB8AC3E}">
        <p14:creationId xmlns:p14="http://schemas.microsoft.com/office/powerpoint/2010/main" val="2198387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23F31-7B1F-384E-836A-CB1D0BCE93EC}" type="slidenum">
              <a:rPr lang="en-US" altLang="ja-JP"/>
              <a:pPr/>
              <a:t>2</a:t>
            </a:fld>
            <a:endParaRPr lang="en-US" altLang="ja-JP"/>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90055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5DF0F-9275-7845-B1BF-23AAAA41D056}" type="slidenum">
              <a:rPr lang="en-US" altLang="ja-JP"/>
              <a:pPr/>
              <a:t>11</a:t>
            </a:fld>
            <a:endParaRPr lang="en-US" altLang="ja-JP"/>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58460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02E97-F32D-904E-B4DD-7909921A54C3}" type="slidenum">
              <a:rPr lang="en-US" altLang="ja-JP"/>
              <a:pPr/>
              <a:t>12</a:t>
            </a:fld>
            <a:endParaRPr lang="en-US" altLang="ja-JP"/>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57322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0319A-85D2-9D47-907F-3F0BE380E91E}" type="slidenum">
              <a:rPr lang="en-US" altLang="ja-JP"/>
              <a:pPr/>
              <a:t>14</a:t>
            </a:fld>
            <a:endParaRPr lang="en-US" altLang="ja-JP"/>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40836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3C19B-E5A7-9741-BDE8-21368795A549}" type="slidenum">
              <a:rPr lang="en-US" altLang="ja-JP"/>
              <a:pPr/>
              <a:t>15</a:t>
            </a:fld>
            <a:endParaRPr lang="en-US" altLang="ja-JP"/>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68684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33A45-7466-864E-9AE0-D61361EF55E3}" type="slidenum">
              <a:rPr lang="en-US" altLang="ja-JP"/>
              <a:pPr/>
              <a:t>16</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86365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E343E-71E6-8548-9A09-FB3EF7B5A6E8}" type="slidenum">
              <a:rPr lang="en-US" altLang="ja-JP"/>
              <a:pPr/>
              <a:t>17</a:t>
            </a:fld>
            <a:endParaRPr lang="en-US" altLang="ja-JP"/>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35277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5584A-9DC5-1848-A933-6D85DB5AB700}" type="slidenum">
              <a:rPr lang="en-US" altLang="ja-JP"/>
              <a:pPr/>
              <a:t>18</a:t>
            </a:fld>
            <a:endParaRPr lang="en-US" altLang="ja-JP"/>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723584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F61DC-B96A-4742-BA36-078B6CFBFDA7}" type="slidenum">
              <a:rPr lang="en-US" altLang="ja-JP"/>
              <a:pPr/>
              <a:t>19</a:t>
            </a:fld>
            <a:endParaRPr lang="en-US" altLang="ja-JP"/>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82126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F7C03-176D-FF45-8F29-44AF73639C99}" type="slidenum">
              <a:rPr lang="en-US" altLang="ja-JP"/>
              <a:pPr/>
              <a:t>20</a:t>
            </a:fld>
            <a:endParaRPr lang="en-US" altLang="ja-JP"/>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610979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C93F0-BF17-7A41-B78B-861068C066CD}" type="slidenum">
              <a:rPr lang="en-US" altLang="ja-JP"/>
              <a:pPr/>
              <a:t>21</a:t>
            </a:fld>
            <a:endParaRPr lang="en-US" altLang="ja-JP"/>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12567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CAB2A-FCF6-C747-A23E-BC19FE5EB504}" type="slidenum">
              <a:rPr lang="en-US" altLang="ja-JP"/>
              <a:pPr/>
              <a:t>3</a:t>
            </a:fld>
            <a:endParaRPr lang="en-US" altLang="ja-JP"/>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6267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E4F54-A926-CA4A-AEDE-6B4AC8DA8558}" type="slidenum">
              <a:rPr lang="en-US" altLang="ja-JP"/>
              <a:pPr/>
              <a:t>22</a:t>
            </a:fld>
            <a:endParaRPr lang="en-US" altLang="ja-JP"/>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686471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B0C3EF-9707-8F4D-91E0-0149873FFD1C}" type="slidenum">
              <a:rPr lang="en-US" altLang="ja-JP"/>
              <a:pPr/>
              <a:t>23</a:t>
            </a:fld>
            <a:endParaRPr lang="en-US" altLang="ja-JP"/>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603077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B2FFC-8658-BB45-A003-ADA97EC100FA}" type="slidenum">
              <a:rPr lang="en-US" altLang="ja-JP"/>
              <a:pPr/>
              <a:t>24</a:t>
            </a:fld>
            <a:endParaRPr lang="en-US" altLang="ja-JP"/>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6956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D8805-8ED7-8D4F-AD91-884E8C4F1BFF}" type="slidenum">
              <a:rPr lang="en-US" altLang="ja-JP"/>
              <a:pPr/>
              <a:t>25</a:t>
            </a:fld>
            <a:endParaRPr lang="en-US" altLang="ja-JP"/>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650566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B14FF-AC23-1D4F-9FCD-E7A75A5D92E5}" type="slidenum">
              <a:rPr lang="en-US" altLang="ja-JP"/>
              <a:pPr/>
              <a:t>26</a:t>
            </a:fld>
            <a:endParaRPr lang="en-US" altLang="ja-JP"/>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089639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37F3E-79EA-A642-B9C1-7132D411A46E}" type="slidenum">
              <a:rPr lang="en-US" altLang="ja-JP"/>
              <a:pPr/>
              <a:t>27</a:t>
            </a:fld>
            <a:endParaRPr lang="en-US" altLang="ja-JP"/>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593405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C2FBF-535A-C643-842E-B097CC1053FD}" type="slidenum">
              <a:rPr lang="en-US" altLang="ja-JP"/>
              <a:pPr/>
              <a:t>28</a:t>
            </a:fld>
            <a:endParaRPr lang="en-US" altLang="ja-JP"/>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9431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262D4-D800-A843-A7E0-458B079BFF98}" type="slidenum">
              <a:rPr lang="en-US" altLang="ja-JP"/>
              <a:pPr/>
              <a:t>29</a:t>
            </a:fld>
            <a:endParaRPr lang="en-US" altLang="ja-JP"/>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9139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66127-522D-6D4C-BC5E-23A270F16E44}" type="slidenum">
              <a:rPr lang="en-US" altLang="ja-JP"/>
              <a:pPr/>
              <a:t>4</a:t>
            </a:fld>
            <a:endParaRPr lang="en-US" altLang="ja-JP"/>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5385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A53AC-7F38-A147-B1ED-98DAB413869B}" type="slidenum">
              <a:rPr lang="en-US" altLang="ja-JP"/>
              <a:pPr/>
              <a:t>5</a:t>
            </a:fld>
            <a:endParaRPr lang="en-US" altLang="ja-JP"/>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65871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E41AA-FDAB-1745-9EBA-0CA5C11E405E}" type="slidenum">
              <a:rPr lang="en-US" altLang="ja-JP"/>
              <a:pPr/>
              <a:t>6</a:t>
            </a:fld>
            <a:endParaRPr lang="en-US" altLang="ja-JP"/>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52926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FD6F6-C8BE-FF45-B7C0-3360567F7554}" type="slidenum">
              <a:rPr lang="en-US" altLang="ja-JP"/>
              <a:pPr/>
              <a:t>7</a:t>
            </a:fld>
            <a:endParaRPr lang="en-US" altLang="ja-JP"/>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224566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22E15-C94D-A841-BDB2-00C0236D4B37}" type="slidenum">
              <a:rPr lang="en-US" altLang="ja-JP"/>
              <a:pPr/>
              <a:t>8</a:t>
            </a:fld>
            <a:endParaRPr lang="en-US" altLang="ja-JP"/>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96030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EA2BA-C51E-F343-8BF7-FCC532D40B02}" type="slidenum">
              <a:rPr lang="en-US" altLang="ja-JP"/>
              <a:pPr/>
              <a:t>9</a:t>
            </a:fld>
            <a:endParaRPr lang="en-US" altLang="ja-JP"/>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8114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D4B61-E315-3946-910C-BD8145ED84B6}" type="slidenum">
              <a:rPr lang="en-US" altLang="ja-JP"/>
              <a:pPr/>
              <a:t>10</a:t>
            </a:fld>
            <a:endParaRPr lang="en-US" altLang="ja-JP"/>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95715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ja-JP" altLang="en-US"/>
              <a:t>マスタ タイトルの書式設定</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endParaRPr/>
          </a:p>
        </p:txBody>
      </p:sp>
      <p:sp>
        <p:nvSpPr>
          <p:cNvPr id="4" name="Date Placeholder 3"/>
          <p:cNvSpPr>
            <a:spLocks noGrp="1"/>
          </p:cNvSpPr>
          <p:nvPr>
            <p:ph type="dt" sz="half" idx="10"/>
          </p:nvPr>
        </p:nvSpPr>
        <p:spPr/>
        <p:txBody>
          <a:bodyPr/>
          <a:lstStyle/>
          <a:p>
            <a:fld id="{67DCE6E4-E440-0049-AAD0-0152EC03468B}" type="datetime1">
              <a:rPr lang="ja-JP" altLang="en-US" smtClean="0"/>
              <a:t>2019/11/10</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35213193-BFD4-174E-8116-0866EA428A66}" type="datetime1">
              <a:rPr lang="ja-JP" altLang="en-US" smtClean="0"/>
              <a:t>2019/11/10</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AE4373FF-4EF6-9245-8384-DABAA55744F1}" type="datetime1">
              <a:rPr lang="ja-JP" altLang="en-US" smtClean="0"/>
              <a:t>2019/11/10</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ja-JP" altLang="en-US"/>
              <a:t>マスタ タイトルの書式設定</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D4EDC313-5A26-794D-8067-6453AFA46691}" type="datetime1">
              <a:rPr lang="ja-JP" altLang="en-US" smtClean="0"/>
              <a:t>2019/11/10</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EDBD4557-FADB-5D47-BB4B-207F5FFD6540}" type="datetime1">
              <a:rPr lang="ja-JP" altLang="en-US" smtClean="0"/>
              <a:t>2019/11/10</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Date Placeholder 3"/>
          <p:cNvSpPr>
            <a:spLocks noGrp="1"/>
          </p:cNvSpPr>
          <p:nvPr>
            <p:ph type="dt" sz="half" idx="10"/>
          </p:nvPr>
        </p:nvSpPr>
        <p:spPr/>
        <p:txBody>
          <a:bodyPr/>
          <a:lstStyle/>
          <a:p>
            <a:fld id="{B872DE95-6728-E243-9DCA-842B1394BBCD}" type="datetime1">
              <a:rPr lang="ja-JP" altLang="en-US" smtClean="0"/>
              <a:t>2019/11/10</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ja-JP" altLang="en-US"/>
              <a:t>マスタ タイトルの書式設定</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Date Placeholder 4"/>
          <p:cNvSpPr>
            <a:spLocks noGrp="1"/>
          </p:cNvSpPr>
          <p:nvPr>
            <p:ph type="dt" sz="half" idx="10"/>
          </p:nvPr>
        </p:nvSpPr>
        <p:spPr/>
        <p:txBody>
          <a:bodyPr/>
          <a:lstStyle/>
          <a:p>
            <a:fld id="{2EBF890B-610B-6C47-991D-21AA518C1A63}" type="datetime1">
              <a:rPr lang="ja-JP" altLang="en-US" smtClean="0"/>
              <a:t>2019/11/10</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ja-JP" altLang="en-US"/>
              <a:t>マスタ タイトルの書式設定</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7" name="Date Placeholder 6"/>
          <p:cNvSpPr>
            <a:spLocks noGrp="1"/>
          </p:cNvSpPr>
          <p:nvPr>
            <p:ph type="dt" sz="half" idx="10"/>
          </p:nvPr>
        </p:nvSpPr>
        <p:spPr/>
        <p:txBody>
          <a:bodyPr/>
          <a:lstStyle/>
          <a:p>
            <a:fld id="{C4FDA897-9BE9-7740-B3BE-09AD9EA971E5}" type="datetime1">
              <a:rPr lang="ja-JP" altLang="en-US" smtClean="0"/>
              <a:t>2019/11/10</a:t>
            </a:fld>
            <a:endParaRPr lang="ja-JP" altLang="en-US"/>
          </a:p>
        </p:txBody>
      </p:sp>
      <p:sp>
        <p:nvSpPr>
          <p:cNvPr id="8" name="Footer Placeholder 7"/>
          <p:cNvSpPr>
            <a:spLocks noGrp="1"/>
          </p:cNvSpPr>
          <p:nvPr>
            <p:ph type="ftr" sz="quarter" idx="11"/>
          </p:nvPr>
        </p:nvSpPr>
        <p:spPr/>
        <p:txBody>
          <a:bodyPr/>
          <a:lstStyle/>
          <a:p>
            <a:r>
              <a:rPr lang="ja-JP" altLang="en-US"/>
              <a:t>人間の「知」とコンピュータの「知」</a:t>
            </a:r>
          </a:p>
        </p:txBody>
      </p:sp>
      <p:sp>
        <p:nvSpPr>
          <p:cNvPr id="9" name="Slide Number Placeholder 8"/>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Date Placeholder 2"/>
          <p:cNvSpPr>
            <a:spLocks noGrp="1"/>
          </p:cNvSpPr>
          <p:nvPr>
            <p:ph type="dt" sz="half" idx="10"/>
          </p:nvPr>
        </p:nvSpPr>
        <p:spPr/>
        <p:txBody>
          <a:bodyPr/>
          <a:lstStyle/>
          <a:p>
            <a:fld id="{D95BB389-97E7-9E4E-A65F-C3BE2FEF3B10}" type="datetime1">
              <a:rPr lang="ja-JP" altLang="en-US" smtClean="0"/>
              <a:t>2019/11/10</a:t>
            </a:fld>
            <a:endParaRPr lang="ja-JP" altLang="en-US"/>
          </a:p>
        </p:txBody>
      </p:sp>
      <p:sp>
        <p:nvSpPr>
          <p:cNvPr id="4" name="Footer Placeholder 3"/>
          <p:cNvSpPr>
            <a:spLocks noGrp="1"/>
          </p:cNvSpPr>
          <p:nvPr>
            <p:ph type="ftr" sz="quarter" idx="11"/>
          </p:nvPr>
        </p:nvSpPr>
        <p:spPr/>
        <p:txBody>
          <a:bodyPr/>
          <a:lstStyle/>
          <a:p>
            <a:r>
              <a:rPr lang="ja-JP" altLang="en-US"/>
              <a:t>人間の「知」とコンピュータの「知」</a:t>
            </a:r>
          </a:p>
        </p:txBody>
      </p:sp>
      <p:sp>
        <p:nvSpPr>
          <p:cNvPr id="5" name="Slide Number Placeholder 4"/>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CCFBA-A11E-8642-A420-1CB688D8E5E6}" type="datetime1">
              <a:rPr lang="ja-JP" altLang="en-US" smtClean="0"/>
              <a:t>2019/11/10</a:t>
            </a:fld>
            <a:endParaRPr lang="ja-JP" altLang="en-US"/>
          </a:p>
        </p:txBody>
      </p:sp>
      <p:sp>
        <p:nvSpPr>
          <p:cNvPr id="3" name="Footer Placeholder 2"/>
          <p:cNvSpPr>
            <a:spLocks noGrp="1"/>
          </p:cNvSpPr>
          <p:nvPr>
            <p:ph type="ftr" sz="quarter" idx="11"/>
          </p:nvPr>
        </p:nvSpPr>
        <p:spPr/>
        <p:txBody>
          <a:bodyPr/>
          <a:lstStyle/>
          <a:p>
            <a:r>
              <a:rPr lang="ja-JP" altLang="en-US"/>
              <a:t>人間の「知」とコンピュータの「知」</a:t>
            </a:r>
          </a:p>
        </p:txBody>
      </p:sp>
      <p:sp>
        <p:nvSpPr>
          <p:cNvPr id="4" name="Slide Number Placeholder 3"/>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ja-JP" altLang="en-US"/>
              <a:t>マスタ タイトルの書式設定</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p:cNvSpPr>
          <p:nvPr>
            <p:ph type="dt" sz="half" idx="10"/>
          </p:nvPr>
        </p:nvSpPr>
        <p:spPr/>
        <p:txBody>
          <a:bodyPr/>
          <a:lstStyle/>
          <a:p>
            <a:fld id="{6885F32B-B6E5-5A4D-AFD2-8B75940C6F42}" type="datetime1">
              <a:rPr lang="ja-JP" altLang="en-US" smtClean="0"/>
              <a:t>2019/11/10</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75E5B2C8-433F-6C42-A2F2-761A4E63937A}" type="datetime1">
              <a:rPr lang="ja-JP" altLang="en-US" smtClean="0"/>
              <a:t>2019/11/10</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ja-JP" altLang="en-US"/>
              <a:t>マスタ タイトルの書式設定</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E4BBA394-F9B9-9B45-B732-DC6019D0E446}" type="datetime1">
              <a:rPr lang="ja-JP" altLang="en-US" smtClean="0"/>
              <a:t>2019/11/10</a:t>
            </a:fld>
            <a:endParaRPr lang="ja-JP" alt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r>
              <a:rPr lang="ja-JP" altLang="en-US"/>
              <a:t>人間の「知」とコンピュータの「知」</a:t>
            </a: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40A66626-3A2E-6542-89BC-8F5FAC98369F}"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kumimoji="1"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kumimoji="1"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kumimoji="1"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kumimoji="1"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認知科学</a:t>
            </a:r>
          </a:p>
        </p:txBody>
      </p:sp>
      <p:sp>
        <p:nvSpPr>
          <p:cNvPr id="3" name="サブタイトル 2"/>
          <p:cNvSpPr>
            <a:spLocks noGrp="1"/>
          </p:cNvSpPr>
          <p:nvPr>
            <p:ph type="subTitle" idx="1"/>
          </p:nvPr>
        </p:nvSpPr>
        <p:spPr/>
        <p:txBody>
          <a:bodyPr/>
          <a:lstStyle/>
          <a:p>
            <a:r>
              <a:rPr lang="ja-JP" altLang="en-US" dirty="0"/>
              <a:t>情報と知識の関係</a:t>
            </a:r>
            <a:endParaRPr lang="en-US" altLang="ja-JP" dirty="0"/>
          </a:p>
          <a:p>
            <a:r>
              <a:rPr lang="ja-JP" altLang="en-US"/>
              <a:t>２０１９年１１月１１日</a:t>
            </a:r>
            <a:r>
              <a:rPr lang="ja-JP" altLang="en-US" dirty="0"/>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ja-JP" altLang="en-US"/>
              <a:t>スキーマの特性</a:t>
            </a:r>
          </a:p>
        </p:txBody>
      </p:sp>
      <p:sp>
        <p:nvSpPr>
          <p:cNvPr id="102403" name="Rectangle 3"/>
          <p:cNvSpPr>
            <a:spLocks noGrp="1" noChangeArrowheads="1"/>
          </p:cNvSpPr>
          <p:nvPr>
            <p:ph type="body" idx="1"/>
          </p:nvPr>
        </p:nvSpPr>
        <p:spPr>
          <a:xfrm>
            <a:off x="990600" y="1600200"/>
            <a:ext cx="7696200" cy="4267200"/>
          </a:xfrm>
        </p:spPr>
        <p:txBody>
          <a:bodyPr>
            <a:normAutofit/>
          </a:bodyPr>
          <a:lstStyle/>
          <a:p>
            <a:r>
              <a:rPr lang="ja-JP" altLang="en-US" sz="2800" dirty="0"/>
              <a:t>あらゆる抽象度をもつ</a:t>
            </a:r>
            <a:endParaRPr lang="en-US" altLang="ja-JP" sz="2800" dirty="0"/>
          </a:p>
          <a:p>
            <a:pPr lvl="1">
              <a:buFont typeface="Wingdings" charset="2"/>
              <a:buNone/>
            </a:pPr>
            <a:r>
              <a:rPr lang="ja-JP" altLang="en-US" sz="2400" dirty="0"/>
              <a:t>スキーマはあらゆる抽象度の情報を網羅する．</a:t>
            </a:r>
            <a:endParaRPr lang="en-US" altLang="ja-JP" sz="2400" dirty="0"/>
          </a:p>
          <a:p>
            <a:pPr lvl="1"/>
            <a:r>
              <a:rPr lang="ja-JP" altLang="en-US" sz="2400" dirty="0"/>
              <a:t>正三角形を構成する線分の布置</a:t>
            </a:r>
            <a:endParaRPr lang="en-US" altLang="ja-JP" sz="2400" dirty="0"/>
          </a:p>
          <a:p>
            <a:pPr lvl="1"/>
            <a:r>
              <a:rPr lang="ja-JP" altLang="en-US" sz="2400" dirty="0"/>
              <a:t>行動系列</a:t>
            </a:r>
            <a:endParaRPr lang="en-US" altLang="ja-JP" sz="2400" dirty="0"/>
          </a:p>
          <a:p>
            <a:pPr lvl="1"/>
            <a:r>
              <a:rPr lang="ja-JP" altLang="en-US" sz="2400" dirty="0"/>
              <a:t>プラン</a:t>
            </a:r>
            <a:endParaRPr lang="en-US" altLang="ja-JP" sz="2400" dirty="0"/>
          </a:p>
          <a:p>
            <a:pPr lvl="1"/>
            <a:r>
              <a:rPr lang="ja-JP" altLang="en-US" sz="2400" dirty="0"/>
              <a:t>物語の筋書き</a:t>
            </a:r>
          </a:p>
        </p:txBody>
      </p:sp>
      <p:sp>
        <p:nvSpPr>
          <p:cNvPr id="102404" name="Text Box 4"/>
          <p:cNvSpPr txBox="1">
            <a:spLocks noChangeArrowheads="1"/>
          </p:cNvSpPr>
          <p:nvPr/>
        </p:nvSpPr>
        <p:spPr bwMode="auto">
          <a:xfrm>
            <a:off x="6858000" y="2971800"/>
            <a:ext cx="140335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prstTxWarp prst="textNoShape">
              <a:avLst/>
            </a:prstTxWarp>
            <a:spAutoFit/>
          </a:bodyPr>
          <a:lstStyle/>
          <a:p>
            <a:r>
              <a:rPr lang="ja-JP" altLang="en-US" sz="2400"/>
              <a:t>抽象度低</a:t>
            </a:r>
          </a:p>
        </p:txBody>
      </p:sp>
      <p:sp>
        <p:nvSpPr>
          <p:cNvPr id="102405" name="Text Box 5"/>
          <p:cNvSpPr txBox="1">
            <a:spLocks noChangeArrowheads="1"/>
          </p:cNvSpPr>
          <p:nvPr/>
        </p:nvSpPr>
        <p:spPr bwMode="auto">
          <a:xfrm>
            <a:off x="6858000" y="4495800"/>
            <a:ext cx="140335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prstTxWarp prst="textNoShape">
              <a:avLst/>
            </a:prstTxWarp>
            <a:spAutoFit/>
          </a:bodyPr>
          <a:lstStyle/>
          <a:p>
            <a:r>
              <a:rPr lang="ja-JP" altLang="en-US" sz="2400"/>
              <a:t>抽象度高</a:t>
            </a:r>
          </a:p>
        </p:txBody>
      </p:sp>
      <p:sp>
        <p:nvSpPr>
          <p:cNvPr id="102406" name="AutoShape 6"/>
          <p:cNvSpPr>
            <a:spLocks noChangeArrowheads="1"/>
          </p:cNvSpPr>
          <p:nvPr/>
        </p:nvSpPr>
        <p:spPr bwMode="auto">
          <a:xfrm>
            <a:off x="7162800" y="3352800"/>
            <a:ext cx="838200" cy="1219200"/>
          </a:xfrm>
          <a:prstGeom prst="upDownArrow">
            <a:avLst>
              <a:gd name="adj1" fmla="val 50000"/>
              <a:gd name="adj2" fmla="val 29091"/>
            </a:avLst>
          </a:prstGeom>
          <a:gradFill rotWithShape="0">
            <a:gsLst>
              <a:gs pos="0">
                <a:schemeClr val="accent1"/>
              </a:gs>
              <a:gs pos="50000">
                <a:schemeClr val="accent1">
                  <a:gamma/>
                  <a:tint val="0"/>
                  <a:invGamma/>
                </a:schemeClr>
              </a:gs>
              <a:gs pos="100000">
                <a:schemeClr val="accent1"/>
              </a:gs>
            </a:gsLst>
            <a:lin ang="5400000" scaled="1"/>
          </a:gradFill>
          <a:ln w="9525">
            <a:noFill/>
            <a:miter lim="800000"/>
            <a:headEnd/>
            <a:tailEnd/>
          </a:ln>
          <a:effectLst/>
        </p:spPr>
        <p:txBody>
          <a:bodyPr vert="eaVert" wrap="none" anchor="ctr">
            <a:prstTxWarp prst="textNoShape">
              <a:avLst/>
            </a:prstTxWarp>
          </a:bodyPr>
          <a:lstStyle/>
          <a:p>
            <a:endParaRPr lang="ja-JP"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ja-JP" altLang="en-US"/>
              <a:t>スクリプト</a:t>
            </a:r>
            <a:r>
              <a:rPr lang="en-US" altLang="ja-JP"/>
              <a:t> (script)</a:t>
            </a:r>
          </a:p>
        </p:txBody>
      </p:sp>
      <p:sp>
        <p:nvSpPr>
          <p:cNvPr id="103427" name="Rectangle 3"/>
          <p:cNvSpPr>
            <a:spLocks noGrp="1" noChangeArrowheads="1"/>
          </p:cNvSpPr>
          <p:nvPr>
            <p:ph type="body" idx="1"/>
          </p:nvPr>
        </p:nvSpPr>
        <p:spPr>
          <a:xfrm>
            <a:off x="1066800" y="3670300"/>
            <a:ext cx="7620000" cy="2197100"/>
          </a:xfrm>
        </p:spPr>
        <p:txBody>
          <a:bodyPr>
            <a:normAutofit/>
          </a:bodyPr>
          <a:lstStyle/>
          <a:p>
            <a:r>
              <a:rPr lang="en-US" altLang="ja-JP" sz="2800" dirty="0"/>
              <a:t>Shank &amp; Abelson (1977)</a:t>
            </a:r>
          </a:p>
          <a:p>
            <a:pPr lvl="1">
              <a:buFont typeface="Wingdings" charset="2"/>
              <a:buNone/>
            </a:pPr>
            <a:r>
              <a:rPr lang="ja-JP" altLang="en-US" sz="2400" dirty="0"/>
              <a:t>人間の知識の一部はステレオタイプな状況と，それに伴うルーチン化された行動を中心として，構造化されている．</a:t>
            </a:r>
          </a:p>
        </p:txBody>
      </p:sp>
      <p:sp>
        <p:nvSpPr>
          <p:cNvPr id="103428" name="Rectangle 4"/>
          <p:cNvSpPr>
            <a:spLocks noChangeArrowheads="1"/>
          </p:cNvSpPr>
          <p:nvPr/>
        </p:nvSpPr>
        <p:spPr bwMode="auto">
          <a:xfrm>
            <a:off x="659150" y="1828800"/>
            <a:ext cx="7907338" cy="1603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spcBef>
                <a:spcPct val="20000"/>
              </a:spcBef>
              <a:buClr>
                <a:schemeClr val="tx2"/>
              </a:buClr>
              <a:buSzPct val="80000"/>
              <a:buFont typeface="Wingdings" charset="2"/>
              <a:buNone/>
            </a:pPr>
            <a:r>
              <a:rPr lang="ja-JP" altLang="en-US" sz="3200" dirty="0"/>
              <a:t>頻繁に起こる日常的な行動や出来事の</a:t>
            </a:r>
            <a:r>
              <a:rPr lang="ja-JP" altLang="en-US" sz="3200" dirty="0">
                <a:solidFill>
                  <a:schemeClr val="bg1"/>
                </a:solidFill>
                <a:effectLst>
                  <a:outerShdw blurRad="50800" dist="38100" dir="2700000">
                    <a:srgbClr val="000000">
                      <a:alpha val="43000"/>
                    </a:srgbClr>
                  </a:outerShdw>
                </a:effectLst>
              </a:rPr>
              <a:t>系列に関する構造化された知識</a:t>
            </a:r>
            <a:r>
              <a:rPr lang="ja-JP" altLang="en-US" sz="3200" dirty="0"/>
              <a:t>（スキーマ）を表す．</a:t>
            </a:r>
            <a:endParaRPr lang="ja-JP" altLang="en-US" sz="28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ja-JP" altLang="en-US" dirty="0"/>
              <a:t>演習</a:t>
            </a:r>
          </a:p>
        </p:txBody>
      </p:sp>
      <p:sp>
        <p:nvSpPr>
          <p:cNvPr id="104451" name="Rectangle 3"/>
          <p:cNvSpPr>
            <a:spLocks noGrp="1" noChangeArrowheads="1"/>
          </p:cNvSpPr>
          <p:nvPr>
            <p:ph type="body" idx="1"/>
          </p:nvPr>
        </p:nvSpPr>
        <p:spPr>
          <a:xfrm>
            <a:off x="1093788" y="3895725"/>
            <a:ext cx="7620000" cy="2782130"/>
          </a:xfrm>
        </p:spPr>
        <p:txBody>
          <a:bodyPr/>
          <a:lstStyle/>
          <a:p>
            <a:r>
              <a:rPr lang="ja-JP" altLang="en-US" sz="2800" dirty="0"/>
              <a:t>開始条件</a:t>
            </a:r>
            <a:endParaRPr lang="en-US" altLang="ja-JP" sz="2800" dirty="0"/>
          </a:p>
          <a:p>
            <a:pPr>
              <a:buFont typeface="Wingdings" charset="2"/>
              <a:buNone/>
            </a:pPr>
            <a:r>
              <a:rPr lang="en-US" altLang="ja-JP" sz="2800" dirty="0"/>
              <a:t>	</a:t>
            </a:r>
            <a:r>
              <a:rPr lang="ja-JP" altLang="en-US" sz="2800" dirty="0"/>
              <a:t>注文するもの：</a:t>
            </a:r>
            <a:r>
              <a:rPr lang="ja-JP" altLang="ja-JP" sz="2800" dirty="0"/>
              <a:t>　</a:t>
            </a:r>
            <a:r>
              <a:rPr lang="ja-JP" altLang="en-US" sz="2800" dirty="0"/>
              <a:t>ハーフ＆ハーフ　Ｌサイズ　１枚</a:t>
            </a:r>
            <a:br>
              <a:rPr lang="en-US" altLang="ja-JP" sz="2800" dirty="0"/>
            </a:br>
            <a:r>
              <a:rPr lang="ja-JP" altLang="en-US" sz="2800" dirty="0"/>
              <a:t>オプション：　レギュラークラスト</a:t>
            </a:r>
            <a:br>
              <a:rPr lang="en-US" altLang="ja-JP" sz="2800" dirty="0"/>
            </a:br>
            <a:r>
              <a:rPr lang="ja-JP" altLang="en-US" sz="2800" dirty="0"/>
              <a:t>住所：　浜松市中区城北</a:t>
            </a:r>
            <a:r>
              <a:rPr lang="en-US" altLang="ja-JP" sz="2800" dirty="0"/>
              <a:t>3-5-1 </a:t>
            </a:r>
            <a:r>
              <a:rPr lang="ja-JP" altLang="en-US" sz="2800" dirty="0"/>
              <a:t>情報学部</a:t>
            </a:r>
            <a:r>
              <a:rPr lang="en-US" altLang="ja-JP" sz="2800" dirty="0"/>
              <a:t> </a:t>
            </a:r>
            <a:r>
              <a:rPr lang="ja-JP" altLang="en-US" sz="2800" dirty="0"/>
              <a:t>共３１</a:t>
            </a:r>
            <a:endParaRPr lang="en-US" altLang="ja-JP" sz="2800" dirty="0"/>
          </a:p>
        </p:txBody>
      </p:sp>
      <p:sp>
        <p:nvSpPr>
          <p:cNvPr id="104452" name="Rectangle 4"/>
          <p:cNvSpPr>
            <a:spLocks noChangeArrowheads="1"/>
          </p:cNvSpPr>
          <p:nvPr/>
        </p:nvSpPr>
        <p:spPr bwMode="auto">
          <a:xfrm>
            <a:off x="1398588" y="2083261"/>
            <a:ext cx="6843712" cy="145845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r>
              <a:rPr lang="ja-JP" altLang="en-US" sz="2800" dirty="0">
                <a:solidFill>
                  <a:schemeClr val="tx1"/>
                </a:solidFill>
              </a:rPr>
              <a:t>「電話でピザを注文する」ためのスクリプトを書いてみましょう．</a:t>
            </a:r>
          </a:p>
        </p:txBody>
      </p:sp>
      <p:pic>
        <p:nvPicPr>
          <p:cNvPr id="2" name="図 1"/>
          <p:cNvPicPr>
            <a:picLocks noChangeAspect="1"/>
          </p:cNvPicPr>
          <p:nvPr/>
        </p:nvPicPr>
        <p:blipFill>
          <a:blip r:embed="rId3"/>
          <a:stretch>
            <a:fillRect/>
          </a:stretch>
        </p:blipFill>
        <p:spPr>
          <a:xfrm>
            <a:off x="246629" y="243860"/>
            <a:ext cx="2361001" cy="1674664"/>
          </a:xfrm>
          <a:prstGeom prst="rect">
            <a:avLst/>
          </a:prstGeom>
          <a:ln>
            <a:noFill/>
          </a:ln>
          <a:effectLst>
            <a:softEdge rad="112500"/>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ホテルの予約</a:t>
            </a:r>
          </a:p>
        </p:txBody>
      </p:sp>
      <p:sp>
        <p:nvSpPr>
          <p:cNvPr id="3" name="コンテンツ プレースホルダー 2"/>
          <p:cNvSpPr>
            <a:spLocks noGrp="1"/>
          </p:cNvSpPr>
          <p:nvPr>
            <p:ph idx="1"/>
          </p:nvPr>
        </p:nvSpPr>
        <p:spPr/>
        <p:txBody>
          <a:bodyPr/>
          <a:lstStyle/>
          <a:p>
            <a:r>
              <a:rPr kumimoji="1" lang="ja-JP" altLang="en-US" dirty="0"/>
              <a:t>１２月２４日</a:t>
            </a:r>
          </a:p>
          <a:p>
            <a:r>
              <a:rPr kumimoji="1" lang="ja-JP" altLang="en-US" dirty="0"/>
              <a:t>スウィートルーム　１室</a:t>
            </a:r>
          </a:p>
          <a:p>
            <a:r>
              <a:rPr kumimoji="1" lang="ja-JP" altLang="en-US" dirty="0"/>
              <a:t>チェックイン時間　２０時</a:t>
            </a:r>
          </a:p>
          <a:p>
            <a:r>
              <a:rPr kumimoji="1" lang="ja-JP" altLang="en-US" dirty="0"/>
              <a:t>部屋にバラの花束を仕込む</a:t>
            </a:r>
          </a:p>
        </p:txBody>
      </p:sp>
    </p:spTree>
    <p:extLst>
      <p:ext uri="{BB962C8B-B14F-4D97-AF65-F5344CB8AC3E}">
        <p14:creationId xmlns:p14="http://schemas.microsoft.com/office/powerpoint/2010/main" val="107259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3000" y="1752600"/>
            <a:ext cx="7480300" cy="4481513"/>
            <a:chOff x="720" y="1104"/>
            <a:chExt cx="4712" cy="2823"/>
          </a:xfrm>
        </p:grpSpPr>
        <p:grpSp>
          <p:nvGrpSpPr>
            <p:cNvPr id="3" name="Group 3"/>
            <p:cNvGrpSpPr>
              <a:grpSpLocks/>
            </p:cNvGrpSpPr>
            <p:nvPr/>
          </p:nvGrpSpPr>
          <p:grpSpPr bwMode="auto">
            <a:xfrm>
              <a:off x="720" y="1104"/>
              <a:ext cx="3696" cy="2784"/>
              <a:chOff x="720" y="1104"/>
              <a:chExt cx="3696" cy="2784"/>
            </a:xfrm>
          </p:grpSpPr>
          <p:sp>
            <p:nvSpPr>
              <p:cNvPr id="110596" name="Rectangle 4"/>
              <p:cNvSpPr>
                <a:spLocks noChangeArrowheads="1"/>
              </p:cNvSpPr>
              <p:nvPr/>
            </p:nvSpPr>
            <p:spPr bwMode="auto">
              <a:xfrm>
                <a:off x="720" y="1104"/>
                <a:ext cx="3696" cy="2304"/>
              </a:xfrm>
              <a:prstGeom prst="rect">
                <a:avLst/>
              </a:prstGeom>
              <a:solidFill>
                <a:schemeClr val="accent1">
                  <a:alpha val="50000"/>
                </a:schemeClr>
              </a:solidFill>
              <a:ln w="9525">
                <a:noFill/>
                <a:miter lim="800000"/>
                <a:headEnd/>
                <a:tailEnd/>
              </a:ln>
              <a:effectLst/>
            </p:spPr>
            <p:txBody>
              <a:bodyPr wrap="none" anchor="ctr">
                <a:prstTxWarp prst="textNoShape">
                  <a:avLst/>
                </a:prstTxWarp>
              </a:bodyPr>
              <a:lstStyle/>
              <a:p>
                <a:endParaRPr lang="ja-JP" altLang="en-US"/>
              </a:p>
            </p:txBody>
          </p:sp>
          <p:sp>
            <p:nvSpPr>
              <p:cNvPr id="110597" name="AutoShape 5"/>
              <p:cNvSpPr>
                <a:spLocks noChangeArrowheads="1"/>
              </p:cNvSpPr>
              <p:nvPr/>
            </p:nvSpPr>
            <p:spPr bwMode="auto">
              <a:xfrm flipV="1">
                <a:off x="912" y="3408"/>
                <a:ext cx="480" cy="48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alpha val="50000"/>
                </a:schemeClr>
              </a:solidFill>
              <a:ln w="9525">
                <a:noFill/>
                <a:miter lim="800000"/>
                <a:headEnd/>
                <a:tailEnd/>
              </a:ln>
              <a:effectLst/>
            </p:spPr>
            <p:txBody>
              <a:bodyPr wrap="none" anchor="ctr">
                <a:prstTxWarp prst="textNoShape">
                  <a:avLst/>
                </a:prstTxWarp>
              </a:bodyPr>
              <a:lstStyle/>
              <a:p>
                <a:endParaRPr lang="ja-JP" altLang="en-US"/>
              </a:p>
            </p:txBody>
          </p:sp>
        </p:grpSp>
        <p:sp>
          <p:nvSpPr>
            <p:cNvPr id="110598" name="Text Box 6"/>
            <p:cNvSpPr txBox="1">
              <a:spLocks noChangeArrowheads="1"/>
            </p:cNvSpPr>
            <p:nvPr/>
          </p:nvSpPr>
          <p:spPr bwMode="auto">
            <a:xfrm>
              <a:off x="1440" y="3600"/>
              <a:ext cx="3992" cy="327"/>
            </a:xfrm>
            <a:prstGeom prst="rect">
              <a:avLst/>
            </a:prstGeom>
            <a:noFill/>
            <a:ln w="9525">
              <a:noFill/>
              <a:miter lim="800000"/>
              <a:headEnd/>
              <a:tailEnd/>
            </a:ln>
            <a:effectLst/>
          </p:spPr>
          <p:txBody>
            <a:bodyPr wrap="none">
              <a:prstTxWarp prst="textNoShape">
                <a:avLst/>
              </a:prstTxWarp>
              <a:spAutoFit/>
            </a:bodyPr>
            <a:lstStyle/>
            <a:p>
              <a:r>
                <a:rPr lang="ja-JP" altLang="en-US" sz="2800"/>
                <a:t>知識を体系化し知識間の関係を記述する</a:t>
              </a:r>
            </a:p>
          </p:txBody>
        </p:sp>
      </p:grpSp>
      <p:sp>
        <p:nvSpPr>
          <p:cNvPr id="110599" name="Rectangle 7"/>
          <p:cNvSpPr>
            <a:spLocks noGrp="1" noChangeArrowheads="1"/>
          </p:cNvSpPr>
          <p:nvPr>
            <p:ph type="title"/>
          </p:nvPr>
        </p:nvSpPr>
        <p:spPr/>
        <p:txBody>
          <a:bodyPr/>
          <a:lstStyle/>
          <a:p>
            <a:r>
              <a:rPr lang="ja-JP" altLang="en-US"/>
              <a:t>知識</a:t>
            </a:r>
          </a:p>
        </p:txBody>
      </p:sp>
      <p:sp>
        <p:nvSpPr>
          <p:cNvPr id="110600" name="Rectangle 8"/>
          <p:cNvSpPr>
            <a:spLocks noGrp="1" noChangeArrowheads="1"/>
          </p:cNvSpPr>
          <p:nvPr>
            <p:ph type="body" idx="1"/>
          </p:nvPr>
        </p:nvSpPr>
        <p:spPr/>
        <p:txBody>
          <a:bodyPr/>
          <a:lstStyle/>
          <a:p>
            <a:r>
              <a:rPr lang="ja-JP" altLang="en-US"/>
              <a:t>対象とその属性に関する知識</a:t>
            </a:r>
            <a:endParaRPr lang="en-US" altLang="ja-JP"/>
          </a:p>
          <a:p>
            <a:r>
              <a:rPr lang="ja-JP" altLang="en-US"/>
              <a:t>対象間の関係に関する知識</a:t>
            </a:r>
            <a:endParaRPr lang="en-US" altLang="ja-JP"/>
          </a:p>
          <a:p>
            <a:r>
              <a:rPr lang="ja-JP" altLang="en-US"/>
              <a:t>事象・行為・状態に関する知識</a:t>
            </a:r>
            <a:endParaRPr lang="en-US" altLang="ja-JP"/>
          </a:p>
          <a:p>
            <a:r>
              <a:rPr lang="ja-JP" altLang="en-US"/>
              <a:t>因果関係的な知識</a:t>
            </a:r>
            <a:endParaRPr lang="en-US" altLang="ja-JP"/>
          </a:p>
          <a:p>
            <a:r>
              <a:rPr lang="ja-JP" altLang="en-US"/>
              <a:t>手順に関する知識</a:t>
            </a:r>
            <a:endParaRPr lang="en-US" altLang="ja-JP"/>
          </a:p>
          <a:p>
            <a:r>
              <a:rPr lang="ja-JP" altLang="en-US"/>
              <a:t>メタ知識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ja-JP" altLang="en-US"/>
              <a:t>知識の表現形式</a:t>
            </a:r>
          </a:p>
        </p:txBody>
      </p:sp>
      <p:sp>
        <p:nvSpPr>
          <p:cNvPr id="111619" name="Rectangle 3"/>
          <p:cNvSpPr>
            <a:spLocks noGrp="1" noChangeArrowheads="1"/>
          </p:cNvSpPr>
          <p:nvPr>
            <p:ph type="body" idx="1"/>
          </p:nvPr>
        </p:nvSpPr>
        <p:spPr>
          <a:xfrm>
            <a:off x="779462" y="1752600"/>
            <a:ext cx="7907338" cy="4559300"/>
          </a:xfrm>
        </p:spPr>
        <p:txBody>
          <a:bodyPr>
            <a:normAutofit/>
          </a:bodyPr>
          <a:lstStyle/>
          <a:p>
            <a:pPr>
              <a:lnSpc>
                <a:spcPct val="90000"/>
              </a:lnSpc>
            </a:pPr>
            <a:r>
              <a:rPr lang="ja-JP" altLang="en-US" sz="2800" dirty="0"/>
              <a:t>命題的表現</a:t>
            </a:r>
            <a:r>
              <a:rPr lang="en-US" altLang="ja-JP" sz="2800" dirty="0"/>
              <a:t> (propositional representation)</a:t>
            </a:r>
          </a:p>
          <a:p>
            <a:pPr lvl="1">
              <a:lnSpc>
                <a:spcPct val="90000"/>
              </a:lnSpc>
              <a:buFont typeface="Wingdings" charset="2"/>
              <a:buNone/>
            </a:pPr>
            <a:r>
              <a:rPr lang="ja-JP" altLang="en-US" sz="2400" dirty="0"/>
              <a:t>概念は，意味属性の集合で表現できると考える．</a:t>
            </a:r>
            <a:br>
              <a:rPr lang="en-US" altLang="ja-JP" sz="2400" dirty="0"/>
            </a:br>
            <a:r>
              <a:rPr lang="en-US" altLang="ja-JP" sz="2400" dirty="0"/>
              <a:t>→</a:t>
            </a:r>
            <a:r>
              <a:rPr lang="ja-JP" altLang="en-US" sz="2400" dirty="0"/>
              <a:t>意味ネットワークモデルなど</a:t>
            </a:r>
            <a:endParaRPr lang="en-US" altLang="ja-JP" sz="2400" dirty="0"/>
          </a:p>
          <a:p>
            <a:pPr>
              <a:lnSpc>
                <a:spcPct val="90000"/>
              </a:lnSpc>
            </a:pPr>
            <a:r>
              <a:rPr lang="ja-JP" altLang="en-US" sz="2800" dirty="0"/>
              <a:t>類推的表現</a:t>
            </a:r>
            <a:r>
              <a:rPr lang="en-US" altLang="ja-JP" sz="2800" dirty="0"/>
              <a:t> (analogical representation)</a:t>
            </a:r>
          </a:p>
          <a:p>
            <a:pPr lvl="1">
              <a:lnSpc>
                <a:spcPct val="90000"/>
              </a:lnSpc>
              <a:buFont typeface="Wingdings" charset="2"/>
              <a:buNone/>
            </a:pPr>
            <a:r>
              <a:rPr lang="ja-JP" altLang="en-US" sz="2400" dirty="0"/>
              <a:t>イメージ</a:t>
            </a:r>
            <a:r>
              <a:rPr lang="en-US" altLang="ja-JP" sz="2400" dirty="0"/>
              <a:t>(mental image)</a:t>
            </a:r>
            <a:r>
              <a:rPr lang="ja-JP" altLang="en-US" sz="2400" dirty="0"/>
              <a:t>を表現する役割．</a:t>
            </a:r>
            <a:br>
              <a:rPr lang="en-US" altLang="ja-JP" sz="2400" dirty="0"/>
            </a:br>
            <a:r>
              <a:rPr lang="en-US" altLang="ja-JP" sz="2400" dirty="0"/>
              <a:t>→</a:t>
            </a:r>
            <a:r>
              <a:rPr lang="ja-JP" altLang="en-US" sz="2400" dirty="0"/>
              <a:t>アイコンなど</a:t>
            </a:r>
            <a:endParaRPr lang="en-US" altLang="ja-JP" sz="2400" dirty="0"/>
          </a:p>
          <a:p>
            <a:pPr>
              <a:lnSpc>
                <a:spcPct val="90000"/>
              </a:lnSpc>
            </a:pPr>
            <a:r>
              <a:rPr lang="ja-JP" altLang="en-US" sz="2800" dirty="0"/>
              <a:t>手続き的表現</a:t>
            </a:r>
            <a:r>
              <a:rPr lang="en-US" altLang="ja-JP" sz="2800" dirty="0"/>
              <a:t> (procedural representation)</a:t>
            </a:r>
          </a:p>
          <a:p>
            <a:pPr lvl="1">
              <a:lnSpc>
                <a:spcPct val="90000"/>
              </a:lnSpc>
              <a:buFont typeface="Wingdings" charset="2"/>
              <a:buNone/>
            </a:pPr>
            <a:r>
              <a:rPr lang="ja-JP" altLang="en-US" sz="2400" dirty="0"/>
              <a:t>動作を遂行するための手続的な知識．やり方．</a:t>
            </a:r>
            <a:br>
              <a:rPr lang="en-US" altLang="ja-JP" sz="2400" dirty="0"/>
            </a:br>
            <a:r>
              <a:rPr lang="en-US" altLang="ja-JP" sz="2400" dirty="0"/>
              <a:t>→</a:t>
            </a:r>
            <a:r>
              <a:rPr lang="ja-JP" altLang="en-US" sz="2400" dirty="0"/>
              <a:t>プロダクションルール</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ja-JP" altLang="en-US"/>
              <a:t>意味ネットワーク</a:t>
            </a:r>
          </a:p>
        </p:txBody>
      </p:sp>
      <p:sp>
        <p:nvSpPr>
          <p:cNvPr id="112643" name="Rectangle 3"/>
          <p:cNvSpPr>
            <a:spLocks noGrp="1" noChangeArrowheads="1"/>
          </p:cNvSpPr>
          <p:nvPr>
            <p:ph type="body" idx="1"/>
          </p:nvPr>
        </p:nvSpPr>
        <p:spPr>
          <a:xfrm>
            <a:off x="990600" y="1752600"/>
            <a:ext cx="7696200" cy="4114800"/>
          </a:xfrm>
        </p:spPr>
        <p:txBody>
          <a:bodyPr/>
          <a:lstStyle/>
          <a:p>
            <a:r>
              <a:rPr lang="ja-JP" altLang="en-US" dirty="0"/>
              <a:t>人間の長期記憶の心理学的モデルの１つ．</a:t>
            </a:r>
            <a:endParaRPr lang="en-US" altLang="ja-JP" dirty="0"/>
          </a:p>
          <a:p>
            <a:r>
              <a:rPr lang="en-US" altLang="ja-JP" dirty="0" err="1"/>
              <a:t>Quillian</a:t>
            </a:r>
            <a:r>
              <a:rPr lang="en-US" altLang="ja-JP" dirty="0"/>
              <a:t>, M. R. (1968)</a:t>
            </a:r>
            <a:r>
              <a:rPr lang="ja-JP" altLang="en-US" dirty="0"/>
              <a:t>によって提案される．</a:t>
            </a:r>
            <a:endParaRPr lang="en-US" altLang="ja-JP" dirty="0"/>
          </a:p>
          <a:p>
            <a:r>
              <a:rPr lang="ja-JP" altLang="en-US" dirty="0"/>
              <a:t>認知科学（心理学），知識工学，コンピュータの発展とともに議論が深まる．</a:t>
            </a:r>
            <a:endParaRPr lang="en-US" altLang="ja-JP" dirty="0"/>
          </a:p>
          <a:p>
            <a:r>
              <a:rPr lang="ja-JP" altLang="en-US" dirty="0"/>
              <a:t>階層的な概念構造によって組織化．</a:t>
            </a:r>
            <a:endParaRPr lang="en-US" altLang="ja-JP" dirty="0"/>
          </a:p>
          <a:p>
            <a:r>
              <a:rPr lang="ja-JP" altLang="en-US" dirty="0"/>
              <a:t>認知的経済性の原理に従っている．</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ja-JP" altLang="en-US"/>
              <a:t>意味ネットワークの例</a:t>
            </a:r>
          </a:p>
        </p:txBody>
      </p:sp>
      <p:sp>
        <p:nvSpPr>
          <p:cNvPr id="113667" name="Text Box 3"/>
          <p:cNvSpPr txBox="1">
            <a:spLocks noChangeArrowheads="1"/>
          </p:cNvSpPr>
          <p:nvPr/>
        </p:nvSpPr>
        <p:spPr bwMode="auto">
          <a:xfrm>
            <a:off x="4648200" y="1595438"/>
            <a:ext cx="793750" cy="4572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ja-JP" altLang="en-US" sz="2400" dirty="0"/>
              <a:t>動物</a:t>
            </a:r>
          </a:p>
        </p:txBody>
      </p:sp>
      <p:grpSp>
        <p:nvGrpSpPr>
          <p:cNvPr id="2" name="Group 4"/>
          <p:cNvGrpSpPr>
            <a:grpSpLocks/>
          </p:cNvGrpSpPr>
          <p:nvPr/>
        </p:nvGrpSpPr>
        <p:grpSpPr bwMode="auto">
          <a:xfrm>
            <a:off x="1524000" y="1976438"/>
            <a:ext cx="6934200" cy="4348162"/>
            <a:chOff x="960" y="1245"/>
            <a:chExt cx="4368" cy="2739"/>
          </a:xfrm>
        </p:grpSpPr>
        <p:sp>
          <p:nvSpPr>
            <p:cNvPr id="113669" name="Oval 5"/>
            <p:cNvSpPr>
              <a:spLocks noChangeArrowheads="1"/>
            </p:cNvSpPr>
            <p:nvPr/>
          </p:nvSpPr>
          <p:spPr bwMode="auto">
            <a:xfrm>
              <a:off x="2640" y="1245"/>
              <a:ext cx="144" cy="144"/>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ja-JP" altLang="en-US"/>
            </a:p>
          </p:txBody>
        </p:sp>
        <p:sp>
          <p:nvSpPr>
            <p:cNvPr id="113670" name="Oval 6"/>
            <p:cNvSpPr>
              <a:spLocks noChangeArrowheads="1"/>
            </p:cNvSpPr>
            <p:nvPr/>
          </p:nvSpPr>
          <p:spPr bwMode="auto">
            <a:xfrm>
              <a:off x="1800" y="2205"/>
              <a:ext cx="144" cy="144"/>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ja-JP" altLang="en-US"/>
            </a:p>
          </p:txBody>
        </p:sp>
        <p:sp>
          <p:nvSpPr>
            <p:cNvPr id="113671" name="Oval 7"/>
            <p:cNvSpPr>
              <a:spLocks noChangeArrowheads="1"/>
            </p:cNvSpPr>
            <p:nvPr/>
          </p:nvSpPr>
          <p:spPr bwMode="auto">
            <a:xfrm>
              <a:off x="960" y="3261"/>
              <a:ext cx="144" cy="144"/>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ja-JP" altLang="en-US"/>
            </a:p>
          </p:txBody>
        </p:sp>
        <p:sp>
          <p:nvSpPr>
            <p:cNvPr id="113672" name="Oval 8"/>
            <p:cNvSpPr>
              <a:spLocks noChangeArrowheads="1"/>
            </p:cNvSpPr>
            <p:nvPr/>
          </p:nvSpPr>
          <p:spPr bwMode="auto">
            <a:xfrm>
              <a:off x="3480" y="2253"/>
              <a:ext cx="144" cy="144"/>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ja-JP" altLang="en-US"/>
            </a:p>
          </p:txBody>
        </p:sp>
        <p:sp>
          <p:nvSpPr>
            <p:cNvPr id="113673" name="Oval 9"/>
            <p:cNvSpPr>
              <a:spLocks noChangeArrowheads="1"/>
            </p:cNvSpPr>
            <p:nvPr/>
          </p:nvSpPr>
          <p:spPr bwMode="auto">
            <a:xfrm>
              <a:off x="4320" y="3309"/>
              <a:ext cx="144" cy="144"/>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ja-JP" altLang="en-US"/>
            </a:p>
          </p:txBody>
        </p:sp>
        <p:sp>
          <p:nvSpPr>
            <p:cNvPr id="113674" name="Line 10"/>
            <p:cNvSpPr>
              <a:spLocks noChangeShapeType="1"/>
            </p:cNvSpPr>
            <p:nvPr/>
          </p:nvSpPr>
          <p:spPr bwMode="auto">
            <a:xfrm>
              <a:off x="3552" y="2349"/>
              <a:ext cx="816" cy="1008"/>
            </a:xfrm>
            <a:prstGeom prst="line">
              <a:avLst/>
            </a:prstGeom>
            <a:noFill/>
            <a:ln w="28575">
              <a:solidFill>
                <a:schemeClr val="tx1"/>
              </a:solidFill>
              <a:round/>
              <a:headEnd/>
              <a:tailEnd/>
            </a:ln>
            <a:effectLst/>
          </p:spPr>
          <p:txBody>
            <a:bodyPr wrap="none">
              <a:prstTxWarp prst="textNoShape">
                <a:avLst/>
              </a:prstTxWarp>
            </a:bodyPr>
            <a:lstStyle/>
            <a:p>
              <a:endParaRPr lang="ja-JP" altLang="en-US"/>
            </a:p>
          </p:txBody>
        </p:sp>
        <p:sp>
          <p:nvSpPr>
            <p:cNvPr id="113675" name="Line 11"/>
            <p:cNvSpPr>
              <a:spLocks noChangeShapeType="1"/>
            </p:cNvSpPr>
            <p:nvPr/>
          </p:nvSpPr>
          <p:spPr bwMode="auto">
            <a:xfrm>
              <a:off x="2736" y="1341"/>
              <a:ext cx="816" cy="1008"/>
            </a:xfrm>
            <a:prstGeom prst="line">
              <a:avLst/>
            </a:prstGeom>
            <a:noFill/>
            <a:ln w="28575">
              <a:solidFill>
                <a:schemeClr val="tx1"/>
              </a:solidFill>
              <a:round/>
              <a:headEnd/>
              <a:tailEnd/>
            </a:ln>
            <a:effectLst/>
          </p:spPr>
          <p:txBody>
            <a:bodyPr wrap="none">
              <a:prstTxWarp prst="textNoShape">
                <a:avLst/>
              </a:prstTxWarp>
            </a:bodyPr>
            <a:lstStyle/>
            <a:p>
              <a:endParaRPr lang="ja-JP" altLang="en-US"/>
            </a:p>
          </p:txBody>
        </p:sp>
        <p:sp>
          <p:nvSpPr>
            <p:cNvPr id="113676" name="Line 12"/>
            <p:cNvSpPr>
              <a:spLocks noChangeShapeType="1"/>
            </p:cNvSpPr>
            <p:nvPr/>
          </p:nvSpPr>
          <p:spPr bwMode="auto">
            <a:xfrm flipH="1">
              <a:off x="1056" y="2301"/>
              <a:ext cx="816" cy="1008"/>
            </a:xfrm>
            <a:prstGeom prst="line">
              <a:avLst/>
            </a:prstGeom>
            <a:noFill/>
            <a:ln w="28575">
              <a:solidFill>
                <a:schemeClr val="tx1"/>
              </a:solidFill>
              <a:round/>
              <a:headEnd/>
              <a:tailEnd/>
            </a:ln>
            <a:effectLst/>
          </p:spPr>
          <p:txBody>
            <a:bodyPr wrap="none">
              <a:prstTxWarp prst="textNoShape">
                <a:avLst/>
              </a:prstTxWarp>
            </a:bodyPr>
            <a:lstStyle/>
            <a:p>
              <a:endParaRPr lang="ja-JP" altLang="en-US"/>
            </a:p>
          </p:txBody>
        </p:sp>
        <p:sp>
          <p:nvSpPr>
            <p:cNvPr id="113677" name="Line 13"/>
            <p:cNvSpPr>
              <a:spLocks noChangeShapeType="1"/>
            </p:cNvSpPr>
            <p:nvPr/>
          </p:nvSpPr>
          <p:spPr bwMode="auto">
            <a:xfrm flipH="1">
              <a:off x="1872" y="1293"/>
              <a:ext cx="816" cy="1008"/>
            </a:xfrm>
            <a:prstGeom prst="line">
              <a:avLst/>
            </a:prstGeom>
            <a:noFill/>
            <a:ln w="28575">
              <a:solidFill>
                <a:schemeClr val="tx1"/>
              </a:solidFill>
              <a:round/>
              <a:headEnd/>
              <a:tailEnd/>
            </a:ln>
            <a:effectLst/>
          </p:spPr>
          <p:txBody>
            <a:bodyPr wrap="none">
              <a:prstTxWarp prst="textNoShape">
                <a:avLst/>
              </a:prstTxWarp>
            </a:bodyPr>
            <a:lstStyle/>
            <a:p>
              <a:endParaRPr lang="ja-JP" altLang="en-US"/>
            </a:p>
          </p:txBody>
        </p:sp>
        <p:sp>
          <p:nvSpPr>
            <p:cNvPr id="113678" name="Oval 14"/>
            <p:cNvSpPr>
              <a:spLocks noChangeArrowheads="1"/>
            </p:cNvSpPr>
            <p:nvPr/>
          </p:nvSpPr>
          <p:spPr bwMode="auto">
            <a:xfrm>
              <a:off x="2064" y="3261"/>
              <a:ext cx="144" cy="144"/>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ja-JP" altLang="en-US"/>
            </a:p>
          </p:txBody>
        </p:sp>
        <p:sp>
          <p:nvSpPr>
            <p:cNvPr id="113679" name="Oval 15"/>
            <p:cNvSpPr>
              <a:spLocks noChangeArrowheads="1"/>
            </p:cNvSpPr>
            <p:nvPr/>
          </p:nvSpPr>
          <p:spPr bwMode="auto">
            <a:xfrm>
              <a:off x="3168" y="3261"/>
              <a:ext cx="144" cy="144"/>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ja-JP" altLang="en-US"/>
            </a:p>
          </p:txBody>
        </p:sp>
        <p:sp>
          <p:nvSpPr>
            <p:cNvPr id="113680" name="Line 16"/>
            <p:cNvSpPr>
              <a:spLocks noChangeShapeType="1"/>
            </p:cNvSpPr>
            <p:nvPr/>
          </p:nvSpPr>
          <p:spPr bwMode="auto">
            <a:xfrm>
              <a:off x="1872" y="2301"/>
              <a:ext cx="288" cy="1056"/>
            </a:xfrm>
            <a:prstGeom prst="line">
              <a:avLst/>
            </a:prstGeom>
            <a:noFill/>
            <a:ln w="28575">
              <a:solidFill>
                <a:schemeClr val="tx1"/>
              </a:solidFill>
              <a:round/>
              <a:headEnd/>
              <a:tailEnd/>
            </a:ln>
            <a:effectLst/>
          </p:spPr>
          <p:txBody>
            <a:bodyPr wrap="none">
              <a:prstTxWarp prst="textNoShape">
                <a:avLst/>
              </a:prstTxWarp>
            </a:bodyPr>
            <a:lstStyle/>
            <a:p>
              <a:endParaRPr lang="ja-JP" altLang="en-US"/>
            </a:p>
          </p:txBody>
        </p:sp>
        <p:sp>
          <p:nvSpPr>
            <p:cNvPr id="113681" name="Line 17"/>
            <p:cNvSpPr>
              <a:spLocks noChangeShapeType="1"/>
            </p:cNvSpPr>
            <p:nvPr/>
          </p:nvSpPr>
          <p:spPr bwMode="auto">
            <a:xfrm flipH="1">
              <a:off x="3216" y="2301"/>
              <a:ext cx="336" cy="1008"/>
            </a:xfrm>
            <a:prstGeom prst="line">
              <a:avLst/>
            </a:prstGeom>
            <a:noFill/>
            <a:ln w="28575">
              <a:solidFill>
                <a:schemeClr val="tx1"/>
              </a:solidFill>
              <a:round/>
              <a:headEnd/>
              <a:tailEnd/>
            </a:ln>
            <a:effectLst/>
          </p:spPr>
          <p:txBody>
            <a:bodyPr wrap="none">
              <a:prstTxWarp prst="textNoShape">
                <a:avLst/>
              </a:prstTxWarp>
            </a:bodyPr>
            <a:lstStyle/>
            <a:p>
              <a:endParaRPr lang="ja-JP" altLang="en-US"/>
            </a:p>
          </p:txBody>
        </p:sp>
        <p:sp>
          <p:nvSpPr>
            <p:cNvPr id="113682" name="AutoShape 18"/>
            <p:cNvSpPr>
              <a:spLocks/>
            </p:cNvSpPr>
            <p:nvPr/>
          </p:nvSpPr>
          <p:spPr bwMode="auto">
            <a:xfrm>
              <a:off x="3264" y="1341"/>
              <a:ext cx="672" cy="576"/>
            </a:xfrm>
            <a:prstGeom prst="borderCallout1">
              <a:avLst>
                <a:gd name="adj1" fmla="val -8333"/>
                <a:gd name="adj2" fmla="val 89287"/>
                <a:gd name="adj3" fmla="val -8333"/>
                <a:gd name="adj4" fmla="val -59972"/>
              </a:avLst>
            </a:prstGeom>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r>
                <a:rPr lang="ja-JP" altLang="en-US" sz="1400" dirty="0"/>
                <a:t>皮膚がある</a:t>
              </a:r>
              <a:endParaRPr lang="en-US" altLang="ja-JP" sz="1400" dirty="0"/>
            </a:p>
            <a:p>
              <a:pPr algn="ctr"/>
              <a:r>
                <a:rPr lang="ja-JP" altLang="en-US" sz="1400" dirty="0"/>
                <a:t>動き回る</a:t>
              </a:r>
              <a:endParaRPr lang="en-US" altLang="ja-JP" sz="1400" dirty="0"/>
            </a:p>
            <a:p>
              <a:pPr algn="ctr"/>
              <a:r>
                <a:rPr lang="ja-JP" altLang="en-US" sz="1400" dirty="0"/>
                <a:t>呼吸する</a:t>
              </a:r>
              <a:endParaRPr lang="en-US" altLang="ja-JP" sz="1400" dirty="0"/>
            </a:p>
            <a:p>
              <a:pPr algn="ctr"/>
              <a:r>
                <a:rPr lang="ja-JP" altLang="en-US" sz="1400" dirty="0"/>
                <a:t>食べる</a:t>
              </a:r>
            </a:p>
          </p:txBody>
        </p:sp>
        <p:sp>
          <p:nvSpPr>
            <p:cNvPr id="113683" name="AutoShape 19"/>
            <p:cNvSpPr>
              <a:spLocks/>
            </p:cNvSpPr>
            <p:nvPr/>
          </p:nvSpPr>
          <p:spPr bwMode="auto">
            <a:xfrm>
              <a:off x="4176" y="2358"/>
              <a:ext cx="690" cy="471"/>
            </a:xfrm>
            <a:prstGeom prst="borderCallout1">
              <a:avLst>
                <a:gd name="adj1" fmla="val -10190"/>
                <a:gd name="adj2" fmla="val 89565"/>
                <a:gd name="adj3" fmla="val -10190"/>
                <a:gd name="adj4" fmla="val -74491"/>
              </a:avLst>
            </a:prstGeom>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r>
                <a:rPr lang="ja-JP" altLang="en-US" sz="1400"/>
                <a:t>ひれがある</a:t>
              </a:r>
              <a:endParaRPr lang="en-US" altLang="ja-JP" sz="1400"/>
            </a:p>
            <a:p>
              <a:pPr algn="ctr"/>
              <a:r>
                <a:rPr lang="ja-JP" altLang="en-US" sz="1400"/>
                <a:t>泳ぐ</a:t>
              </a:r>
              <a:endParaRPr lang="en-US" altLang="ja-JP" sz="1400"/>
            </a:p>
            <a:p>
              <a:pPr algn="ctr"/>
              <a:r>
                <a:rPr lang="ja-JP" altLang="en-US" sz="1400"/>
                <a:t>えらがある</a:t>
              </a:r>
            </a:p>
          </p:txBody>
        </p:sp>
        <p:sp>
          <p:nvSpPr>
            <p:cNvPr id="113684" name="AutoShape 20"/>
            <p:cNvSpPr>
              <a:spLocks/>
            </p:cNvSpPr>
            <p:nvPr/>
          </p:nvSpPr>
          <p:spPr bwMode="auto">
            <a:xfrm>
              <a:off x="2281" y="2335"/>
              <a:ext cx="576" cy="446"/>
            </a:xfrm>
            <a:prstGeom prst="borderCallout1">
              <a:avLst>
                <a:gd name="adj1" fmla="val -10764"/>
                <a:gd name="adj2" fmla="val 87500"/>
                <a:gd name="adj3" fmla="val -10764"/>
                <a:gd name="adj4" fmla="val -52259"/>
              </a:avLst>
            </a:prstGeom>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r>
                <a:rPr lang="ja-JP" altLang="en-US" sz="1400"/>
                <a:t>翼がある</a:t>
              </a:r>
              <a:endParaRPr lang="en-US" altLang="ja-JP" sz="1400"/>
            </a:p>
            <a:p>
              <a:pPr algn="ctr"/>
              <a:r>
                <a:rPr lang="ja-JP" altLang="en-US" sz="1400"/>
                <a:t>飛ぶ</a:t>
              </a:r>
              <a:endParaRPr lang="en-US" altLang="ja-JP" sz="1400"/>
            </a:p>
            <a:p>
              <a:pPr algn="ctr"/>
              <a:r>
                <a:rPr lang="ja-JP" altLang="en-US" sz="1400"/>
                <a:t>羽がある</a:t>
              </a:r>
            </a:p>
          </p:txBody>
        </p:sp>
        <p:sp>
          <p:nvSpPr>
            <p:cNvPr id="113685" name="AutoShape 21"/>
            <p:cNvSpPr>
              <a:spLocks/>
            </p:cNvSpPr>
            <p:nvPr/>
          </p:nvSpPr>
          <p:spPr bwMode="auto">
            <a:xfrm>
              <a:off x="1279" y="3392"/>
              <a:ext cx="576" cy="349"/>
            </a:xfrm>
            <a:prstGeom prst="borderCallout1">
              <a:avLst>
                <a:gd name="adj1" fmla="val -13755"/>
                <a:gd name="adj2" fmla="val 87500"/>
                <a:gd name="adj3" fmla="val -13755"/>
                <a:gd name="adj4" fmla="val -20662"/>
              </a:avLst>
            </a:prstGeom>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r>
                <a:rPr lang="ja-JP" altLang="en-US" sz="1400"/>
                <a:t>さえずる</a:t>
              </a:r>
              <a:endParaRPr lang="en-US" altLang="ja-JP" sz="1400"/>
            </a:p>
            <a:p>
              <a:pPr algn="ctr"/>
              <a:r>
                <a:rPr lang="ja-JP" altLang="en-US" sz="1400"/>
                <a:t>黄色い</a:t>
              </a:r>
            </a:p>
          </p:txBody>
        </p:sp>
        <p:sp>
          <p:nvSpPr>
            <p:cNvPr id="113686" name="AutoShape 22"/>
            <p:cNvSpPr>
              <a:spLocks/>
            </p:cNvSpPr>
            <p:nvPr/>
          </p:nvSpPr>
          <p:spPr bwMode="auto">
            <a:xfrm>
              <a:off x="2376" y="3384"/>
              <a:ext cx="696" cy="576"/>
            </a:xfrm>
            <a:prstGeom prst="borderCallout1">
              <a:avLst>
                <a:gd name="adj1" fmla="val -8333"/>
                <a:gd name="adj2" fmla="val 89657"/>
                <a:gd name="adj3" fmla="val -8333"/>
                <a:gd name="adj4" fmla="val -18245"/>
              </a:avLst>
            </a:prstGeom>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r>
                <a:rPr lang="ja-JP" altLang="en-US" sz="1400"/>
                <a:t>長くて細い</a:t>
              </a:r>
              <a:endParaRPr lang="en-US" altLang="ja-JP" sz="1400"/>
            </a:p>
            <a:p>
              <a:pPr algn="ctr"/>
              <a:r>
                <a:rPr lang="ja-JP" altLang="en-US" sz="1400"/>
                <a:t>足がある</a:t>
              </a:r>
              <a:endParaRPr lang="en-US" altLang="ja-JP" sz="1400"/>
            </a:p>
            <a:p>
              <a:pPr algn="ctr"/>
              <a:r>
                <a:rPr lang="ja-JP" altLang="en-US" sz="1400"/>
                <a:t>背が高い</a:t>
              </a:r>
              <a:endParaRPr lang="en-US" altLang="ja-JP" sz="1400"/>
            </a:p>
            <a:p>
              <a:pPr algn="ctr"/>
              <a:r>
                <a:rPr lang="ja-JP" altLang="en-US" sz="1400"/>
                <a:t>飛べない</a:t>
              </a:r>
            </a:p>
          </p:txBody>
        </p:sp>
        <p:sp>
          <p:nvSpPr>
            <p:cNvPr id="113687" name="AutoShape 23"/>
            <p:cNvSpPr>
              <a:spLocks/>
            </p:cNvSpPr>
            <p:nvPr/>
          </p:nvSpPr>
          <p:spPr bwMode="auto">
            <a:xfrm>
              <a:off x="3496" y="3376"/>
              <a:ext cx="680" cy="317"/>
            </a:xfrm>
            <a:prstGeom prst="borderCallout1">
              <a:avLst>
                <a:gd name="adj1" fmla="val -15144"/>
                <a:gd name="adj2" fmla="val 89412"/>
                <a:gd name="adj3" fmla="val -15144"/>
                <a:gd name="adj4" fmla="val -19852"/>
              </a:avLst>
            </a:prstGeom>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r>
                <a:rPr lang="ja-JP" altLang="en-US" sz="1400"/>
                <a:t>噛み付く</a:t>
              </a:r>
              <a:endParaRPr lang="en-US" altLang="ja-JP" sz="1400"/>
            </a:p>
            <a:p>
              <a:pPr algn="ctr"/>
              <a:r>
                <a:rPr lang="ja-JP" altLang="en-US" sz="1400"/>
                <a:t>危険である</a:t>
              </a:r>
            </a:p>
          </p:txBody>
        </p:sp>
        <p:sp>
          <p:nvSpPr>
            <p:cNvPr id="113688" name="AutoShape 24"/>
            <p:cNvSpPr>
              <a:spLocks/>
            </p:cNvSpPr>
            <p:nvPr/>
          </p:nvSpPr>
          <p:spPr bwMode="auto">
            <a:xfrm>
              <a:off x="4664" y="3408"/>
              <a:ext cx="664" cy="576"/>
            </a:xfrm>
            <a:prstGeom prst="borderCallout1">
              <a:avLst>
                <a:gd name="adj1" fmla="val -8333"/>
                <a:gd name="adj2" fmla="val 89157"/>
                <a:gd name="adj3" fmla="val -8333"/>
                <a:gd name="adj4" fmla="val -23944"/>
              </a:avLst>
            </a:prstGeom>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r>
                <a:rPr lang="ja-JP" altLang="en-US" sz="1400"/>
                <a:t>ピンク色</a:t>
              </a:r>
              <a:endParaRPr lang="en-US" altLang="ja-JP" sz="1400"/>
            </a:p>
            <a:p>
              <a:pPr algn="ctr"/>
              <a:r>
                <a:rPr lang="ja-JP" altLang="en-US" sz="1400"/>
                <a:t>食べられる</a:t>
              </a:r>
              <a:endParaRPr lang="en-US" altLang="ja-JP" sz="1400"/>
            </a:p>
            <a:p>
              <a:pPr algn="ctr"/>
              <a:r>
                <a:rPr lang="ja-JP" altLang="en-US" sz="1400"/>
                <a:t>上流に泳ぎ産卵する</a:t>
              </a:r>
            </a:p>
          </p:txBody>
        </p:sp>
        <p:sp>
          <p:nvSpPr>
            <p:cNvPr id="113689" name="Text Box 25"/>
            <p:cNvSpPr txBox="1">
              <a:spLocks noChangeArrowheads="1"/>
            </p:cNvSpPr>
            <p:nvPr/>
          </p:nvSpPr>
          <p:spPr bwMode="auto">
            <a:xfrm>
              <a:off x="2016" y="2013"/>
              <a:ext cx="308" cy="288"/>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ja-JP" altLang="en-US" sz="2400" dirty="0"/>
                <a:t>鳥</a:t>
              </a:r>
            </a:p>
          </p:txBody>
        </p:sp>
        <p:sp>
          <p:nvSpPr>
            <p:cNvPr id="113690" name="Text Box 26"/>
            <p:cNvSpPr txBox="1">
              <a:spLocks noChangeArrowheads="1"/>
            </p:cNvSpPr>
            <p:nvPr/>
          </p:nvSpPr>
          <p:spPr bwMode="auto">
            <a:xfrm>
              <a:off x="1200" y="3021"/>
              <a:ext cx="771" cy="288"/>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ja-JP" altLang="en-US" sz="2400" dirty="0"/>
                <a:t>カナリア</a:t>
              </a:r>
            </a:p>
          </p:txBody>
        </p:sp>
        <p:sp>
          <p:nvSpPr>
            <p:cNvPr id="113691" name="Text Box 27"/>
            <p:cNvSpPr txBox="1">
              <a:spLocks noChangeArrowheads="1"/>
            </p:cNvSpPr>
            <p:nvPr/>
          </p:nvSpPr>
          <p:spPr bwMode="auto">
            <a:xfrm>
              <a:off x="2208" y="3021"/>
              <a:ext cx="770" cy="288"/>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ja-JP" altLang="en-US" sz="2400" dirty="0"/>
                <a:t>ダチョウ</a:t>
              </a:r>
            </a:p>
          </p:txBody>
        </p:sp>
        <p:sp>
          <p:nvSpPr>
            <p:cNvPr id="113692" name="Text Box 28"/>
            <p:cNvSpPr txBox="1">
              <a:spLocks noChangeArrowheads="1"/>
            </p:cNvSpPr>
            <p:nvPr/>
          </p:nvSpPr>
          <p:spPr bwMode="auto">
            <a:xfrm>
              <a:off x="3600" y="2016"/>
              <a:ext cx="308" cy="288"/>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ja-JP" altLang="en-US" sz="2400" dirty="0"/>
                <a:t>魚</a:t>
              </a:r>
            </a:p>
          </p:txBody>
        </p:sp>
        <p:sp>
          <p:nvSpPr>
            <p:cNvPr id="113693" name="Text Box 29"/>
            <p:cNvSpPr txBox="1">
              <a:spLocks noChangeArrowheads="1"/>
            </p:cNvSpPr>
            <p:nvPr/>
          </p:nvSpPr>
          <p:spPr bwMode="auto">
            <a:xfrm>
              <a:off x="3264" y="3024"/>
              <a:ext cx="446" cy="288"/>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ja-JP" altLang="en-US" sz="2400" dirty="0"/>
                <a:t>サメ</a:t>
              </a:r>
            </a:p>
          </p:txBody>
        </p:sp>
        <p:sp>
          <p:nvSpPr>
            <p:cNvPr id="113694" name="Text Box 30"/>
            <p:cNvSpPr txBox="1">
              <a:spLocks noChangeArrowheads="1"/>
            </p:cNvSpPr>
            <p:nvPr/>
          </p:nvSpPr>
          <p:spPr bwMode="auto">
            <a:xfrm>
              <a:off x="4406" y="3037"/>
              <a:ext cx="487" cy="288"/>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ja-JP" altLang="en-US" sz="2400" dirty="0"/>
                <a:t>サケ</a:t>
              </a:r>
            </a:p>
          </p:txBody>
        </p:sp>
      </p:grpSp>
      <p:sp>
        <p:nvSpPr>
          <p:cNvPr id="113695" name="Text Box 31"/>
          <p:cNvSpPr txBox="1">
            <a:spLocks noChangeArrowheads="1"/>
          </p:cNvSpPr>
          <p:nvPr/>
        </p:nvSpPr>
        <p:spPr bwMode="auto">
          <a:xfrm>
            <a:off x="2803525" y="2555875"/>
            <a:ext cx="651559" cy="461665"/>
          </a:xfrm>
          <a:prstGeom prst="rect">
            <a:avLst/>
          </a:prstGeom>
          <a:noFill/>
          <a:ln w="9525">
            <a:noFill/>
            <a:miter lim="800000"/>
            <a:headEnd/>
            <a:tailEnd/>
          </a:ln>
          <a:effectLst/>
        </p:spPr>
        <p:txBody>
          <a:bodyPr wrap="none">
            <a:prstTxWarp prst="textNoShape">
              <a:avLst/>
            </a:prstTxWarp>
            <a:spAutoFit/>
          </a:bodyPr>
          <a:lstStyle/>
          <a:p>
            <a:r>
              <a:rPr lang="en-US" altLang="ja-JP" sz="2400" b="1" i="1" dirty="0">
                <a:solidFill>
                  <a:srgbClr val="9DE61E"/>
                </a:solidFill>
              </a:rPr>
              <a:t>is-a</a:t>
            </a:r>
          </a:p>
        </p:txBody>
      </p:sp>
      <p:sp>
        <p:nvSpPr>
          <p:cNvPr id="113696" name="Text Box 32"/>
          <p:cNvSpPr txBox="1">
            <a:spLocks noChangeArrowheads="1"/>
          </p:cNvSpPr>
          <p:nvPr/>
        </p:nvSpPr>
        <p:spPr bwMode="auto">
          <a:xfrm>
            <a:off x="1676400" y="4038600"/>
            <a:ext cx="651559" cy="461665"/>
          </a:xfrm>
          <a:prstGeom prst="rect">
            <a:avLst/>
          </a:prstGeom>
          <a:noFill/>
          <a:ln w="9525">
            <a:noFill/>
            <a:miter lim="800000"/>
            <a:headEnd/>
            <a:tailEnd/>
          </a:ln>
          <a:effectLst/>
        </p:spPr>
        <p:txBody>
          <a:bodyPr wrap="none">
            <a:prstTxWarp prst="textNoShape">
              <a:avLst/>
            </a:prstTxWarp>
            <a:spAutoFit/>
          </a:bodyPr>
          <a:lstStyle/>
          <a:p>
            <a:r>
              <a:rPr lang="en-US" altLang="ja-JP" sz="2400" b="1" i="1" dirty="0">
                <a:solidFill>
                  <a:schemeClr val="accent2"/>
                </a:solidFill>
              </a:rPr>
              <a:t>is-a</a:t>
            </a:r>
          </a:p>
        </p:txBody>
      </p:sp>
      <p:sp>
        <p:nvSpPr>
          <p:cNvPr id="113697" name="Text Box 33"/>
          <p:cNvSpPr txBox="1">
            <a:spLocks noChangeArrowheads="1"/>
          </p:cNvSpPr>
          <p:nvPr/>
        </p:nvSpPr>
        <p:spPr bwMode="auto">
          <a:xfrm>
            <a:off x="2514600" y="4114800"/>
            <a:ext cx="651559" cy="461665"/>
          </a:xfrm>
          <a:prstGeom prst="rect">
            <a:avLst/>
          </a:prstGeom>
          <a:noFill/>
          <a:ln w="9525">
            <a:noFill/>
            <a:miter lim="800000"/>
            <a:headEnd/>
            <a:tailEnd/>
          </a:ln>
          <a:effectLst/>
        </p:spPr>
        <p:txBody>
          <a:bodyPr wrap="none">
            <a:prstTxWarp prst="textNoShape">
              <a:avLst/>
            </a:prstTxWarp>
            <a:spAutoFit/>
          </a:bodyPr>
          <a:lstStyle/>
          <a:p>
            <a:r>
              <a:rPr lang="en-US" altLang="ja-JP" sz="2400" b="1" i="1" dirty="0">
                <a:solidFill>
                  <a:srgbClr val="9DE61E"/>
                </a:solidFill>
              </a:rPr>
              <a:t>is-a</a:t>
            </a:r>
          </a:p>
        </p:txBody>
      </p:sp>
      <p:sp>
        <p:nvSpPr>
          <p:cNvPr id="113698" name="Text Box 34"/>
          <p:cNvSpPr txBox="1">
            <a:spLocks noChangeArrowheads="1"/>
          </p:cNvSpPr>
          <p:nvPr/>
        </p:nvSpPr>
        <p:spPr bwMode="auto">
          <a:xfrm>
            <a:off x="4267200" y="2590800"/>
            <a:ext cx="651559" cy="461665"/>
          </a:xfrm>
          <a:prstGeom prst="rect">
            <a:avLst/>
          </a:prstGeom>
          <a:noFill/>
          <a:ln w="9525">
            <a:noFill/>
            <a:miter lim="800000"/>
            <a:headEnd/>
            <a:tailEnd/>
          </a:ln>
          <a:effectLst/>
        </p:spPr>
        <p:txBody>
          <a:bodyPr wrap="none">
            <a:prstTxWarp prst="textNoShape">
              <a:avLst/>
            </a:prstTxWarp>
            <a:spAutoFit/>
          </a:bodyPr>
          <a:lstStyle/>
          <a:p>
            <a:r>
              <a:rPr lang="en-US" altLang="ja-JP" sz="2400" b="1" i="1" dirty="0">
                <a:solidFill>
                  <a:srgbClr val="9DE61E"/>
                </a:solidFill>
              </a:rPr>
              <a:t>is-a</a:t>
            </a:r>
          </a:p>
        </p:txBody>
      </p:sp>
      <p:sp>
        <p:nvSpPr>
          <p:cNvPr id="113699" name="Text Box 35"/>
          <p:cNvSpPr txBox="1">
            <a:spLocks noChangeArrowheads="1"/>
          </p:cNvSpPr>
          <p:nvPr/>
        </p:nvSpPr>
        <p:spPr bwMode="auto">
          <a:xfrm>
            <a:off x="4800600" y="3962400"/>
            <a:ext cx="651559" cy="461665"/>
          </a:xfrm>
          <a:prstGeom prst="rect">
            <a:avLst/>
          </a:prstGeom>
          <a:noFill/>
          <a:ln w="9525">
            <a:noFill/>
            <a:miter lim="800000"/>
            <a:headEnd/>
            <a:tailEnd/>
          </a:ln>
          <a:effectLst/>
        </p:spPr>
        <p:txBody>
          <a:bodyPr wrap="none">
            <a:prstTxWarp prst="textNoShape">
              <a:avLst/>
            </a:prstTxWarp>
            <a:spAutoFit/>
          </a:bodyPr>
          <a:lstStyle/>
          <a:p>
            <a:r>
              <a:rPr lang="en-US" altLang="ja-JP" sz="2400" b="1" i="1" dirty="0">
                <a:solidFill>
                  <a:srgbClr val="9DE61E"/>
                </a:solidFill>
              </a:rPr>
              <a:t>is-a</a:t>
            </a:r>
          </a:p>
        </p:txBody>
      </p:sp>
      <p:sp>
        <p:nvSpPr>
          <p:cNvPr id="113700" name="Text Box 36"/>
          <p:cNvSpPr txBox="1">
            <a:spLocks noChangeArrowheads="1"/>
          </p:cNvSpPr>
          <p:nvPr/>
        </p:nvSpPr>
        <p:spPr bwMode="auto">
          <a:xfrm>
            <a:off x="5638800" y="4419600"/>
            <a:ext cx="651559" cy="461665"/>
          </a:xfrm>
          <a:prstGeom prst="rect">
            <a:avLst/>
          </a:prstGeom>
          <a:noFill/>
          <a:ln w="9525">
            <a:noFill/>
            <a:miter lim="800000"/>
            <a:headEnd/>
            <a:tailEnd/>
          </a:ln>
          <a:effectLst/>
        </p:spPr>
        <p:txBody>
          <a:bodyPr wrap="none">
            <a:prstTxWarp prst="textNoShape">
              <a:avLst/>
            </a:prstTxWarp>
            <a:spAutoFit/>
          </a:bodyPr>
          <a:lstStyle/>
          <a:p>
            <a:r>
              <a:rPr lang="en-US" altLang="ja-JP" sz="2400" b="1" i="1" dirty="0">
                <a:solidFill>
                  <a:srgbClr val="9DE61E"/>
                </a:solidFill>
              </a:rPr>
              <a:t>is-a</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ja-JP" altLang="en-US"/>
              <a:t>意味ネットワークの特徴</a:t>
            </a:r>
          </a:p>
        </p:txBody>
      </p:sp>
      <p:sp>
        <p:nvSpPr>
          <p:cNvPr id="114691" name="Rectangle 3"/>
          <p:cNvSpPr>
            <a:spLocks noGrp="1" noChangeArrowheads="1"/>
          </p:cNvSpPr>
          <p:nvPr>
            <p:ph type="body" idx="1"/>
          </p:nvPr>
        </p:nvSpPr>
        <p:spPr/>
        <p:txBody>
          <a:bodyPr>
            <a:normAutofit/>
          </a:bodyPr>
          <a:lstStyle/>
          <a:p>
            <a:r>
              <a:rPr lang="ja-JP" altLang="en-US" sz="2800" dirty="0"/>
              <a:t>各概念はネットワーク中の節点</a:t>
            </a:r>
            <a:r>
              <a:rPr lang="en-US" altLang="ja-JP" sz="2800" dirty="0"/>
              <a:t>(node)</a:t>
            </a:r>
            <a:r>
              <a:rPr lang="ja-JP" altLang="en-US" sz="2800" dirty="0"/>
              <a:t>と有向枝</a:t>
            </a:r>
            <a:r>
              <a:rPr lang="en-US" altLang="ja-JP" sz="2800" dirty="0"/>
              <a:t>(link)</a:t>
            </a:r>
            <a:r>
              <a:rPr lang="ja-JP" altLang="en-US" sz="2800" dirty="0"/>
              <a:t>からなるグラフ構造をしている．</a:t>
            </a:r>
            <a:endParaRPr lang="en-US" altLang="ja-JP" sz="2800" dirty="0"/>
          </a:p>
          <a:p>
            <a:r>
              <a:rPr lang="ja-JP" altLang="en-US" sz="2800" dirty="0"/>
              <a:t>上位の概念は下位に概念に継承される</a:t>
            </a:r>
            <a:r>
              <a:rPr lang="en-US" altLang="ja-JP" sz="2800" dirty="0"/>
              <a:t>(inheritance)</a:t>
            </a:r>
            <a:r>
              <a:rPr lang="ja-JP" altLang="en-US" sz="2800" dirty="0"/>
              <a:t>．</a:t>
            </a:r>
            <a:endParaRPr lang="en-US" altLang="ja-JP" sz="2800" dirty="0"/>
          </a:p>
          <a:p>
            <a:r>
              <a:rPr lang="ja-JP" altLang="en-US" sz="2800" dirty="0"/>
              <a:t>それぞれの概念固有の情報はその概念に記述される．</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914400" y="381000"/>
            <a:ext cx="7848600" cy="1143000"/>
          </a:xfrm>
        </p:spPr>
        <p:txBody>
          <a:bodyPr/>
          <a:lstStyle/>
          <a:p>
            <a:r>
              <a:rPr lang="ja-JP" altLang="en-US" sz="4000"/>
              <a:t>意味ネットワークの心理学的妥当性</a:t>
            </a:r>
          </a:p>
        </p:txBody>
      </p:sp>
      <p:sp>
        <p:nvSpPr>
          <p:cNvPr id="115715" name="Rectangle 3"/>
          <p:cNvSpPr>
            <a:spLocks noGrp="1" noChangeArrowheads="1"/>
          </p:cNvSpPr>
          <p:nvPr>
            <p:ph type="body" idx="1"/>
          </p:nvPr>
        </p:nvSpPr>
        <p:spPr>
          <a:xfrm>
            <a:off x="1066800" y="1600200"/>
            <a:ext cx="7620000" cy="4876800"/>
          </a:xfrm>
        </p:spPr>
        <p:txBody>
          <a:bodyPr/>
          <a:lstStyle/>
          <a:p>
            <a:r>
              <a:rPr lang="ja-JP" altLang="en-US"/>
              <a:t>仮説</a:t>
            </a:r>
            <a:endParaRPr lang="en-US" altLang="ja-JP"/>
          </a:p>
          <a:p>
            <a:pPr>
              <a:buFont typeface="Wingdings" charset="2"/>
              <a:buNone/>
            </a:pPr>
            <a:r>
              <a:rPr lang="en-US" altLang="ja-JP"/>
              <a:t>	</a:t>
            </a:r>
            <a:r>
              <a:rPr lang="ja-JP" altLang="en-US" sz="2800"/>
              <a:t>情報の検索は概念間のリンクをたどることによって行われる．</a:t>
            </a:r>
            <a:endParaRPr lang="en-US" altLang="ja-JP" sz="2800"/>
          </a:p>
          <a:p>
            <a:r>
              <a:rPr lang="ja-JP" altLang="en-US"/>
              <a:t>予測</a:t>
            </a:r>
            <a:endParaRPr lang="en-US" altLang="ja-JP"/>
          </a:p>
          <a:p>
            <a:pPr>
              <a:buFont typeface="Wingdings" charset="2"/>
              <a:buNone/>
            </a:pPr>
            <a:r>
              <a:rPr lang="en-US" altLang="ja-JP"/>
              <a:t>	</a:t>
            </a:r>
            <a:r>
              <a:rPr lang="ja-JP" altLang="en-US" sz="2800"/>
              <a:t>それに必要な時間は，多くのレベルを移動するほど長くなる．</a:t>
            </a:r>
            <a:endParaRPr lang="en-US" altLang="ja-JP" sz="2800"/>
          </a:p>
          <a:p>
            <a:r>
              <a:rPr lang="ja-JP" altLang="en-US"/>
              <a:t>人間がカテゴリー関係や概念をもつ特徴に関する文について，真偽判断をするのにかかる時間を測定．</a:t>
            </a:r>
          </a:p>
        </p:txBody>
      </p:sp>
      <p:graphicFrame>
        <p:nvGraphicFramePr>
          <p:cNvPr id="115716" name="Object 4"/>
          <p:cNvGraphicFramePr>
            <a:graphicFrameLocks noChangeAspect="1"/>
          </p:cNvGraphicFramePr>
          <p:nvPr/>
        </p:nvGraphicFramePr>
        <p:xfrm>
          <a:off x="1600200" y="1676400"/>
          <a:ext cx="6781800" cy="4718050"/>
        </p:xfrm>
        <a:graphic>
          <a:graphicData uri="http://schemas.openxmlformats.org/presentationml/2006/ole">
            <mc:AlternateContent xmlns:mc="http://schemas.openxmlformats.org/markup-compatibility/2006">
              <mc:Choice xmlns:v="urn:schemas-microsoft-com:vml" Requires="v">
                <p:oleObj spid="_x0000_s136241" name="Image" r:id="rId4" imgW="1981120" imgH="1377349" progId="">
                  <p:embed/>
                </p:oleObj>
              </mc:Choice>
              <mc:Fallback>
                <p:oleObj name="Image" r:id="rId4" imgW="1981120" imgH="137734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76400"/>
                        <a:ext cx="6781800" cy="47180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checkerboard(across)">
                                      <p:cBhvr>
                                        <p:cTn id="7"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ja-JP" altLang="en-US"/>
              <a:t>命題ネットワーク</a:t>
            </a:r>
          </a:p>
        </p:txBody>
      </p:sp>
      <p:sp>
        <p:nvSpPr>
          <p:cNvPr id="94211" name="Rectangle 3"/>
          <p:cNvSpPr>
            <a:spLocks noGrp="1" noChangeArrowheads="1"/>
          </p:cNvSpPr>
          <p:nvPr>
            <p:ph type="body" idx="1"/>
          </p:nvPr>
        </p:nvSpPr>
        <p:spPr>
          <a:xfrm>
            <a:off x="779462" y="1882588"/>
            <a:ext cx="7749591" cy="3953436"/>
          </a:xfrm>
        </p:spPr>
        <p:txBody>
          <a:bodyPr>
            <a:normAutofit/>
          </a:bodyPr>
          <a:lstStyle/>
          <a:p>
            <a:r>
              <a:rPr lang="ja-JP" altLang="en-US" sz="2800" dirty="0"/>
              <a:t>命題とは</a:t>
            </a:r>
            <a:endParaRPr lang="en-US" altLang="ja-JP" sz="2800" dirty="0"/>
          </a:p>
          <a:p>
            <a:pPr>
              <a:buFont typeface="Wingdings" charset="2"/>
              <a:buNone/>
            </a:pPr>
            <a:r>
              <a:rPr lang="en-US" altLang="ja-JP" sz="2800" dirty="0"/>
              <a:t>	</a:t>
            </a:r>
            <a:r>
              <a:rPr lang="ja-JP" altLang="en-US" sz="2800" dirty="0"/>
              <a:t>知識の基本単位</a:t>
            </a:r>
            <a:endParaRPr lang="en-US" altLang="ja-JP" sz="2800" dirty="0"/>
          </a:p>
          <a:p>
            <a:pPr lvl="1"/>
            <a:r>
              <a:rPr lang="ja-JP" altLang="en-US" sz="2400" dirty="0"/>
              <a:t>命題は文そのものではなく，文のもつ抽象的な意味を表す．</a:t>
            </a:r>
            <a:endParaRPr lang="en-US" altLang="ja-JP" sz="2400" dirty="0"/>
          </a:p>
          <a:p>
            <a:pPr lvl="1"/>
            <a:r>
              <a:rPr lang="ja-JP" altLang="en-US" sz="2400" dirty="0"/>
              <a:t>独立した内容をもち，それについて真偽を問うことができる．</a:t>
            </a:r>
            <a:endParaRPr lang="en-US" altLang="ja-JP" sz="2400" dirty="0"/>
          </a:p>
          <a:p>
            <a:pPr lvl="1"/>
            <a:r>
              <a:rPr lang="ja-JP" altLang="en-US" sz="2400" dirty="0"/>
              <a:t>いくつかの規則に従って，何らかの形式的構造をもつ．</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2"/>
          <p:cNvGraphicFramePr>
            <a:graphicFrameLocks noChangeAspect="1"/>
          </p:cNvGraphicFramePr>
          <p:nvPr/>
        </p:nvGraphicFramePr>
        <p:xfrm>
          <a:off x="3581400" y="1676400"/>
          <a:ext cx="5105400" cy="4816475"/>
        </p:xfrm>
        <a:graphic>
          <a:graphicData uri="http://schemas.openxmlformats.org/presentationml/2006/ole">
            <mc:AlternateContent xmlns:mc="http://schemas.openxmlformats.org/markup-compatibility/2006">
              <mc:Choice xmlns:v="urn:schemas-microsoft-com:vml" Requires="v">
                <p:oleObj spid="_x0000_s138289" name="Image" r:id="rId4" imgW="1731267" imgH="1633662" progId="">
                  <p:embed/>
                </p:oleObj>
              </mc:Choice>
              <mc:Fallback>
                <p:oleObj name="Image" r:id="rId4" imgW="1731267" imgH="163366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676400"/>
                        <a:ext cx="5105400" cy="48164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116739" name="Rectangle 3"/>
          <p:cNvSpPr>
            <a:spLocks noGrp="1" noChangeArrowheads="1"/>
          </p:cNvSpPr>
          <p:nvPr>
            <p:ph type="title"/>
          </p:nvPr>
        </p:nvSpPr>
        <p:spPr/>
        <p:txBody>
          <a:bodyPr/>
          <a:lstStyle/>
          <a:p>
            <a:r>
              <a:rPr lang="ja-JP" altLang="en-US" sz="3600"/>
              <a:t>意味ネットワークによる文の内容表現</a:t>
            </a:r>
          </a:p>
        </p:txBody>
      </p:sp>
      <p:sp>
        <p:nvSpPr>
          <p:cNvPr id="116740" name="Rectangle 4"/>
          <p:cNvSpPr>
            <a:spLocks noGrp="1" noChangeArrowheads="1"/>
          </p:cNvSpPr>
          <p:nvPr>
            <p:ph type="body" idx="1"/>
          </p:nvPr>
        </p:nvSpPr>
        <p:spPr>
          <a:xfrm>
            <a:off x="1066800" y="1752600"/>
            <a:ext cx="2514600" cy="4572000"/>
          </a:xfrm>
        </p:spPr>
        <p:txBody>
          <a:bodyPr>
            <a:normAutofit lnSpcReduction="10000"/>
          </a:bodyPr>
          <a:lstStyle/>
          <a:p>
            <a:r>
              <a:rPr lang="ja-JP" altLang="en-US" sz="2400"/>
              <a:t>花子が昨日ライオンで雪子を強く殴ったんだよ．</a:t>
            </a:r>
            <a:endParaRPr lang="en-US" altLang="ja-JP" sz="2400"/>
          </a:p>
          <a:p>
            <a:r>
              <a:rPr lang="ja-JP" altLang="en-US" sz="2400"/>
              <a:t>ライオンって？</a:t>
            </a:r>
            <a:endParaRPr lang="en-US" altLang="ja-JP" sz="2400"/>
          </a:p>
          <a:p>
            <a:r>
              <a:rPr lang="ja-JP" altLang="en-US" sz="2400"/>
              <a:t>ビアホールで騒がしいとこさ，ビールや酒を出してる．</a:t>
            </a:r>
            <a:endParaRPr lang="en-US" altLang="ja-JP" sz="2400"/>
          </a:p>
          <a:p>
            <a:r>
              <a:rPr lang="ja-JP" altLang="en-US" sz="2400"/>
              <a:t>なんで殴ったの？</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ja-JP" altLang="en-US"/>
              <a:t>フレーム表現</a:t>
            </a:r>
          </a:p>
        </p:txBody>
      </p:sp>
      <p:sp>
        <p:nvSpPr>
          <p:cNvPr id="117763" name="Rectangle 3"/>
          <p:cNvSpPr>
            <a:spLocks noGrp="1" noChangeArrowheads="1"/>
          </p:cNvSpPr>
          <p:nvPr>
            <p:ph type="body" idx="1"/>
          </p:nvPr>
        </p:nvSpPr>
        <p:spPr>
          <a:xfrm>
            <a:off x="1066800" y="3581400"/>
            <a:ext cx="7620000" cy="2590800"/>
          </a:xfrm>
        </p:spPr>
        <p:txBody>
          <a:bodyPr/>
          <a:lstStyle/>
          <a:p>
            <a:pPr marL="0" indent="0">
              <a:buFont typeface="Wingdings" charset="2"/>
              <a:buNone/>
            </a:pPr>
            <a:r>
              <a:rPr lang="ja-JP" altLang="en-US" sz="2800"/>
              <a:t>フレーム表現は知識の構造的表現の一つであり，典型的な状況や事象・対象などの概念的記述とそれらの間の階層的関係の記述を利用して，具体的な状況や事象・対象に対する理解や問題解決を効率よく行なうことを意図している．</a:t>
            </a:r>
          </a:p>
        </p:txBody>
      </p:sp>
      <p:sp>
        <p:nvSpPr>
          <p:cNvPr id="117764" name="Rectangle 4"/>
          <p:cNvSpPr>
            <a:spLocks noChangeArrowheads="1"/>
          </p:cNvSpPr>
          <p:nvPr/>
        </p:nvSpPr>
        <p:spPr bwMode="auto">
          <a:xfrm>
            <a:off x="1752600" y="1905000"/>
            <a:ext cx="6477000" cy="1447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algn="ctr"/>
            <a:r>
              <a:rPr lang="ja-JP" altLang="en-US" sz="2800"/>
              <a:t>人間の記憶および認知の過程をモデル化するための枠組みとして</a:t>
            </a:r>
            <a:r>
              <a:rPr lang="en-US" altLang="ja-JP" sz="2800" b="1" i="1"/>
              <a:t>Minsky</a:t>
            </a:r>
            <a:r>
              <a:rPr lang="en-US" altLang="ja-JP" sz="2800"/>
              <a:t> (1974)</a:t>
            </a:r>
            <a:r>
              <a:rPr lang="ja-JP" altLang="en-US" sz="2800"/>
              <a:t>によって最初に提案された知識表現形式．</a:t>
            </a:r>
          </a:p>
        </p:txBody>
      </p:sp>
    </p:spTree>
    <p:extLst>
      <p:ext uri="{BB962C8B-B14F-4D97-AF65-F5344CB8AC3E}">
        <p14:creationId xmlns:p14="http://schemas.microsoft.com/office/powerpoint/2010/main" val="14269694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ja-JP" altLang="en-US"/>
              <a:t>対象中心表現</a:t>
            </a:r>
          </a:p>
        </p:txBody>
      </p:sp>
      <p:sp>
        <p:nvSpPr>
          <p:cNvPr id="120835" name="Rectangle 3"/>
          <p:cNvSpPr>
            <a:spLocks noGrp="1" noChangeArrowheads="1"/>
          </p:cNvSpPr>
          <p:nvPr>
            <p:ph type="body" idx="1"/>
          </p:nvPr>
        </p:nvSpPr>
        <p:spPr/>
        <p:txBody>
          <a:bodyPr>
            <a:normAutofit/>
          </a:bodyPr>
          <a:lstStyle/>
          <a:p>
            <a:pPr>
              <a:lnSpc>
                <a:spcPct val="90000"/>
              </a:lnSpc>
            </a:pPr>
            <a:r>
              <a:rPr lang="ja-JP" altLang="en-US" sz="2800" dirty="0"/>
              <a:t>人間はすべての知識を総動員して複雑な推論や計算をしているわけではない．</a:t>
            </a:r>
            <a:endParaRPr lang="en-US" altLang="ja-JP" sz="2800" dirty="0"/>
          </a:p>
          <a:p>
            <a:pPr>
              <a:lnSpc>
                <a:spcPct val="90000"/>
              </a:lnSpc>
            </a:pPr>
            <a:r>
              <a:rPr lang="ja-JP" altLang="en-US" sz="2800" dirty="0"/>
              <a:t>通常は典型的</a:t>
            </a:r>
            <a:r>
              <a:rPr lang="en-US" altLang="ja-JP" sz="2800" dirty="0"/>
              <a:t>(prototypical)</a:t>
            </a:r>
            <a:r>
              <a:rPr lang="ja-JP" altLang="en-US" sz="2800" dirty="0"/>
              <a:t>な状況についての知識を用いて，現実の状況が予測または期待される範囲内で推移するならば，特別な推論を必要としない．</a:t>
            </a:r>
            <a:endParaRPr lang="en-US" altLang="ja-JP" sz="2800" dirty="0"/>
          </a:p>
          <a:p>
            <a:pPr>
              <a:lnSpc>
                <a:spcPct val="90000"/>
              </a:lnSpc>
            </a:pPr>
            <a:r>
              <a:rPr lang="ja-JP" altLang="en-US" sz="2800" dirty="0"/>
              <a:t>なにか予想されないような事態が起こった場合に限り，特別な推論が駆動される．</a:t>
            </a:r>
          </a:p>
        </p:txBody>
      </p:sp>
      <p:sp>
        <p:nvSpPr>
          <p:cNvPr id="120836" name="Rectangle 4"/>
          <p:cNvSpPr>
            <a:spLocks noChangeArrowheads="1"/>
          </p:cNvSpPr>
          <p:nvPr/>
        </p:nvSpPr>
        <p:spPr bwMode="auto">
          <a:xfrm>
            <a:off x="1646237" y="2312128"/>
            <a:ext cx="6248400" cy="2895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r>
              <a:rPr lang="ja-JP" altLang="en-US" sz="3200" dirty="0">
                <a:solidFill>
                  <a:schemeClr val="bg1"/>
                </a:solidFill>
              </a:rPr>
              <a:t>フレーム表現は，対象や事象，状況などに関して意味的につながりをもつ知識群を陽に抽出し，これらを構造化しようとするものであり，その意味で</a:t>
            </a:r>
            <a:r>
              <a:rPr lang="ja-JP" altLang="en-US" sz="3200" b="1" dirty="0">
                <a:solidFill>
                  <a:schemeClr val="accent5"/>
                </a:solidFill>
                <a:effectLst>
                  <a:outerShdw blurRad="38100" dist="38100" dir="2700000" algn="tl">
                    <a:srgbClr val="000000"/>
                  </a:outerShdw>
                </a:effectLst>
              </a:rPr>
              <a:t>対象中心表現</a:t>
            </a:r>
            <a:r>
              <a:rPr lang="ja-JP" altLang="en-US" sz="3200" dirty="0">
                <a:solidFill>
                  <a:schemeClr val="bg1"/>
                </a:solidFill>
              </a:rPr>
              <a:t>と呼ばれる．</a:t>
            </a:r>
          </a:p>
        </p:txBody>
      </p:sp>
    </p:spTree>
    <p:extLst>
      <p:ext uri="{BB962C8B-B14F-4D97-AF65-F5344CB8AC3E}">
        <p14:creationId xmlns:p14="http://schemas.microsoft.com/office/powerpoint/2010/main" val="713841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dissolve">
                                      <p:cBhvr>
                                        <p:cTn id="7"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ja-JP" altLang="en-US"/>
              <a:t>フレームの基本構造</a:t>
            </a:r>
          </a:p>
        </p:txBody>
      </p:sp>
      <p:sp>
        <p:nvSpPr>
          <p:cNvPr id="121859" name="Rectangle 3"/>
          <p:cNvSpPr>
            <a:spLocks noGrp="1" noChangeArrowheads="1"/>
          </p:cNvSpPr>
          <p:nvPr>
            <p:ph type="body" idx="1"/>
          </p:nvPr>
        </p:nvSpPr>
        <p:spPr>
          <a:xfrm>
            <a:off x="1066800" y="4876800"/>
            <a:ext cx="7620000" cy="990600"/>
          </a:xfrm>
        </p:spPr>
        <p:txBody>
          <a:bodyPr/>
          <a:lstStyle/>
          <a:p>
            <a:pPr>
              <a:spcBef>
                <a:spcPct val="50000"/>
              </a:spcBef>
              <a:buClrTx/>
              <a:buSzTx/>
              <a:buFontTx/>
              <a:buNone/>
            </a:pPr>
            <a:r>
              <a:rPr lang="ja-JP" altLang="en-US" sz="2400"/>
              <a:t>各スロットはその事象における役割格を表し，フレームが対象を表す場合にはその対象がもつ属性をあらわす．</a:t>
            </a:r>
            <a:endParaRPr lang="ja-JP" altLang="en-US" sz="3600"/>
          </a:p>
        </p:txBody>
      </p:sp>
      <p:graphicFrame>
        <p:nvGraphicFramePr>
          <p:cNvPr id="121931" name="Group 75"/>
          <p:cNvGraphicFramePr>
            <a:graphicFrameLocks noGrp="1"/>
          </p:cNvGraphicFramePr>
          <p:nvPr/>
        </p:nvGraphicFramePr>
        <p:xfrm>
          <a:off x="1676400" y="1752600"/>
          <a:ext cx="3048000" cy="2743200"/>
        </p:xfrm>
        <a:graphic>
          <a:graphicData uri="http://schemas.openxmlformats.org/drawingml/2006/table">
            <a:tbl>
              <a:tblPr>
                <a:effectLst>
                  <a:outerShdw blurRad="50800" dist="38100" dir="2700000">
                    <a:srgbClr val="000000">
                      <a:alpha val="43000"/>
                    </a:srgbClr>
                  </a:outerShdw>
                </a:effectLst>
              </a:tblPr>
              <a:tblGrid>
                <a:gridCol w="1066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400" b="0" i="0" u="none" strike="noStrike" cap="none" normalizeH="0" baseline="0" dirty="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extLst>
                  <a:ext uri="{0D108BD9-81ED-4DB2-BD59-A6C34878D82A}">
                    <a16:rowId xmlns:a16="http://schemas.microsoft.com/office/drawing/2014/main" val="10000"/>
                  </a:ext>
                </a:extLst>
              </a:tr>
              <a:tr h="473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a:ln>
                            <a:noFill/>
                          </a:ln>
                          <a:solidFill>
                            <a:schemeClr val="tx1"/>
                          </a:solidFill>
                          <a:effectLst/>
                          <a:latin typeface="Times New Roman" charset="0"/>
                          <a:ea typeface="ＭＳ Ｐゴシック" charset="-128"/>
                          <a:cs typeface="ＭＳ Ｐゴシック" charset="-128"/>
                        </a:rPr>
                        <a:t>スロット１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tx1"/>
                          </a:solidFill>
                          <a:effectLst/>
                          <a:latin typeface="Times New Roman" charset="0"/>
                          <a:ea typeface="ＭＳ Ｐゴシック" charset="-128"/>
                          <a:cs typeface="ＭＳ Ｐゴシック" charset="-128"/>
                        </a:rPr>
                        <a:t>スロット値</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4413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a:ln>
                            <a:noFill/>
                          </a:ln>
                          <a:solidFill>
                            <a:schemeClr val="tx1"/>
                          </a:solidFill>
                          <a:effectLst/>
                          <a:latin typeface="Times New Roman" charset="0"/>
                          <a:ea typeface="ＭＳ Ｐゴシック" charset="-128"/>
                          <a:cs typeface="ＭＳ Ｐゴシック" charset="-128"/>
                        </a:rPr>
                        <a:t>スロット２</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tx1"/>
                          </a:solidFill>
                          <a:effectLst/>
                          <a:latin typeface="Times New Roman" charset="0"/>
                          <a:ea typeface="ＭＳ Ｐゴシック" charset="-128"/>
                          <a:cs typeface="ＭＳ Ｐゴシック" charset="-128"/>
                        </a:rPr>
                        <a:t>スロット値</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a:ln>
                            <a:noFill/>
                          </a:ln>
                          <a:solidFill>
                            <a:schemeClr val="tx1"/>
                          </a:solidFill>
                          <a:effectLst/>
                          <a:latin typeface="Times New Roman" charset="0"/>
                          <a:ea typeface="ＭＳ Ｐゴシック" charset="-128"/>
                          <a:cs typeface="ＭＳ Ｐゴシック" charset="-128"/>
                        </a:rPr>
                        <a:t>スロット３</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tx1"/>
                          </a:solidFill>
                          <a:effectLst/>
                          <a:latin typeface="Times New Roman" charset="0"/>
                          <a:ea typeface="ＭＳ Ｐゴシック" charset="-128"/>
                          <a:cs typeface="ＭＳ Ｐゴシック" charset="-128"/>
                        </a:rPr>
                        <a:t>スロット値</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r h="444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a:ln>
                            <a:noFill/>
                          </a:ln>
                          <a:solidFill>
                            <a:schemeClr val="tx1"/>
                          </a:solidFill>
                          <a:effectLst/>
                          <a:latin typeface="Times New Roman" charset="0"/>
                          <a:ea typeface="ＭＳ Ｐゴシック" charset="-128"/>
                          <a:cs typeface="ＭＳ Ｐゴシック" charset="-128"/>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tx1"/>
                          </a:solidFill>
                          <a:effectLst/>
                          <a:latin typeface="Times New Roman" charset="0"/>
                          <a:ea typeface="ＭＳ Ｐゴシック" charset="-128"/>
                          <a:cs typeface="ＭＳ Ｐゴシック" charset="-128"/>
                        </a:rPr>
                        <a:t>スロット値</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a:ln>
                            <a:noFill/>
                          </a:ln>
                          <a:solidFill>
                            <a:schemeClr val="tx1"/>
                          </a:solidFill>
                          <a:effectLst/>
                          <a:latin typeface="Times New Roman" charset="0"/>
                          <a:ea typeface="ＭＳ Ｐゴシック" charset="-128"/>
                          <a:cs typeface="ＭＳ Ｐゴシック" charset="-128"/>
                        </a:rPr>
                        <a:t>スロットｎ</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tx1"/>
                          </a:solidFill>
                          <a:effectLst/>
                          <a:latin typeface="Times New Roman" charset="0"/>
                          <a:ea typeface="ＭＳ Ｐゴシック" charset="-128"/>
                          <a:cs typeface="ＭＳ Ｐゴシック" charset="-128"/>
                        </a:rPr>
                        <a:t>スロット値</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5"/>
                  </a:ext>
                </a:extLst>
              </a:tr>
            </a:tbl>
          </a:graphicData>
        </a:graphic>
      </p:graphicFrame>
      <p:sp>
        <p:nvSpPr>
          <p:cNvPr id="121932" name="Line 76"/>
          <p:cNvSpPr>
            <a:spLocks noChangeShapeType="1"/>
          </p:cNvSpPr>
          <p:nvPr/>
        </p:nvSpPr>
        <p:spPr bwMode="auto">
          <a:xfrm>
            <a:off x="4419600" y="2438400"/>
            <a:ext cx="685800" cy="0"/>
          </a:xfrm>
          <a:prstGeom prst="line">
            <a:avLst/>
          </a:prstGeom>
          <a:noFill/>
          <a:ln w="57150">
            <a:solidFill>
              <a:srgbClr val="FF0000"/>
            </a:solidFill>
            <a:round/>
            <a:headEnd/>
            <a:tailEnd type="triangle" w="med" len="med"/>
          </a:ln>
          <a:effectLst/>
        </p:spPr>
        <p:txBody>
          <a:bodyPr wrap="none">
            <a:prstTxWarp prst="textNoShape">
              <a:avLst/>
            </a:prstTxWarp>
          </a:bodyPr>
          <a:lstStyle/>
          <a:p>
            <a:endParaRPr lang="ja-JP" altLang="en-US"/>
          </a:p>
        </p:txBody>
      </p:sp>
      <p:sp>
        <p:nvSpPr>
          <p:cNvPr id="121934" name="Rectangle 78"/>
          <p:cNvSpPr>
            <a:spLocks noChangeArrowheads="1"/>
          </p:cNvSpPr>
          <p:nvPr/>
        </p:nvSpPr>
        <p:spPr bwMode="auto">
          <a:xfrm>
            <a:off x="5334000" y="1752600"/>
            <a:ext cx="3200400" cy="2743200"/>
          </a:xfrm>
          <a:prstGeom prst="rect">
            <a:avLst/>
          </a:prstGeom>
          <a:noFill/>
          <a:ln w="9525">
            <a:noFill/>
            <a:miter lim="800000"/>
            <a:headEnd/>
            <a:tailEnd/>
          </a:ln>
          <a:effectLst/>
        </p:spPr>
        <p:txBody>
          <a:bodyPr>
            <a:prstTxWarp prst="textNoShape">
              <a:avLst/>
            </a:prstTxWarp>
          </a:bodyPr>
          <a:lstStyle/>
          <a:p>
            <a:pPr marL="342900" indent="-342900">
              <a:buFontTx/>
              <a:buChar char="•"/>
            </a:pPr>
            <a:r>
              <a:rPr lang="ja-JP" altLang="en-US" sz="2800" dirty="0"/>
              <a:t>他のフレーム（継承関係）</a:t>
            </a:r>
            <a:endParaRPr lang="en-US" altLang="ja-JP" sz="2800" dirty="0"/>
          </a:p>
          <a:p>
            <a:pPr marL="342900" indent="-342900">
              <a:buFontTx/>
              <a:buChar char="•"/>
            </a:pPr>
            <a:r>
              <a:rPr lang="ja-JP" altLang="en-US" sz="2800" dirty="0"/>
              <a:t>数値</a:t>
            </a:r>
            <a:endParaRPr lang="en-US" altLang="ja-JP" sz="2800" dirty="0"/>
          </a:p>
          <a:p>
            <a:pPr marL="342900" indent="-342900">
              <a:buFontTx/>
              <a:buChar char="•"/>
            </a:pPr>
            <a:r>
              <a:rPr lang="ja-JP" altLang="en-US" sz="2800" dirty="0"/>
              <a:t>文字列</a:t>
            </a:r>
            <a:endParaRPr lang="en-US" altLang="ja-JP" sz="2800" dirty="0"/>
          </a:p>
          <a:p>
            <a:pPr marL="342900" indent="-342900">
              <a:buFontTx/>
              <a:buChar char="•"/>
            </a:pPr>
            <a:r>
              <a:rPr lang="ja-JP" altLang="en-US" sz="2800" dirty="0"/>
              <a:t>手続き名</a:t>
            </a:r>
            <a:endParaRPr lang="en-US" altLang="ja-JP" sz="2800" dirty="0"/>
          </a:p>
          <a:p>
            <a:pPr marL="342900" indent="-342900">
              <a:buFontTx/>
              <a:buChar char="•"/>
            </a:pPr>
            <a:r>
              <a:rPr lang="ja-JP" altLang="en-US" sz="2800" dirty="0"/>
              <a:t>その他</a:t>
            </a:r>
          </a:p>
        </p:txBody>
      </p:sp>
    </p:spTree>
    <p:extLst>
      <p:ext uri="{BB962C8B-B14F-4D97-AF65-F5344CB8AC3E}">
        <p14:creationId xmlns:p14="http://schemas.microsoft.com/office/powerpoint/2010/main" val="20441510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ja-JP" altLang="en-US"/>
              <a:t>性質の継承</a:t>
            </a:r>
          </a:p>
        </p:txBody>
      </p:sp>
      <p:sp>
        <p:nvSpPr>
          <p:cNvPr id="124931" name="Rectangle 3"/>
          <p:cNvSpPr>
            <a:spLocks noGrp="1" noChangeArrowheads="1"/>
          </p:cNvSpPr>
          <p:nvPr>
            <p:ph type="body" idx="1"/>
          </p:nvPr>
        </p:nvSpPr>
        <p:spPr>
          <a:xfrm>
            <a:off x="1066800" y="1981200"/>
            <a:ext cx="7620000" cy="2438400"/>
          </a:xfrm>
        </p:spPr>
        <p:txBody>
          <a:bodyPr/>
          <a:lstStyle/>
          <a:p>
            <a:pPr>
              <a:lnSpc>
                <a:spcPct val="90000"/>
              </a:lnSpc>
            </a:pPr>
            <a:r>
              <a:rPr lang="ja-JP" altLang="en-US"/>
              <a:t>フレーム間の階層関係は</a:t>
            </a:r>
            <a:r>
              <a:rPr lang="en-US" altLang="ja-JP"/>
              <a:t>“is_a”</a:t>
            </a:r>
            <a:r>
              <a:rPr lang="ja-JP" altLang="en-US"/>
              <a:t>関係で表現される．</a:t>
            </a:r>
            <a:endParaRPr lang="en-US" altLang="ja-JP"/>
          </a:p>
          <a:p>
            <a:pPr lvl="1">
              <a:lnSpc>
                <a:spcPct val="90000"/>
              </a:lnSpc>
            </a:pPr>
            <a:r>
              <a:rPr lang="en-US" altLang="ja-JP"/>
              <a:t>“a_kind_of”</a:t>
            </a:r>
          </a:p>
          <a:p>
            <a:pPr lvl="1">
              <a:lnSpc>
                <a:spcPct val="90000"/>
              </a:lnSpc>
            </a:pPr>
            <a:r>
              <a:rPr lang="en-US" altLang="ja-JP"/>
              <a:t>“an_instance_of”</a:t>
            </a:r>
          </a:p>
          <a:p>
            <a:pPr lvl="1">
              <a:lnSpc>
                <a:spcPct val="90000"/>
              </a:lnSpc>
            </a:pPr>
            <a:r>
              <a:rPr lang="en-US" altLang="ja-JP"/>
              <a:t>“a_subset_of”</a:t>
            </a:r>
          </a:p>
        </p:txBody>
      </p:sp>
      <p:graphicFrame>
        <p:nvGraphicFramePr>
          <p:cNvPr id="124932" name="Group 4"/>
          <p:cNvGraphicFramePr>
            <a:graphicFrameLocks noGrp="1"/>
          </p:cNvGraphicFramePr>
          <p:nvPr/>
        </p:nvGraphicFramePr>
        <p:xfrm>
          <a:off x="2590800" y="4800600"/>
          <a:ext cx="2667000" cy="1139826"/>
        </p:xfrm>
        <a:graphic>
          <a:graphicData uri="http://schemas.openxmlformats.org/drawingml/2006/table">
            <a:tbl>
              <a:tblPr/>
              <a:tblGrid>
                <a:gridCol w="933450">
                  <a:extLst>
                    <a:ext uri="{9D8B030D-6E8A-4147-A177-3AD203B41FA5}">
                      <a16:colId xmlns:a16="http://schemas.microsoft.com/office/drawing/2014/main" val="20000"/>
                    </a:ext>
                  </a:extLst>
                </a:gridCol>
                <a:gridCol w="1733550">
                  <a:extLst>
                    <a:ext uri="{9D8B030D-6E8A-4147-A177-3AD203B41FA5}">
                      <a16:colId xmlns:a16="http://schemas.microsoft.com/office/drawing/2014/main" val="20001"/>
                    </a:ext>
                  </a:extLst>
                </a:gridCol>
              </a:tblGrid>
              <a:tr h="20955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情報学部</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extLst>
                  <a:ext uri="{0D108BD9-81ED-4DB2-BD59-A6C34878D82A}">
                    <a16:rowId xmlns:a16="http://schemas.microsoft.com/office/drawing/2014/main" val="10000"/>
                  </a:ext>
                </a:extLst>
              </a:tr>
              <a:tr h="277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200" b="1" i="1" u="none" strike="noStrike" cap="none" normalizeH="0" baseline="0">
                          <a:ln>
                            <a:noFill/>
                          </a:ln>
                          <a:solidFill>
                            <a:srgbClr val="FF0000"/>
                          </a:solidFill>
                          <a:effectLst/>
                          <a:latin typeface="Times New Roman" charset="0"/>
                          <a:ea typeface="ＭＳ Ｐゴシック" charset="-128"/>
                          <a:cs typeface="ＭＳ Ｐゴシック" charset="-128"/>
                        </a:rPr>
                        <a:t>a_subset_of </a:t>
                      </a:r>
                      <a:r>
                        <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rPr>
                        <a:t>（静大浜松Ｃ）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79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rPr>
                        <a:t>所在地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277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rPr>
                        <a:t>学科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000" b="1" i="1" u="none" strike="noStrike" cap="none" normalizeH="0" baseline="0" dirty="0">
                          <a:ln>
                            <a:noFill/>
                          </a:ln>
                          <a:solidFill>
                            <a:schemeClr val="tx1"/>
                          </a:solidFill>
                          <a:effectLst/>
                          <a:latin typeface="Times New Roman" charset="0"/>
                          <a:ea typeface="ＭＳ Ｐゴシック" charset="-128"/>
                          <a:cs typeface="ＭＳ Ｐゴシック" charset="-128"/>
                        </a:rPr>
                        <a:t>情報科学科，情報社会学科</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bl>
          </a:graphicData>
        </a:graphic>
      </p:graphicFrame>
      <p:graphicFrame>
        <p:nvGraphicFramePr>
          <p:cNvPr id="124948" name="Group 20"/>
          <p:cNvGraphicFramePr>
            <a:graphicFrameLocks noGrp="1"/>
          </p:cNvGraphicFramePr>
          <p:nvPr/>
        </p:nvGraphicFramePr>
        <p:xfrm>
          <a:off x="5029200" y="2819400"/>
          <a:ext cx="2971800" cy="1380173"/>
        </p:xfrm>
        <a:graphic>
          <a:graphicData uri="http://schemas.openxmlformats.org/drawingml/2006/table">
            <a:tbl>
              <a:tblPr/>
              <a:tblGrid>
                <a:gridCol w="803275">
                  <a:extLst>
                    <a:ext uri="{9D8B030D-6E8A-4147-A177-3AD203B41FA5}">
                      <a16:colId xmlns:a16="http://schemas.microsoft.com/office/drawing/2014/main" val="20000"/>
                    </a:ext>
                  </a:extLst>
                </a:gridCol>
                <a:gridCol w="2168525">
                  <a:extLst>
                    <a:ext uri="{9D8B030D-6E8A-4147-A177-3AD203B41FA5}">
                      <a16:colId xmlns:a16="http://schemas.microsoft.com/office/drawing/2014/main" val="20001"/>
                    </a:ext>
                  </a:extLst>
                </a:gridCol>
              </a:tblGrid>
              <a:tr h="20955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600" b="0" i="0" u="none" strike="noStrike" cap="none" normalizeH="0" baseline="0">
                          <a:ln>
                            <a:noFill/>
                          </a:ln>
                          <a:solidFill>
                            <a:schemeClr val="tx1"/>
                          </a:solidFill>
                          <a:effectLst/>
                          <a:latin typeface="Times New Roman" charset="0"/>
                          <a:ea typeface="ＭＳ Ｐゴシック" charset="-128"/>
                          <a:cs typeface="ＭＳ Ｐゴシック" charset="-128"/>
                        </a:rPr>
                        <a:t>静岡大学浜松キャンパス</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extLst>
                  <a:ext uri="{0D108BD9-81ED-4DB2-BD59-A6C34878D82A}">
                    <a16:rowId xmlns:a16="http://schemas.microsoft.com/office/drawing/2014/main" val="10000"/>
                  </a:ext>
                </a:extLst>
              </a:tr>
              <a:tr h="277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200" b="1" i="1"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1" u="none" strike="noStrike" cap="none" normalizeH="0" baseline="0">
                          <a:ln>
                            <a:noFill/>
                          </a:ln>
                          <a:solidFill>
                            <a:srgbClr val="FF0000"/>
                          </a:solidFill>
                          <a:effectLst/>
                          <a:latin typeface="Times New Roman" charset="0"/>
                          <a:ea typeface="ＭＳ Ｐゴシック" charset="-128"/>
                          <a:cs typeface="ＭＳ Ｐゴシック" charset="-128"/>
                        </a:rPr>
                        <a:t>a_subset_of</a:t>
                      </a:r>
                      <a:r>
                        <a:rPr kumimoji="1" lang="en-US" altLang="ja-JP" sz="1200" b="1" i="1" u="none" strike="noStrike" cap="none" normalizeH="0" baseline="0">
                          <a:ln>
                            <a:noFill/>
                          </a:ln>
                          <a:solidFill>
                            <a:srgbClr val="FF0000"/>
                          </a:solidFill>
                          <a:effectLst/>
                          <a:latin typeface="Times New Roman" charset="0"/>
                          <a:ea typeface="ＭＳ Ｐゴシック" charset="-128"/>
                          <a:cs typeface="ＭＳ Ｐゴシック" charset="-128"/>
                        </a:rPr>
                        <a:t> </a:t>
                      </a:r>
                      <a:r>
                        <a:rPr kumimoji="1" lang="ja-JP" altLang="en-US" sz="1200" b="1" i="1" u="none" strike="noStrike" cap="none" normalizeH="0" baseline="0">
                          <a:ln>
                            <a:noFill/>
                          </a:ln>
                          <a:solidFill>
                            <a:schemeClr val="tx1"/>
                          </a:solidFill>
                          <a:effectLst/>
                          <a:latin typeface="Times New Roman" charset="0"/>
                          <a:ea typeface="ＭＳ Ｐゴシック" charset="-128"/>
                          <a:cs typeface="ＭＳ Ｐゴシック" charset="-128"/>
                        </a:rPr>
                        <a:t>（静大キャンパス）</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79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200" b="1" i="1" u="none" strike="noStrike" cap="none" normalizeH="0" baseline="0">
                          <a:ln>
                            <a:noFill/>
                          </a:ln>
                          <a:solidFill>
                            <a:schemeClr val="tx1"/>
                          </a:solidFill>
                          <a:effectLst/>
                          <a:latin typeface="Times New Roman" charset="0"/>
                          <a:ea typeface="ＭＳ Ｐゴシック" charset="-128"/>
                          <a:cs typeface="ＭＳ Ｐゴシック" charset="-128"/>
                        </a:rPr>
                        <a:t>組織</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ja-JP" altLang="en-US" sz="1200" b="1" i="1"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277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200" b="1" i="1" u="none" strike="noStrike" cap="none" normalizeH="0" baseline="0">
                          <a:ln>
                            <a:noFill/>
                          </a:ln>
                          <a:solidFill>
                            <a:schemeClr val="tx1"/>
                          </a:solidFill>
                          <a:effectLst/>
                          <a:latin typeface="Times New Roman" charset="0"/>
                          <a:ea typeface="ＭＳ Ｐゴシック" charset="-128"/>
                          <a:cs typeface="ＭＳ Ｐゴシック" charset="-128"/>
                        </a:rPr>
                        <a:t>所在地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200" b="1" i="1" u="none" strike="noStrike" cap="none" normalizeH="0" baseline="0" dirty="0">
                          <a:ln>
                            <a:noFill/>
                          </a:ln>
                          <a:solidFill>
                            <a:schemeClr val="tx1"/>
                          </a:solidFill>
                          <a:effectLst/>
                          <a:latin typeface="Times New Roman" charset="0"/>
                          <a:ea typeface="ＭＳ Ｐゴシック" charset="-128"/>
                          <a:cs typeface="ＭＳ Ｐゴシック" charset="-128"/>
                        </a:rPr>
                        <a:t>浜松市城北</a:t>
                      </a:r>
                      <a:r>
                        <a:rPr kumimoji="1" lang="en-US" altLang="ja-JP" sz="1200" b="1" i="1" u="none" strike="noStrike" cap="none" normalizeH="0" baseline="0" dirty="0">
                          <a:ln>
                            <a:noFill/>
                          </a:ln>
                          <a:solidFill>
                            <a:schemeClr val="tx1"/>
                          </a:solidFill>
                          <a:effectLst/>
                          <a:latin typeface="Times New Roman" charset="0"/>
                          <a:ea typeface="ＭＳ Ｐゴシック" charset="-128"/>
                          <a:cs typeface="ＭＳ Ｐゴシック" charset="-128"/>
                        </a:rPr>
                        <a:t>3-5-1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bl>
          </a:graphicData>
        </a:graphic>
      </p:graphicFrame>
      <p:graphicFrame>
        <p:nvGraphicFramePr>
          <p:cNvPr id="124964" name="Group 36"/>
          <p:cNvGraphicFramePr>
            <a:graphicFrameLocks noGrp="1"/>
          </p:cNvGraphicFramePr>
          <p:nvPr/>
        </p:nvGraphicFramePr>
        <p:xfrm>
          <a:off x="5715000" y="4800600"/>
          <a:ext cx="2590800" cy="1407160"/>
        </p:xfrm>
        <a:graphic>
          <a:graphicData uri="http://schemas.openxmlformats.org/drawingml/2006/table">
            <a:tbl>
              <a:tblPr/>
              <a:tblGrid>
                <a:gridCol w="957263">
                  <a:extLst>
                    <a:ext uri="{9D8B030D-6E8A-4147-A177-3AD203B41FA5}">
                      <a16:colId xmlns:a16="http://schemas.microsoft.com/office/drawing/2014/main" val="20000"/>
                    </a:ext>
                  </a:extLst>
                </a:gridCol>
                <a:gridCol w="1633537">
                  <a:extLst>
                    <a:ext uri="{9D8B030D-6E8A-4147-A177-3AD203B41FA5}">
                      <a16:colId xmlns:a16="http://schemas.microsoft.com/office/drawing/2014/main" val="20001"/>
                    </a:ext>
                  </a:extLst>
                </a:gridCol>
              </a:tblGrid>
              <a:tr h="20955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工学部</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extLst>
                  <a:ext uri="{0D108BD9-81ED-4DB2-BD59-A6C34878D82A}">
                    <a16:rowId xmlns:a16="http://schemas.microsoft.com/office/drawing/2014/main" val="10000"/>
                  </a:ext>
                </a:extLst>
              </a:tr>
              <a:tr h="277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200" b="1" i="1" u="none" strike="noStrike" cap="none" normalizeH="0" baseline="0">
                          <a:ln>
                            <a:noFill/>
                          </a:ln>
                          <a:solidFill>
                            <a:srgbClr val="FF0000"/>
                          </a:solidFill>
                          <a:effectLst/>
                          <a:latin typeface="Times New Roman" charset="0"/>
                          <a:ea typeface="ＭＳ Ｐゴシック" charset="-128"/>
                          <a:cs typeface="ＭＳ Ｐゴシック" charset="-128"/>
                        </a:rPr>
                        <a:t>a_subset_of</a:t>
                      </a:r>
                      <a:r>
                        <a:rPr kumimoji="1" lang="en-US" altLang="ja-JP" sz="1000" b="1" i="1" u="none" strike="noStrike" cap="none" normalizeH="0" baseline="0">
                          <a:ln>
                            <a:noFill/>
                          </a:ln>
                          <a:solidFill>
                            <a:schemeClr val="tx1"/>
                          </a:solidFill>
                          <a:effectLst/>
                          <a:latin typeface="Times New Roman" charset="0"/>
                          <a:ea typeface="ＭＳ Ｐゴシック" charset="-128"/>
                          <a:cs typeface="ＭＳ Ｐゴシック" charset="-128"/>
                        </a:rPr>
                        <a:t> </a:t>
                      </a:r>
                      <a:r>
                        <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rPr>
                        <a:t>（静大浜松Ｃ）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79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rPr>
                        <a:t>所在地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277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000" b="1" i="1" u="none" strike="noStrike" cap="none" normalizeH="0" baseline="0">
                          <a:ln>
                            <a:noFill/>
                          </a:ln>
                          <a:solidFill>
                            <a:schemeClr val="tx1"/>
                          </a:solidFill>
                          <a:effectLst/>
                          <a:latin typeface="Times New Roman" charset="0"/>
                          <a:ea typeface="ＭＳ Ｐゴシック" charset="-128"/>
                          <a:cs typeface="ＭＳ Ｐゴシック" charset="-128"/>
                        </a:rPr>
                        <a:t>学科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000" b="1" i="1" u="none" strike="noStrike" cap="none" normalizeH="0" baseline="0" dirty="0">
                          <a:ln>
                            <a:noFill/>
                          </a:ln>
                          <a:solidFill>
                            <a:schemeClr val="tx1"/>
                          </a:solidFill>
                          <a:effectLst/>
                          <a:latin typeface="Times New Roman" charset="0"/>
                          <a:ea typeface="ＭＳ Ｐゴシック" charset="-128"/>
                          <a:cs typeface="ＭＳ Ｐゴシック" charset="-128"/>
                        </a:rPr>
                        <a:t>機械工，電気・電子工，物質工，システム工</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bl>
          </a:graphicData>
        </a:graphic>
      </p:graphicFrame>
      <p:sp>
        <p:nvSpPr>
          <p:cNvPr id="124980" name="Line 52"/>
          <p:cNvSpPr>
            <a:spLocks noChangeShapeType="1"/>
          </p:cNvSpPr>
          <p:nvPr/>
        </p:nvSpPr>
        <p:spPr bwMode="auto">
          <a:xfrm flipV="1">
            <a:off x="3962400" y="4114800"/>
            <a:ext cx="2209800" cy="685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4981" name="Line 53"/>
          <p:cNvSpPr>
            <a:spLocks noChangeShapeType="1"/>
          </p:cNvSpPr>
          <p:nvPr/>
        </p:nvSpPr>
        <p:spPr bwMode="auto">
          <a:xfrm flipH="1" flipV="1">
            <a:off x="6553200" y="4038600"/>
            <a:ext cx="381000" cy="7620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4982" name="Rectangle 54"/>
          <p:cNvSpPr>
            <a:spLocks noChangeArrowheads="1"/>
          </p:cNvSpPr>
          <p:nvPr/>
        </p:nvSpPr>
        <p:spPr bwMode="auto">
          <a:xfrm>
            <a:off x="1295400" y="3581400"/>
            <a:ext cx="7162800" cy="1600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algn="ctr"/>
            <a:r>
              <a:rPr lang="ja-JP" altLang="en-US" sz="3200" dirty="0"/>
              <a:t>下位フレームは上位フレームがもつ性質を継承することができる．</a:t>
            </a:r>
          </a:p>
        </p:txBody>
      </p:sp>
    </p:spTree>
    <p:extLst>
      <p:ext uri="{BB962C8B-B14F-4D97-AF65-F5344CB8AC3E}">
        <p14:creationId xmlns:p14="http://schemas.microsoft.com/office/powerpoint/2010/main" val="1945624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982"/>
                                        </p:tgtEl>
                                        <p:attrNameLst>
                                          <p:attrName>style.visibility</p:attrName>
                                        </p:attrNameLst>
                                      </p:cBhvr>
                                      <p:to>
                                        <p:strVal val="visible"/>
                                      </p:to>
                                    </p:set>
                                    <p:anim calcmode="lin" valueType="num">
                                      <p:cBhvr additive="base">
                                        <p:cTn id="7" dur="500" fill="hold"/>
                                        <p:tgtEl>
                                          <p:spTgt spid="124982"/>
                                        </p:tgtEl>
                                        <p:attrNameLst>
                                          <p:attrName>ppt_x</p:attrName>
                                        </p:attrNameLst>
                                      </p:cBhvr>
                                      <p:tavLst>
                                        <p:tav tm="0">
                                          <p:val>
                                            <p:strVal val="#ppt_x"/>
                                          </p:val>
                                        </p:tav>
                                        <p:tav tm="100000">
                                          <p:val>
                                            <p:strVal val="#ppt_x"/>
                                          </p:val>
                                        </p:tav>
                                      </p:tavLst>
                                    </p:anim>
                                    <p:anim calcmode="lin" valueType="num">
                                      <p:cBhvr additive="base">
                                        <p:cTn id="8" dur="500" fill="hold"/>
                                        <p:tgtEl>
                                          <p:spTgt spid="1249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8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ja-JP" altLang="en-US"/>
              <a:t>演習</a:t>
            </a:r>
          </a:p>
        </p:txBody>
      </p:sp>
      <p:sp>
        <p:nvSpPr>
          <p:cNvPr id="125955" name="Rectangle 3"/>
          <p:cNvSpPr>
            <a:spLocks noGrp="1" noChangeArrowheads="1"/>
          </p:cNvSpPr>
          <p:nvPr>
            <p:ph type="body" idx="1"/>
          </p:nvPr>
        </p:nvSpPr>
        <p:spPr>
          <a:xfrm>
            <a:off x="1066800" y="1752600"/>
            <a:ext cx="7620000" cy="4648200"/>
          </a:xfrm>
        </p:spPr>
        <p:txBody>
          <a:bodyPr/>
          <a:lstStyle/>
          <a:p>
            <a:pPr marL="0" indent="0">
              <a:buFont typeface="Wingdings" charset="2"/>
              <a:buNone/>
            </a:pPr>
            <a:r>
              <a:rPr lang="ja-JP" altLang="en-US" sz="2800" dirty="0"/>
              <a:t>この文をフレームで表現せよ．</a:t>
            </a:r>
            <a:endParaRPr lang="en-US" altLang="ja-JP" sz="2800" dirty="0"/>
          </a:p>
          <a:p>
            <a:pPr marL="0" indent="0">
              <a:lnSpc>
                <a:spcPct val="110000"/>
              </a:lnSpc>
              <a:buFont typeface="Wingdings" charset="2"/>
              <a:buNone/>
            </a:pPr>
            <a:r>
              <a:rPr lang="ja-JP" altLang="en-US" sz="2800" dirty="0">
                <a:effectLst/>
              </a:rPr>
              <a:t>「</a:t>
            </a:r>
            <a:r>
              <a:rPr lang="ja-JP" altLang="en-US" sz="2800" i="1" dirty="0">
                <a:effectLst/>
              </a:rPr>
              <a:t>大学生は，一般に，勉強嫌いで，礼儀知らずである．工学部の学生は，一般に，性格が暗く，機械いじりを趣味としている．情報学部の学生は，一般に，人付き合いが苦手で，アニメーションが好きである．太郎は，工学部の学生で，性格は明るく，勉強熱心である．次郎は，情報学部の学生であるが，アニメーションよりプログラミングに興味がある．</a:t>
            </a:r>
            <a:r>
              <a:rPr lang="ja-JP" altLang="en-US" sz="2800" dirty="0">
                <a:effectLst/>
              </a:rPr>
              <a:t>」</a:t>
            </a:r>
          </a:p>
        </p:txBody>
      </p:sp>
    </p:spTree>
    <p:extLst>
      <p:ext uri="{BB962C8B-B14F-4D97-AF65-F5344CB8AC3E}">
        <p14:creationId xmlns:p14="http://schemas.microsoft.com/office/powerpoint/2010/main" val="7148018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gn="l"/>
            <a:r>
              <a:rPr lang="ja-JP" altLang="en-US" sz="3200"/>
              <a:t>解答テンプレート</a:t>
            </a:r>
          </a:p>
        </p:txBody>
      </p:sp>
      <p:sp>
        <p:nvSpPr>
          <p:cNvPr id="126979" name="Rectangle 3"/>
          <p:cNvSpPr>
            <a:spLocks noGrp="1" noChangeArrowheads="1"/>
          </p:cNvSpPr>
          <p:nvPr>
            <p:ph type="body" idx="1"/>
          </p:nvPr>
        </p:nvSpPr>
        <p:spPr>
          <a:xfrm>
            <a:off x="1066800" y="5105400"/>
            <a:ext cx="7620000" cy="1565442"/>
          </a:xfrm>
        </p:spPr>
        <p:txBody>
          <a:bodyPr>
            <a:normAutofit/>
          </a:bodyPr>
          <a:lstStyle/>
          <a:p>
            <a:pPr marL="0" indent="0">
              <a:spcBef>
                <a:spcPts val="0"/>
              </a:spcBef>
              <a:buFont typeface="Wingdings" charset="2"/>
              <a:buNone/>
            </a:pPr>
            <a:r>
              <a:rPr lang="ja-JP" altLang="en-US" sz="1800" dirty="0"/>
              <a:t>大学生は，一般に，勉強嫌いで，礼儀知らずである．工学部の学生は，一般に，性格が暗く，機械いじりを趣味としている．情報学部の学生は，一般に，人付き合いが苦手で，アニメーションが好きである．太郎は，工学部の学生で，性格は明るく，勉強熱心である．次郎は，情報学部の学生であるが，アニメーションよりプログラミングに興味がある．</a:t>
            </a:r>
          </a:p>
        </p:txBody>
      </p:sp>
      <p:graphicFrame>
        <p:nvGraphicFramePr>
          <p:cNvPr id="126980" name="Group 4"/>
          <p:cNvGraphicFramePr>
            <a:graphicFrameLocks noGrp="1"/>
          </p:cNvGraphicFramePr>
          <p:nvPr/>
        </p:nvGraphicFramePr>
        <p:xfrm>
          <a:off x="4648200" y="457200"/>
          <a:ext cx="2362200" cy="1219200"/>
        </p:xfrm>
        <a:graphic>
          <a:graphicData uri="http://schemas.openxmlformats.org/drawingml/2006/table">
            <a:tbl>
              <a:tblPr/>
              <a:tblGrid>
                <a:gridCol w="1012825">
                  <a:extLst>
                    <a:ext uri="{9D8B030D-6E8A-4147-A177-3AD203B41FA5}">
                      <a16:colId xmlns:a16="http://schemas.microsoft.com/office/drawing/2014/main" val="20000"/>
                    </a:ext>
                  </a:extLst>
                </a:gridCol>
                <a:gridCol w="1349375">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D8B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大学生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D8BE6"/>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8B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a:ln>
                            <a:noFill/>
                          </a:ln>
                          <a:solidFill>
                            <a:schemeClr val="tx1"/>
                          </a:solidFill>
                          <a:effectLst/>
                          <a:latin typeface="Times New Roman" charset="0"/>
                          <a:ea typeface="ＭＳ Ｐゴシック" charset="-128"/>
                          <a:cs typeface="ＭＳ Ｐゴシック" charset="-128"/>
                        </a:rPr>
                        <a:t>a_kind_of </a:t>
                      </a: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職業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8BE6"/>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勉強態度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8B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勉強嫌い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8BE6"/>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行儀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D8B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礼儀知らず</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D8BE6"/>
                    </a:solidFill>
                  </a:tcPr>
                </a:tc>
                <a:extLst>
                  <a:ext uri="{0D108BD9-81ED-4DB2-BD59-A6C34878D82A}">
                    <a16:rowId xmlns:a16="http://schemas.microsoft.com/office/drawing/2014/main" val="10003"/>
                  </a:ext>
                </a:extLst>
              </a:tr>
            </a:tbl>
          </a:graphicData>
        </a:graphic>
      </p:graphicFrame>
      <p:graphicFrame>
        <p:nvGraphicFramePr>
          <p:cNvPr id="126997" name="Group 21"/>
          <p:cNvGraphicFramePr>
            <a:graphicFrameLocks noGrp="1"/>
          </p:cNvGraphicFramePr>
          <p:nvPr/>
        </p:nvGraphicFramePr>
        <p:xfrm>
          <a:off x="1908175" y="1981200"/>
          <a:ext cx="2740025" cy="1219200"/>
        </p:xfrm>
        <a:graphic>
          <a:graphicData uri="http://schemas.openxmlformats.org/drawingml/2006/table">
            <a:tbl>
              <a:tblPr/>
              <a:tblGrid>
                <a:gridCol w="1174750">
                  <a:extLst>
                    <a:ext uri="{9D8B030D-6E8A-4147-A177-3AD203B41FA5}">
                      <a16:colId xmlns:a16="http://schemas.microsoft.com/office/drawing/2014/main" val="20000"/>
                    </a:ext>
                  </a:extLst>
                </a:gridCol>
                <a:gridCol w="1565275">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工学部の学生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a_kind_of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chemeClr val="bg1"/>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chemeClr val="bg1"/>
                          </a:solidFill>
                          <a:effectLst/>
                          <a:latin typeface="Times New Roman" charset="0"/>
                          <a:ea typeface="ＭＳ Ｐゴシック" charset="-128"/>
                          <a:cs typeface="ＭＳ Ｐゴシック" charset="-128"/>
                        </a:rPr>
                        <a:t>①</a:t>
                      </a:r>
                      <a:r>
                        <a:rPr kumimoji="1" lang="ja-JP" altLang="en-US" sz="1400" b="1" i="0" u="sng" strike="noStrike" cap="none" normalizeH="0" baseline="0" dirty="0">
                          <a:ln>
                            <a:noFill/>
                          </a:ln>
                          <a:solidFill>
                            <a:schemeClr val="bg1"/>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②</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興味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③</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bl>
          </a:graphicData>
        </a:graphic>
      </p:graphicFrame>
      <p:graphicFrame>
        <p:nvGraphicFramePr>
          <p:cNvPr id="127014" name="Group 38"/>
          <p:cNvGraphicFramePr>
            <a:graphicFrameLocks noGrp="1"/>
          </p:cNvGraphicFramePr>
          <p:nvPr/>
        </p:nvGraphicFramePr>
        <p:xfrm>
          <a:off x="1371600" y="3581400"/>
          <a:ext cx="2667000" cy="1432560"/>
        </p:xfrm>
        <a:graphic>
          <a:graphicData uri="http://schemas.openxmlformats.org/drawingml/2006/table">
            <a:tbl>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太郎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an_</a:t>
                      </a:r>
                      <a:r>
                        <a:rPr kumimoji="1" lang="en-US" altLang="ja-JP"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        ⑦    </a:t>
                      </a:r>
                      <a:r>
                        <a:rPr kumimoji="1" lang="en-US" altLang="ja-JP"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_of </a:t>
                      </a: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工学部の学生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⑧</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明るい性格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勉強態度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⑨</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3"/>
                  </a:ext>
                </a:extLst>
              </a:tr>
            </a:tbl>
          </a:graphicData>
        </a:graphic>
      </p:graphicFrame>
      <p:graphicFrame>
        <p:nvGraphicFramePr>
          <p:cNvPr id="127031" name="Group 55"/>
          <p:cNvGraphicFramePr>
            <a:graphicFrameLocks noGrp="1"/>
          </p:cNvGraphicFramePr>
          <p:nvPr/>
        </p:nvGraphicFramePr>
        <p:xfrm>
          <a:off x="5181600" y="2072105"/>
          <a:ext cx="2819400" cy="1219200"/>
        </p:xfrm>
        <a:graphic>
          <a:graphicData uri="http://schemas.openxmlformats.org/drawingml/2006/table">
            <a:tbl>
              <a:tblPr/>
              <a:tblGrid>
                <a:gridCol w="102552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tblGrid>
              <a:tr h="29009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情報学部の学生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a_kind_of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④</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⑤</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人付き合いが苦手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興味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⑥</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bl>
          </a:graphicData>
        </a:graphic>
      </p:graphicFrame>
      <p:graphicFrame>
        <p:nvGraphicFramePr>
          <p:cNvPr id="127048" name="Group 72"/>
          <p:cNvGraphicFramePr>
            <a:graphicFrameLocks noGrp="1"/>
          </p:cNvGraphicFramePr>
          <p:nvPr/>
        </p:nvGraphicFramePr>
        <p:xfrm>
          <a:off x="5791200" y="3657600"/>
          <a:ext cx="2743200" cy="1127760"/>
        </p:xfrm>
        <a:graphic>
          <a:graphicData uri="http://schemas.openxmlformats.org/drawingml/2006/table">
            <a:tbl>
              <a:tblPr/>
              <a:tblGrid>
                <a:gridCol w="1174750">
                  <a:extLst>
                    <a:ext uri="{9D8B030D-6E8A-4147-A177-3AD203B41FA5}">
                      <a16:colId xmlns:a16="http://schemas.microsoft.com/office/drawing/2014/main" val="20000"/>
                    </a:ext>
                  </a:extLst>
                </a:gridCol>
                <a:gridCol w="1568450">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次郎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an_</a:t>
                      </a:r>
                      <a:r>
                        <a:rPr kumimoji="1" lang="en-US" altLang="ja-JP"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        ⑩     </a:t>
                      </a:r>
                      <a:r>
                        <a:rPr kumimoji="1" lang="en-US" altLang="ja-JP"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_of </a:t>
                      </a: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情報学部の学生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⑪</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en-US" altLang="ja-JP" sz="1400" b="1" i="0" u="sng" strike="noStrike" cap="none" normalizeH="0" baseline="0" dirty="0">
                          <a:ln>
                            <a:noFill/>
                          </a:ln>
                          <a:solidFill>
                            <a:srgbClr val="000000"/>
                          </a:solidFill>
                          <a:effectLst/>
                          <a:latin typeface="Times New Roman" charset="0"/>
                          <a:ea typeface="ＭＳ Ｐゴシック" charset="-128"/>
                          <a:cs typeface="ＭＳ Ｐゴシック" charset="-128"/>
                        </a:rPr>
                        <a:t>⑫</a:t>
                      </a:r>
                      <a:r>
                        <a:rPr kumimoji="1" lang="ja-JP" altLang="en-US" sz="1400" b="1" i="0" u="sng" strike="noStrike" cap="none" normalizeH="0" baseline="0" dirty="0">
                          <a:ln>
                            <a:noFill/>
                          </a:ln>
                          <a:solidFill>
                            <a:srgbClr val="000000"/>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bl>
          </a:graphicData>
        </a:graphic>
      </p:graphicFrame>
      <p:sp>
        <p:nvSpPr>
          <p:cNvPr id="127062" name="Line 86"/>
          <p:cNvSpPr>
            <a:spLocks noChangeShapeType="1"/>
          </p:cNvSpPr>
          <p:nvPr/>
        </p:nvSpPr>
        <p:spPr bwMode="auto">
          <a:xfrm flipV="1">
            <a:off x="2590800" y="3200400"/>
            <a:ext cx="304800" cy="304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7063" name="Line 87"/>
          <p:cNvSpPr>
            <a:spLocks noChangeShapeType="1"/>
          </p:cNvSpPr>
          <p:nvPr/>
        </p:nvSpPr>
        <p:spPr bwMode="auto">
          <a:xfrm flipV="1">
            <a:off x="3200400" y="1219200"/>
            <a:ext cx="1219200" cy="685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7064" name="Line 88"/>
          <p:cNvSpPr>
            <a:spLocks noChangeShapeType="1"/>
          </p:cNvSpPr>
          <p:nvPr/>
        </p:nvSpPr>
        <p:spPr bwMode="auto">
          <a:xfrm flipH="1" flipV="1">
            <a:off x="6324600" y="1752600"/>
            <a:ext cx="304800" cy="2286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7065" name="Line 89"/>
          <p:cNvSpPr>
            <a:spLocks noChangeShapeType="1"/>
          </p:cNvSpPr>
          <p:nvPr/>
        </p:nvSpPr>
        <p:spPr bwMode="auto">
          <a:xfrm flipH="1" flipV="1">
            <a:off x="6858000" y="3352800"/>
            <a:ext cx="304800" cy="2286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7066" name="Line 90"/>
          <p:cNvSpPr>
            <a:spLocks noChangeShapeType="1"/>
          </p:cNvSpPr>
          <p:nvPr/>
        </p:nvSpPr>
        <p:spPr bwMode="auto">
          <a:xfrm flipV="1">
            <a:off x="7010400" y="609600"/>
            <a:ext cx="304800" cy="304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7067" name="Text Box 91"/>
          <p:cNvSpPr txBox="1">
            <a:spLocks noChangeArrowheads="1"/>
          </p:cNvSpPr>
          <p:nvPr/>
        </p:nvSpPr>
        <p:spPr bwMode="auto">
          <a:xfrm>
            <a:off x="7239000" y="381000"/>
            <a:ext cx="1524000" cy="336550"/>
          </a:xfrm>
          <a:prstGeom prst="rect">
            <a:avLst/>
          </a:prstGeom>
          <a:noFill/>
          <a:ln w="9525">
            <a:noFill/>
            <a:miter lim="800000"/>
            <a:headEnd/>
            <a:tailEnd/>
          </a:ln>
          <a:effectLst/>
        </p:spPr>
        <p:txBody>
          <a:bodyPr wrap="none">
            <a:prstTxWarp prst="textNoShape">
              <a:avLst/>
            </a:prstTxWarp>
            <a:spAutoFit/>
          </a:bodyPr>
          <a:lstStyle/>
          <a:p>
            <a:r>
              <a:rPr lang="ja-JP" altLang="en-US" sz="1600"/>
              <a:t>職業フレームへ</a:t>
            </a:r>
          </a:p>
        </p:txBody>
      </p:sp>
    </p:spTree>
    <p:extLst>
      <p:ext uri="{BB962C8B-B14F-4D97-AF65-F5344CB8AC3E}">
        <p14:creationId xmlns:p14="http://schemas.microsoft.com/office/powerpoint/2010/main" val="12332631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gn="l"/>
            <a:r>
              <a:rPr lang="ja-JP" altLang="en-US" sz="3200"/>
              <a:t>解答</a:t>
            </a:r>
          </a:p>
        </p:txBody>
      </p:sp>
      <p:sp>
        <p:nvSpPr>
          <p:cNvPr id="128003" name="Rectangle 3"/>
          <p:cNvSpPr>
            <a:spLocks noGrp="1" noChangeArrowheads="1"/>
          </p:cNvSpPr>
          <p:nvPr>
            <p:ph type="body" idx="1"/>
          </p:nvPr>
        </p:nvSpPr>
        <p:spPr>
          <a:xfrm>
            <a:off x="1066800" y="5105399"/>
            <a:ext cx="7620000" cy="1538705"/>
          </a:xfrm>
        </p:spPr>
        <p:txBody>
          <a:bodyPr>
            <a:noAutofit/>
          </a:bodyPr>
          <a:lstStyle/>
          <a:p>
            <a:pPr marL="0" indent="0">
              <a:spcBef>
                <a:spcPts val="0"/>
              </a:spcBef>
              <a:buFont typeface="Wingdings" charset="2"/>
              <a:buNone/>
            </a:pPr>
            <a:r>
              <a:rPr lang="ja-JP" altLang="en-US" sz="1800" dirty="0"/>
              <a:t>大学生は，一般に，勉強嫌いで，礼儀知らずである．工学部の学生は，一般に，性格が暗く，機械いじりを趣味としている．情報学部の学生は，一般に，人付き合いが苦手で，アニメーションが好きである．太郎は，工学部の学生で，性格は明るく，勉強熱心である．次郎は，情報学部の学生であるが，アニメーションよりプログラミングに興味がある．</a:t>
            </a:r>
          </a:p>
        </p:txBody>
      </p:sp>
      <p:graphicFrame>
        <p:nvGraphicFramePr>
          <p:cNvPr id="128004" name="Group 4"/>
          <p:cNvGraphicFramePr>
            <a:graphicFrameLocks noGrp="1"/>
          </p:cNvGraphicFramePr>
          <p:nvPr/>
        </p:nvGraphicFramePr>
        <p:xfrm>
          <a:off x="4648200" y="457200"/>
          <a:ext cx="2362200" cy="1219200"/>
        </p:xfrm>
        <a:graphic>
          <a:graphicData uri="http://schemas.openxmlformats.org/drawingml/2006/table">
            <a:tbl>
              <a:tblPr/>
              <a:tblGrid>
                <a:gridCol w="1012825">
                  <a:extLst>
                    <a:ext uri="{9D8B030D-6E8A-4147-A177-3AD203B41FA5}">
                      <a16:colId xmlns:a16="http://schemas.microsoft.com/office/drawing/2014/main" val="20000"/>
                    </a:ext>
                  </a:extLst>
                </a:gridCol>
                <a:gridCol w="1349375">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大学生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a:ln>
                            <a:noFill/>
                          </a:ln>
                          <a:solidFill>
                            <a:schemeClr val="tx1"/>
                          </a:solidFill>
                          <a:effectLst/>
                          <a:latin typeface="Times New Roman" charset="0"/>
                          <a:ea typeface="ＭＳ Ｐゴシック" charset="-128"/>
                          <a:cs typeface="ＭＳ Ｐゴシック" charset="-128"/>
                        </a:rPr>
                        <a:t>a_kind_of </a:t>
                      </a: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職業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勉強態度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勉強嫌い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行儀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礼儀知らず</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bl>
          </a:graphicData>
        </a:graphic>
      </p:graphicFrame>
      <p:graphicFrame>
        <p:nvGraphicFramePr>
          <p:cNvPr id="128021" name="Group 21"/>
          <p:cNvGraphicFramePr>
            <a:graphicFrameLocks noGrp="1"/>
          </p:cNvGraphicFramePr>
          <p:nvPr>
            <p:extLst>
              <p:ext uri="{D42A27DB-BD31-4B8C-83A1-F6EECF244321}">
                <p14:modId xmlns:p14="http://schemas.microsoft.com/office/powerpoint/2010/main" val="1881119844"/>
              </p:ext>
            </p:extLst>
          </p:nvPr>
        </p:nvGraphicFramePr>
        <p:xfrm>
          <a:off x="1981200" y="1981200"/>
          <a:ext cx="2743200" cy="1219200"/>
        </p:xfrm>
        <a:graphic>
          <a:graphicData uri="http://schemas.openxmlformats.org/drawingml/2006/table">
            <a:tbl>
              <a:tblPr/>
              <a:tblGrid>
                <a:gridCol w="1019175">
                  <a:extLst>
                    <a:ext uri="{9D8B030D-6E8A-4147-A177-3AD203B41FA5}">
                      <a16:colId xmlns:a16="http://schemas.microsoft.com/office/drawing/2014/main" val="20000"/>
                    </a:ext>
                  </a:extLst>
                </a:gridCol>
                <a:gridCol w="1724025">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工学部の学生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a_kind_of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大学生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暗い性格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興味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機械いじり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bl>
          </a:graphicData>
        </a:graphic>
      </p:graphicFrame>
      <p:graphicFrame>
        <p:nvGraphicFramePr>
          <p:cNvPr id="128038" name="Group 38"/>
          <p:cNvGraphicFramePr>
            <a:graphicFrameLocks noGrp="1"/>
          </p:cNvGraphicFramePr>
          <p:nvPr>
            <p:extLst>
              <p:ext uri="{D42A27DB-BD31-4B8C-83A1-F6EECF244321}">
                <p14:modId xmlns:p14="http://schemas.microsoft.com/office/powerpoint/2010/main" val="918831478"/>
              </p:ext>
            </p:extLst>
          </p:nvPr>
        </p:nvGraphicFramePr>
        <p:xfrm>
          <a:off x="1371600" y="3581400"/>
          <a:ext cx="2514600" cy="1432560"/>
        </p:xfrm>
        <a:graphic>
          <a:graphicData uri="http://schemas.openxmlformats.org/drawingml/2006/table">
            <a:tbl>
              <a:tblPr/>
              <a:tblGrid>
                <a:gridCol w="1077913">
                  <a:extLst>
                    <a:ext uri="{9D8B030D-6E8A-4147-A177-3AD203B41FA5}">
                      <a16:colId xmlns:a16="http://schemas.microsoft.com/office/drawing/2014/main" val="20000"/>
                    </a:ext>
                  </a:extLst>
                </a:gridCol>
                <a:gridCol w="1436687">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太郎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an_</a:t>
                      </a:r>
                      <a:r>
                        <a:rPr kumimoji="1" lang="en-US" altLang="ja-JP" sz="1400" b="1" i="0" u="none" strike="noStrike" cap="none" normalizeH="0" baseline="0" dirty="0" err="1">
                          <a:ln>
                            <a:noFill/>
                          </a:ln>
                          <a:solidFill>
                            <a:schemeClr val="accent1"/>
                          </a:solidFill>
                          <a:effectLst/>
                          <a:latin typeface="Times New Roman" charset="0"/>
                          <a:ea typeface="ＭＳ Ｐゴシック" charset="-128"/>
                          <a:cs typeface="ＭＳ Ｐゴシック" charset="-128"/>
                        </a:rPr>
                        <a:t>instance</a:t>
                      </a: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工学部の学生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明るい性格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勉強態度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勉強熱心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3"/>
                  </a:ext>
                </a:extLst>
              </a:tr>
            </a:tbl>
          </a:graphicData>
        </a:graphic>
      </p:graphicFrame>
      <p:graphicFrame>
        <p:nvGraphicFramePr>
          <p:cNvPr id="128055" name="Group 55"/>
          <p:cNvGraphicFramePr>
            <a:graphicFrameLocks noGrp="1"/>
          </p:cNvGraphicFramePr>
          <p:nvPr>
            <p:extLst>
              <p:ext uri="{D42A27DB-BD31-4B8C-83A1-F6EECF244321}">
                <p14:modId xmlns:p14="http://schemas.microsoft.com/office/powerpoint/2010/main" val="1708358992"/>
              </p:ext>
            </p:extLst>
          </p:nvPr>
        </p:nvGraphicFramePr>
        <p:xfrm>
          <a:off x="5181600" y="2057400"/>
          <a:ext cx="2819400" cy="1219200"/>
        </p:xfrm>
        <a:graphic>
          <a:graphicData uri="http://schemas.openxmlformats.org/drawingml/2006/table">
            <a:tbl>
              <a:tblPr/>
              <a:tblGrid>
                <a:gridCol w="102552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情報学部の学生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a_kind_of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大学生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人付き合いが苦手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興味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アニメーション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bl>
          </a:graphicData>
        </a:graphic>
      </p:graphicFrame>
      <p:graphicFrame>
        <p:nvGraphicFramePr>
          <p:cNvPr id="128072" name="Group 72"/>
          <p:cNvGraphicFramePr>
            <a:graphicFrameLocks noGrp="1"/>
          </p:cNvGraphicFramePr>
          <p:nvPr>
            <p:extLst>
              <p:ext uri="{D42A27DB-BD31-4B8C-83A1-F6EECF244321}">
                <p14:modId xmlns:p14="http://schemas.microsoft.com/office/powerpoint/2010/main" val="1813757406"/>
              </p:ext>
            </p:extLst>
          </p:nvPr>
        </p:nvGraphicFramePr>
        <p:xfrm>
          <a:off x="5791200" y="3657600"/>
          <a:ext cx="2590800" cy="1127760"/>
        </p:xfrm>
        <a:graphic>
          <a:graphicData uri="http://schemas.openxmlformats.org/drawingml/2006/table">
            <a:tbl>
              <a:tblPr/>
              <a:tblGrid>
                <a:gridCol w="1109663">
                  <a:extLst>
                    <a:ext uri="{9D8B030D-6E8A-4147-A177-3AD203B41FA5}">
                      <a16:colId xmlns:a16="http://schemas.microsoft.com/office/drawing/2014/main" val="20000"/>
                    </a:ext>
                  </a:extLst>
                </a:gridCol>
                <a:gridCol w="1481137">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次郎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an_</a:t>
                      </a:r>
                      <a:r>
                        <a:rPr kumimoji="1" lang="en-US" altLang="ja-JP" sz="1400" b="1" i="0" u="none" strike="noStrike" cap="none" normalizeH="0" baseline="0" dirty="0" err="1">
                          <a:ln>
                            <a:noFill/>
                          </a:ln>
                          <a:solidFill>
                            <a:schemeClr val="accent1"/>
                          </a:solidFill>
                          <a:effectLst/>
                          <a:latin typeface="Times New Roman" charset="0"/>
                          <a:ea typeface="ＭＳ Ｐゴシック" charset="-128"/>
                          <a:cs typeface="ＭＳ Ｐゴシック" charset="-128"/>
                        </a:rPr>
                        <a:t>instance</a:t>
                      </a: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情報学部の学生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1"/>
                  </a:ext>
                </a:extLst>
              </a:tr>
              <a:tr h="2476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興味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プログラミング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bl>
          </a:graphicData>
        </a:graphic>
      </p:graphicFrame>
      <p:sp>
        <p:nvSpPr>
          <p:cNvPr id="128086" name="Line 86"/>
          <p:cNvSpPr>
            <a:spLocks noChangeShapeType="1"/>
          </p:cNvSpPr>
          <p:nvPr/>
        </p:nvSpPr>
        <p:spPr bwMode="auto">
          <a:xfrm flipV="1">
            <a:off x="2590800" y="3200400"/>
            <a:ext cx="304800" cy="304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8087" name="Line 87"/>
          <p:cNvSpPr>
            <a:spLocks noChangeShapeType="1"/>
          </p:cNvSpPr>
          <p:nvPr/>
        </p:nvSpPr>
        <p:spPr bwMode="auto">
          <a:xfrm flipV="1">
            <a:off x="3200400" y="1219200"/>
            <a:ext cx="1219200" cy="685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8088" name="Line 88"/>
          <p:cNvSpPr>
            <a:spLocks noChangeShapeType="1"/>
          </p:cNvSpPr>
          <p:nvPr/>
        </p:nvSpPr>
        <p:spPr bwMode="auto">
          <a:xfrm flipH="1" flipV="1">
            <a:off x="6324600" y="1752600"/>
            <a:ext cx="304800" cy="2286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8089" name="Line 89"/>
          <p:cNvSpPr>
            <a:spLocks noChangeShapeType="1"/>
          </p:cNvSpPr>
          <p:nvPr/>
        </p:nvSpPr>
        <p:spPr bwMode="auto">
          <a:xfrm flipH="1" flipV="1">
            <a:off x="6858000" y="3352800"/>
            <a:ext cx="304800" cy="2286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8090" name="Rectangle 90"/>
          <p:cNvSpPr>
            <a:spLocks noChangeArrowheads="1"/>
          </p:cNvSpPr>
          <p:nvPr/>
        </p:nvSpPr>
        <p:spPr bwMode="auto">
          <a:xfrm>
            <a:off x="1143000" y="5210952"/>
            <a:ext cx="7620000" cy="131049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r>
              <a:rPr lang="ja-JP" altLang="en-US"/>
              <a:t>Ｑ１．太郎の行儀は？</a:t>
            </a:r>
            <a:endParaRPr lang="en-US" altLang="ja-JP"/>
          </a:p>
          <a:p>
            <a:r>
              <a:rPr lang="ja-JP" altLang="en-US"/>
              <a:t>Ｑ２．工学部の学生の勉強態度は？</a:t>
            </a:r>
            <a:endParaRPr lang="en-US" altLang="ja-JP"/>
          </a:p>
          <a:p>
            <a:r>
              <a:rPr lang="ja-JP" altLang="en-US"/>
              <a:t>Ｑ３．次郎の性格は？</a:t>
            </a:r>
            <a:endParaRPr lang="en-US" altLang="ja-JP"/>
          </a:p>
          <a:p>
            <a:r>
              <a:rPr lang="ja-JP" altLang="en-US"/>
              <a:t>Ｑ４．情報学部の学生の行儀は？</a:t>
            </a:r>
          </a:p>
        </p:txBody>
      </p:sp>
      <p:sp>
        <p:nvSpPr>
          <p:cNvPr id="128091" name="Line 91"/>
          <p:cNvSpPr>
            <a:spLocks noChangeShapeType="1"/>
          </p:cNvSpPr>
          <p:nvPr/>
        </p:nvSpPr>
        <p:spPr bwMode="auto">
          <a:xfrm flipV="1">
            <a:off x="7010400" y="609600"/>
            <a:ext cx="304800" cy="304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128092" name="Text Box 92"/>
          <p:cNvSpPr txBox="1">
            <a:spLocks noChangeArrowheads="1"/>
          </p:cNvSpPr>
          <p:nvPr/>
        </p:nvSpPr>
        <p:spPr bwMode="auto">
          <a:xfrm>
            <a:off x="7239000" y="381000"/>
            <a:ext cx="1524000" cy="336550"/>
          </a:xfrm>
          <a:prstGeom prst="rect">
            <a:avLst/>
          </a:prstGeom>
          <a:noFill/>
          <a:ln w="9525">
            <a:noFill/>
            <a:miter lim="800000"/>
            <a:headEnd/>
            <a:tailEnd/>
          </a:ln>
          <a:effectLst/>
        </p:spPr>
        <p:txBody>
          <a:bodyPr wrap="none">
            <a:prstTxWarp prst="textNoShape">
              <a:avLst/>
            </a:prstTxWarp>
            <a:spAutoFit/>
          </a:bodyPr>
          <a:lstStyle/>
          <a:p>
            <a:r>
              <a:rPr lang="ja-JP" altLang="en-US" sz="1600"/>
              <a:t>職業フレームへ</a:t>
            </a:r>
          </a:p>
        </p:txBody>
      </p:sp>
    </p:spTree>
    <p:extLst>
      <p:ext uri="{BB962C8B-B14F-4D97-AF65-F5344CB8AC3E}">
        <p14:creationId xmlns:p14="http://schemas.microsoft.com/office/powerpoint/2010/main" val="623244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90"/>
                                        </p:tgtEl>
                                        <p:attrNameLst>
                                          <p:attrName>style.visibility</p:attrName>
                                        </p:attrNameLst>
                                      </p:cBhvr>
                                      <p:to>
                                        <p:strVal val="visible"/>
                                      </p:to>
                                    </p:set>
                                    <p:anim calcmode="lin" valueType="num">
                                      <p:cBhvr additive="base">
                                        <p:cTn id="7" dur="500" fill="hold"/>
                                        <p:tgtEl>
                                          <p:spTgt spid="128090"/>
                                        </p:tgtEl>
                                        <p:attrNameLst>
                                          <p:attrName>ppt_x</p:attrName>
                                        </p:attrNameLst>
                                      </p:cBhvr>
                                      <p:tavLst>
                                        <p:tav tm="0">
                                          <p:val>
                                            <p:strVal val="0-#ppt_w/2"/>
                                          </p:val>
                                        </p:tav>
                                        <p:tav tm="100000">
                                          <p:val>
                                            <p:strVal val="#ppt_x"/>
                                          </p:val>
                                        </p:tav>
                                      </p:tavLst>
                                    </p:anim>
                                    <p:anim calcmode="lin" valueType="num">
                                      <p:cBhvr additive="base">
                                        <p:cTn id="8" dur="500" fill="hold"/>
                                        <p:tgtEl>
                                          <p:spTgt spid="128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9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l"/>
            <a:r>
              <a:rPr lang="ja-JP" altLang="en-US" sz="4800"/>
              <a:t>推論</a:t>
            </a:r>
          </a:p>
        </p:txBody>
      </p:sp>
      <p:sp>
        <p:nvSpPr>
          <p:cNvPr id="129027" name="Rectangle 3"/>
          <p:cNvSpPr>
            <a:spLocks noGrp="1" noChangeArrowheads="1"/>
          </p:cNvSpPr>
          <p:nvPr>
            <p:ph type="body" idx="1"/>
          </p:nvPr>
        </p:nvSpPr>
        <p:spPr>
          <a:xfrm>
            <a:off x="1066800" y="5105400"/>
            <a:ext cx="7620000" cy="1371600"/>
          </a:xfrm>
        </p:spPr>
        <p:txBody>
          <a:bodyPr/>
          <a:lstStyle/>
          <a:p>
            <a:pPr>
              <a:lnSpc>
                <a:spcPct val="90000"/>
              </a:lnSpc>
              <a:buFont typeface="Wingdings" charset="2"/>
              <a:buNone/>
            </a:pPr>
            <a:r>
              <a:rPr lang="ja-JP" altLang="en-US" sz="1800"/>
              <a:t>大学生は，一般に，勉強嫌いで，礼儀知らずである．工学部の学生は，一般に，性格が暗く，機械いじりを趣味としている．情報学部の学生は，一般に，人付き合いが苦手で，アニメーションが好きである．太郎は，工学部の学生で，性格は明るく，勉強熱心である．次郎は，情報学部の学生であるが，アニメーションよりプログラミングに興味がある．</a:t>
            </a:r>
          </a:p>
        </p:txBody>
      </p:sp>
      <p:sp>
        <p:nvSpPr>
          <p:cNvPr id="129114" name="Rectangle 90"/>
          <p:cNvSpPr>
            <a:spLocks noChangeArrowheads="1"/>
          </p:cNvSpPr>
          <p:nvPr/>
        </p:nvSpPr>
        <p:spPr bwMode="auto">
          <a:xfrm>
            <a:off x="1066800" y="5105400"/>
            <a:ext cx="7620000" cy="13716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r>
              <a:rPr lang="ja-JP" altLang="en-US"/>
              <a:t>Ｑ１．太郎の行儀は？</a:t>
            </a:r>
            <a:endParaRPr lang="en-US" altLang="ja-JP"/>
          </a:p>
          <a:p>
            <a:r>
              <a:rPr lang="ja-JP" altLang="en-US"/>
              <a:t>Ｑ２．工学部の学生の勉強態度は？</a:t>
            </a:r>
            <a:endParaRPr lang="en-US" altLang="ja-JP"/>
          </a:p>
          <a:p>
            <a:r>
              <a:rPr lang="ja-JP" altLang="en-US"/>
              <a:t>Ｑ３．次郎の性格は？</a:t>
            </a:r>
            <a:endParaRPr lang="en-US" altLang="ja-JP"/>
          </a:p>
          <a:p>
            <a:r>
              <a:rPr lang="ja-JP" altLang="en-US"/>
              <a:t>Ｑ４．情報学部の学生の行儀は？</a:t>
            </a:r>
          </a:p>
        </p:txBody>
      </p:sp>
      <p:sp>
        <p:nvSpPr>
          <p:cNvPr id="129115" name="Text Box 91"/>
          <p:cNvSpPr txBox="1">
            <a:spLocks noChangeArrowheads="1"/>
          </p:cNvSpPr>
          <p:nvPr/>
        </p:nvSpPr>
        <p:spPr bwMode="auto">
          <a:xfrm>
            <a:off x="5181600" y="5181600"/>
            <a:ext cx="3429000" cy="1200329"/>
          </a:xfrm>
          <a:prstGeom prst="rect">
            <a:avLst/>
          </a:prstGeom>
          <a:noFill/>
          <a:ln w="9525">
            <a:noFill/>
            <a:miter lim="800000"/>
            <a:headEnd/>
            <a:tailEnd/>
          </a:ln>
          <a:effectLst/>
        </p:spPr>
        <p:txBody>
          <a:bodyPr>
            <a:prstTxWarp prst="textNoShape">
              <a:avLst/>
            </a:prstTxWarp>
            <a:spAutoFit/>
          </a:bodyPr>
          <a:lstStyle/>
          <a:p>
            <a:r>
              <a:rPr lang="ja-JP" altLang="en-US" b="1" dirty="0">
                <a:solidFill>
                  <a:schemeClr val="bg1"/>
                </a:solidFill>
              </a:rPr>
              <a:t>Ａ１．礼儀知らず</a:t>
            </a:r>
            <a:endParaRPr lang="en-US" altLang="ja-JP" b="1" dirty="0">
              <a:solidFill>
                <a:schemeClr val="bg1"/>
              </a:solidFill>
            </a:endParaRPr>
          </a:p>
          <a:p>
            <a:r>
              <a:rPr lang="ja-JP" altLang="en-US" b="1" dirty="0">
                <a:solidFill>
                  <a:schemeClr val="bg1"/>
                </a:solidFill>
              </a:rPr>
              <a:t>Ａ２．勉強嫌い</a:t>
            </a:r>
            <a:endParaRPr lang="en-US" altLang="ja-JP" b="1" dirty="0">
              <a:solidFill>
                <a:schemeClr val="bg1"/>
              </a:solidFill>
            </a:endParaRPr>
          </a:p>
          <a:p>
            <a:r>
              <a:rPr lang="ja-JP" altLang="en-US" b="1" dirty="0">
                <a:solidFill>
                  <a:schemeClr val="bg1"/>
                </a:solidFill>
              </a:rPr>
              <a:t>Ａ３．人付き合いが苦手</a:t>
            </a:r>
            <a:endParaRPr lang="en-US" altLang="ja-JP" b="1" dirty="0">
              <a:solidFill>
                <a:schemeClr val="bg1"/>
              </a:solidFill>
            </a:endParaRPr>
          </a:p>
          <a:p>
            <a:r>
              <a:rPr lang="ja-JP" altLang="en-US" b="1" dirty="0">
                <a:solidFill>
                  <a:schemeClr val="bg1"/>
                </a:solidFill>
              </a:rPr>
              <a:t>Ａ４．礼儀知らず</a:t>
            </a:r>
          </a:p>
        </p:txBody>
      </p:sp>
      <p:graphicFrame>
        <p:nvGraphicFramePr>
          <p:cNvPr id="20" name="Group 4"/>
          <p:cNvGraphicFramePr>
            <a:graphicFrameLocks noGrp="1"/>
          </p:cNvGraphicFramePr>
          <p:nvPr/>
        </p:nvGraphicFramePr>
        <p:xfrm>
          <a:off x="4648200" y="457200"/>
          <a:ext cx="2362200" cy="1219200"/>
        </p:xfrm>
        <a:graphic>
          <a:graphicData uri="http://schemas.openxmlformats.org/drawingml/2006/table">
            <a:tbl>
              <a:tblPr/>
              <a:tblGrid>
                <a:gridCol w="1012825">
                  <a:extLst>
                    <a:ext uri="{9D8B030D-6E8A-4147-A177-3AD203B41FA5}">
                      <a16:colId xmlns:a16="http://schemas.microsoft.com/office/drawing/2014/main" val="20000"/>
                    </a:ext>
                  </a:extLst>
                </a:gridCol>
                <a:gridCol w="1349375">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大学生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a:ln>
                            <a:noFill/>
                          </a:ln>
                          <a:solidFill>
                            <a:schemeClr val="tx1"/>
                          </a:solidFill>
                          <a:effectLst/>
                          <a:latin typeface="Times New Roman" charset="0"/>
                          <a:ea typeface="ＭＳ Ｐゴシック" charset="-128"/>
                          <a:cs typeface="ＭＳ Ｐゴシック" charset="-128"/>
                        </a:rPr>
                        <a:t>a_kind_of </a:t>
                      </a: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職業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勉強態度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勉強嫌い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行儀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礼儀知らず</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bl>
          </a:graphicData>
        </a:graphic>
      </p:graphicFrame>
      <p:graphicFrame>
        <p:nvGraphicFramePr>
          <p:cNvPr id="21" name="Group 21"/>
          <p:cNvGraphicFramePr>
            <a:graphicFrameLocks noGrp="1"/>
          </p:cNvGraphicFramePr>
          <p:nvPr>
            <p:extLst>
              <p:ext uri="{D42A27DB-BD31-4B8C-83A1-F6EECF244321}">
                <p14:modId xmlns:p14="http://schemas.microsoft.com/office/powerpoint/2010/main" val="1703775948"/>
              </p:ext>
            </p:extLst>
          </p:nvPr>
        </p:nvGraphicFramePr>
        <p:xfrm>
          <a:off x="1981200" y="1981200"/>
          <a:ext cx="2743200" cy="1219200"/>
        </p:xfrm>
        <a:graphic>
          <a:graphicData uri="http://schemas.openxmlformats.org/drawingml/2006/table">
            <a:tbl>
              <a:tblPr/>
              <a:tblGrid>
                <a:gridCol w="1019175">
                  <a:extLst>
                    <a:ext uri="{9D8B030D-6E8A-4147-A177-3AD203B41FA5}">
                      <a16:colId xmlns:a16="http://schemas.microsoft.com/office/drawing/2014/main" val="20000"/>
                    </a:ext>
                  </a:extLst>
                </a:gridCol>
                <a:gridCol w="1724025">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工学部の学生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a_kind_of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大学生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暗い性格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興味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機械いじり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bl>
          </a:graphicData>
        </a:graphic>
      </p:graphicFrame>
      <p:graphicFrame>
        <p:nvGraphicFramePr>
          <p:cNvPr id="22" name="Group 38"/>
          <p:cNvGraphicFramePr>
            <a:graphicFrameLocks noGrp="1"/>
          </p:cNvGraphicFramePr>
          <p:nvPr>
            <p:extLst>
              <p:ext uri="{D42A27DB-BD31-4B8C-83A1-F6EECF244321}">
                <p14:modId xmlns:p14="http://schemas.microsoft.com/office/powerpoint/2010/main" val="557166291"/>
              </p:ext>
            </p:extLst>
          </p:nvPr>
        </p:nvGraphicFramePr>
        <p:xfrm>
          <a:off x="1371600" y="3581400"/>
          <a:ext cx="2514600" cy="1432560"/>
        </p:xfrm>
        <a:graphic>
          <a:graphicData uri="http://schemas.openxmlformats.org/drawingml/2006/table">
            <a:tbl>
              <a:tblPr/>
              <a:tblGrid>
                <a:gridCol w="1077913">
                  <a:extLst>
                    <a:ext uri="{9D8B030D-6E8A-4147-A177-3AD203B41FA5}">
                      <a16:colId xmlns:a16="http://schemas.microsoft.com/office/drawing/2014/main" val="20000"/>
                    </a:ext>
                  </a:extLst>
                </a:gridCol>
                <a:gridCol w="1436687">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太郎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an_</a:t>
                      </a:r>
                      <a:r>
                        <a:rPr kumimoji="1" lang="en-US" altLang="ja-JP" sz="1400" b="1" i="0" u="none" strike="noStrike" cap="none" normalizeH="0" baseline="0" dirty="0" err="1">
                          <a:ln>
                            <a:noFill/>
                          </a:ln>
                          <a:solidFill>
                            <a:schemeClr val="accent1"/>
                          </a:solidFill>
                          <a:effectLst/>
                          <a:latin typeface="Times New Roman" charset="0"/>
                          <a:ea typeface="ＭＳ Ｐゴシック" charset="-128"/>
                          <a:cs typeface="ＭＳ Ｐゴシック" charset="-128"/>
                        </a:rPr>
                        <a:t>instance</a:t>
                      </a: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工学部の学生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明るい性格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勉強態度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勉強熱心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3"/>
                  </a:ext>
                </a:extLst>
              </a:tr>
            </a:tbl>
          </a:graphicData>
        </a:graphic>
      </p:graphicFrame>
      <p:graphicFrame>
        <p:nvGraphicFramePr>
          <p:cNvPr id="23" name="Group 55"/>
          <p:cNvGraphicFramePr>
            <a:graphicFrameLocks noGrp="1"/>
          </p:cNvGraphicFramePr>
          <p:nvPr>
            <p:extLst>
              <p:ext uri="{D42A27DB-BD31-4B8C-83A1-F6EECF244321}">
                <p14:modId xmlns:p14="http://schemas.microsoft.com/office/powerpoint/2010/main" val="1560791133"/>
              </p:ext>
            </p:extLst>
          </p:nvPr>
        </p:nvGraphicFramePr>
        <p:xfrm>
          <a:off x="5181600" y="2057400"/>
          <a:ext cx="2819400" cy="1219200"/>
        </p:xfrm>
        <a:graphic>
          <a:graphicData uri="http://schemas.openxmlformats.org/drawingml/2006/table">
            <a:tbl>
              <a:tblPr/>
              <a:tblGrid>
                <a:gridCol w="102552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情報学部の学生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a_kind_of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大学生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人付き合いが苦手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2"/>
                  </a:ext>
                </a:extLst>
              </a:tr>
              <a:tr h="212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興味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アニメーション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bl>
          </a:graphicData>
        </a:graphic>
      </p:graphicFrame>
      <p:graphicFrame>
        <p:nvGraphicFramePr>
          <p:cNvPr id="24" name="Group 72"/>
          <p:cNvGraphicFramePr>
            <a:graphicFrameLocks noGrp="1"/>
          </p:cNvGraphicFramePr>
          <p:nvPr>
            <p:extLst>
              <p:ext uri="{D42A27DB-BD31-4B8C-83A1-F6EECF244321}">
                <p14:modId xmlns:p14="http://schemas.microsoft.com/office/powerpoint/2010/main" val="1094740444"/>
              </p:ext>
            </p:extLst>
          </p:nvPr>
        </p:nvGraphicFramePr>
        <p:xfrm>
          <a:off x="5791200" y="3657600"/>
          <a:ext cx="2590800" cy="1127760"/>
        </p:xfrm>
        <a:graphic>
          <a:graphicData uri="http://schemas.openxmlformats.org/drawingml/2006/table">
            <a:tbl>
              <a:tblPr/>
              <a:tblGrid>
                <a:gridCol w="1109663">
                  <a:extLst>
                    <a:ext uri="{9D8B030D-6E8A-4147-A177-3AD203B41FA5}">
                      <a16:colId xmlns:a16="http://schemas.microsoft.com/office/drawing/2014/main" val="20000"/>
                    </a:ext>
                  </a:extLst>
                </a:gridCol>
                <a:gridCol w="1481137">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フレーム名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次郎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a:ln>
                            <a:noFill/>
                          </a:ln>
                          <a:solidFill>
                            <a:schemeClr val="tx1"/>
                          </a:solidFill>
                          <a:effectLst/>
                          <a:latin typeface="Times New Roman" charset="0"/>
                          <a:ea typeface="ＭＳ Ｐゴシック" charset="-128"/>
                          <a:cs typeface="ＭＳ Ｐゴシック" charset="-128"/>
                        </a:rPr>
                        <a:t>関係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an_</a:t>
                      </a:r>
                      <a:r>
                        <a:rPr kumimoji="1" lang="en-US" altLang="ja-JP" sz="1400" b="1" i="0" u="none" strike="noStrike" cap="none" normalizeH="0" baseline="0" dirty="0" err="1">
                          <a:ln>
                            <a:noFill/>
                          </a:ln>
                          <a:solidFill>
                            <a:schemeClr val="accent1"/>
                          </a:solidFill>
                          <a:effectLst/>
                          <a:latin typeface="Times New Roman" charset="0"/>
                          <a:ea typeface="ＭＳ Ｐゴシック" charset="-128"/>
                          <a:cs typeface="ＭＳ Ｐゴシック" charset="-128"/>
                        </a:rPr>
                        <a:t>instance</a:t>
                      </a:r>
                      <a:r>
                        <a:rPr kumimoji="1" lang="en-US" altLang="ja-JP" sz="1400" b="0" i="0" u="none" strike="noStrike" cap="none" normalizeH="0" baseline="0" dirty="0" err="1">
                          <a:ln>
                            <a:noFill/>
                          </a:ln>
                          <a:solidFill>
                            <a:schemeClr val="tx1"/>
                          </a:solidFill>
                          <a:effectLst/>
                          <a:latin typeface="Times New Roman" charset="0"/>
                          <a:ea typeface="ＭＳ Ｐゴシック" charset="-128"/>
                          <a:cs typeface="ＭＳ Ｐゴシック" charset="-128"/>
                        </a:rPr>
                        <a:t>_of</a:t>
                      </a:r>
                      <a:r>
                        <a:rPr kumimoji="1" lang="en-US" altLang="ja-JP" sz="1400" b="0" i="0" u="none" strike="noStrike" cap="none" normalizeH="0" baseline="0" dirty="0">
                          <a:ln>
                            <a:noFill/>
                          </a:ln>
                          <a:solidFill>
                            <a:schemeClr val="tx1"/>
                          </a:solidFill>
                          <a:effectLst/>
                          <a:latin typeface="Times New Roman" charset="0"/>
                          <a:ea typeface="ＭＳ Ｐゴシック" charset="-128"/>
                          <a:cs typeface="ＭＳ Ｐゴシック" charset="-128"/>
                        </a:rPr>
                        <a:t> </a:t>
                      </a:r>
                      <a:r>
                        <a:rPr kumimoji="1" lang="ja-JP" altLang="en-US" sz="1400" b="0" i="0" u="none" strike="noStrike" cap="none" normalizeH="0" baseline="0" dirty="0">
                          <a:ln>
                            <a:noFill/>
                          </a:ln>
                          <a:solidFill>
                            <a:schemeClr val="tx1"/>
                          </a:solidFill>
                          <a:effectLst/>
                          <a:latin typeface="Times New Roman" charset="0"/>
                          <a:ea typeface="ＭＳ Ｐゴシック" charset="-128"/>
                          <a:cs typeface="ＭＳ Ｐゴシック" charset="-128"/>
                        </a:rPr>
                        <a:t>情報学部の学生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1"/>
                  </a:ext>
                </a:extLst>
              </a:tr>
              <a:tr h="2476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興味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accent1"/>
                          </a:solidFill>
                          <a:effectLst/>
                          <a:latin typeface="Times New Roman" charset="0"/>
                          <a:ea typeface="ＭＳ Ｐゴシック" charset="-128"/>
                          <a:cs typeface="ＭＳ Ｐゴシック" charset="-128"/>
                        </a:rPr>
                        <a:t>プログラミング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bl>
          </a:graphicData>
        </a:graphic>
      </p:graphicFrame>
      <p:sp>
        <p:nvSpPr>
          <p:cNvPr id="25" name="Line 86"/>
          <p:cNvSpPr>
            <a:spLocks noChangeShapeType="1"/>
          </p:cNvSpPr>
          <p:nvPr/>
        </p:nvSpPr>
        <p:spPr bwMode="auto">
          <a:xfrm flipV="1">
            <a:off x="2590800" y="3200400"/>
            <a:ext cx="304800" cy="304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26" name="Line 87"/>
          <p:cNvSpPr>
            <a:spLocks noChangeShapeType="1"/>
          </p:cNvSpPr>
          <p:nvPr/>
        </p:nvSpPr>
        <p:spPr bwMode="auto">
          <a:xfrm flipV="1">
            <a:off x="3200400" y="1219200"/>
            <a:ext cx="1219200" cy="685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27" name="Line 88"/>
          <p:cNvSpPr>
            <a:spLocks noChangeShapeType="1"/>
          </p:cNvSpPr>
          <p:nvPr/>
        </p:nvSpPr>
        <p:spPr bwMode="auto">
          <a:xfrm flipH="1" flipV="1">
            <a:off x="6324600" y="1752600"/>
            <a:ext cx="304800" cy="2286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28" name="Line 89"/>
          <p:cNvSpPr>
            <a:spLocks noChangeShapeType="1"/>
          </p:cNvSpPr>
          <p:nvPr/>
        </p:nvSpPr>
        <p:spPr bwMode="auto">
          <a:xfrm flipH="1" flipV="1">
            <a:off x="6858000" y="3352800"/>
            <a:ext cx="304800" cy="2286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29" name="Line 91"/>
          <p:cNvSpPr>
            <a:spLocks noChangeShapeType="1"/>
          </p:cNvSpPr>
          <p:nvPr/>
        </p:nvSpPr>
        <p:spPr bwMode="auto">
          <a:xfrm flipV="1">
            <a:off x="7010400" y="609600"/>
            <a:ext cx="304800" cy="304800"/>
          </a:xfrm>
          <a:prstGeom prst="line">
            <a:avLst/>
          </a:prstGeom>
          <a:noFill/>
          <a:ln w="57150">
            <a:solidFill>
              <a:schemeClr val="tx1"/>
            </a:solidFill>
            <a:round/>
            <a:headEnd/>
            <a:tailEnd type="triangle" w="med" len="med"/>
          </a:ln>
          <a:effectLst/>
        </p:spPr>
        <p:txBody>
          <a:bodyPr wrap="none">
            <a:prstTxWarp prst="textNoShape">
              <a:avLst/>
            </a:prstTxWarp>
          </a:bodyPr>
          <a:lstStyle/>
          <a:p>
            <a:endParaRPr lang="ja-JP" altLang="en-US"/>
          </a:p>
        </p:txBody>
      </p:sp>
      <p:sp>
        <p:nvSpPr>
          <p:cNvPr id="30" name="Text Box 92"/>
          <p:cNvSpPr txBox="1">
            <a:spLocks noChangeArrowheads="1"/>
          </p:cNvSpPr>
          <p:nvPr/>
        </p:nvSpPr>
        <p:spPr bwMode="auto">
          <a:xfrm>
            <a:off x="7239000" y="381000"/>
            <a:ext cx="1524000" cy="336550"/>
          </a:xfrm>
          <a:prstGeom prst="rect">
            <a:avLst/>
          </a:prstGeom>
          <a:noFill/>
          <a:ln w="9525">
            <a:noFill/>
            <a:miter lim="800000"/>
            <a:headEnd/>
            <a:tailEnd/>
          </a:ln>
          <a:effectLst/>
        </p:spPr>
        <p:txBody>
          <a:bodyPr wrap="none">
            <a:prstTxWarp prst="textNoShape">
              <a:avLst/>
            </a:prstTxWarp>
            <a:spAutoFit/>
          </a:bodyPr>
          <a:lstStyle/>
          <a:p>
            <a:r>
              <a:rPr lang="ja-JP" altLang="en-US" sz="1600"/>
              <a:t>職業フレームへ</a:t>
            </a:r>
          </a:p>
        </p:txBody>
      </p:sp>
    </p:spTree>
    <p:extLst>
      <p:ext uri="{BB962C8B-B14F-4D97-AF65-F5344CB8AC3E}">
        <p14:creationId xmlns:p14="http://schemas.microsoft.com/office/powerpoint/2010/main" val="1244000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9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9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1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ja-JP" altLang="en-US"/>
              <a:t>注意！</a:t>
            </a:r>
          </a:p>
        </p:txBody>
      </p:sp>
      <p:sp>
        <p:nvSpPr>
          <p:cNvPr id="131075" name="Rectangle 3"/>
          <p:cNvSpPr>
            <a:spLocks noGrp="1" noChangeArrowheads="1"/>
          </p:cNvSpPr>
          <p:nvPr>
            <p:ph type="body" idx="1"/>
          </p:nvPr>
        </p:nvSpPr>
        <p:spPr>
          <a:xfrm>
            <a:off x="914400" y="1752600"/>
            <a:ext cx="7848600" cy="4648200"/>
          </a:xfrm>
        </p:spPr>
        <p:txBody>
          <a:bodyPr>
            <a:normAutofit fontScale="92500"/>
          </a:bodyPr>
          <a:lstStyle/>
          <a:p>
            <a:r>
              <a:rPr lang="ja-JP" altLang="en-US" sz="2800"/>
              <a:t>人間の頭の中の知識表象（内部表現）は現在のところまだ直接知ることができない．</a:t>
            </a:r>
            <a:endParaRPr lang="en-US" altLang="ja-JP" sz="2800"/>
          </a:p>
          <a:p>
            <a:r>
              <a:rPr lang="ja-JP" altLang="en-US" sz="2800"/>
              <a:t>スキーマもフレームもスクリプトも，</a:t>
            </a:r>
            <a:r>
              <a:rPr lang="ja-JP" altLang="en-US" sz="2800" u="sng"/>
              <a:t>人間の内的表現のモデルとしての外部表現</a:t>
            </a:r>
            <a:r>
              <a:rPr lang="ja-JP" altLang="en-US" sz="2800"/>
              <a:t>に他ならない．</a:t>
            </a:r>
            <a:endParaRPr lang="en-US" altLang="ja-JP" sz="2800"/>
          </a:p>
          <a:p>
            <a:r>
              <a:rPr lang="ja-JP" altLang="en-US" sz="2800"/>
              <a:t>コンピュータで利用される知識はすべて外部表現．</a:t>
            </a:r>
            <a:endParaRPr lang="en-US" altLang="ja-JP" sz="2800"/>
          </a:p>
          <a:p>
            <a:r>
              <a:rPr lang="ja-JP" altLang="en-US" sz="2800"/>
              <a:t>人間の知識表現を説明する上で有力な方法なので上記のことを留意の上，つねに心理学的妥当性を考慮しながら人間の「知」のメカニズムを探ることが認知科学の方法論となる．</a:t>
            </a:r>
          </a:p>
        </p:txBody>
      </p:sp>
    </p:spTree>
    <p:extLst>
      <p:ext uri="{BB962C8B-B14F-4D97-AF65-F5344CB8AC3E}">
        <p14:creationId xmlns:p14="http://schemas.microsoft.com/office/powerpoint/2010/main" val="1676557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ja-JP" altLang="en-US"/>
              <a:t>命題ネットワークの例</a:t>
            </a:r>
          </a:p>
        </p:txBody>
      </p:sp>
      <p:sp>
        <p:nvSpPr>
          <p:cNvPr id="95235" name="Rectangle 3"/>
          <p:cNvSpPr>
            <a:spLocks noGrp="1" noChangeArrowheads="1"/>
          </p:cNvSpPr>
          <p:nvPr>
            <p:ph type="body" idx="1"/>
          </p:nvPr>
        </p:nvSpPr>
        <p:spPr>
          <a:xfrm>
            <a:off x="1066800" y="1752600"/>
            <a:ext cx="7620000" cy="1423988"/>
          </a:xfrm>
        </p:spPr>
        <p:txBody>
          <a:bodyPr>
            <a:normAutofit fontScale="85000" lnSpcReduction="20000"/>
          </a:bodyPr>
          <a:lstStyle/>
          <a:p>
            <a:pPr marL="609600" indent="-609600">
              <a:lnSpc>
                <a:spcPct val="90000"/>
              </a:lnSpc>
              <a:buFont typeface="Wingdings" charset="2"/>
              <a:buAutoNum type="arabicPeriod"/>
            </a:pPr>
            <a:r>
              <a:rPr lang="ja-JP" altLang="en-US" sz="2800"/>
              <a:t>Ａがチョコレートを買った</a:t>
            </a:r>
            <a:endParaRPr lang="en-US" altLang="ja-JP" sz="2800"/>
          </a:p>
          <a:p>
            <a:pPr marL="609600" indent="-609600">
              <a:lnSpc>
                <a:spcPct val="90000"/>
              </a:lnSpc>
              <a:buFont typeface="Wingdings" charset="2"/>
              <a:buAutoNum type="arabicPeriod"/>
            </a:pPr>
            <a:r>
              <a:rPr lang="ja-JP" altLang="en-US" sz="2800"/>
              <a:t>ＢがＡのチョコレートをもらった</a:t>
            </a:r>
            <a:endParaRPr lang="en-US" altLang="ja-JP" sz="2800"/>
          </a:p>
          <a:p>
            <a:pPr marL="609600" indent="-609600">
              <a:lnSpc>
                <a:spcPct val="90000"/>
              </a:lnSpc>
              <a:buFont typeface="Wingdings" charset="2"/>
              <a:buAutoNum type="arabicPeriod"/>
            </a:pPr>
            <a:r>
              <a:rPr lang="ja-JP" altLang="en-US" sz="2800"/>
              <a:t>ＣがＢのチョコレートを盗んだ</a:t>
            </a:r>
          </a:p>
        </p:txBody>
      </p:sp>
      <p:sp>
        <p:nvSpPr>
          <p:cNvPr id="95236" name="AutoShape 4"/>
          <p:cNvSpPr>
            <a:spLocks noChangeArrowheads="1"/>
          </p:cNvSpPr>
          <p:nvPr/>
        </p:nvSpPr>
        <p:spPr bwMode="auto">
          <a:xfrm>
            <a:off x="1973263" y="3857625"/>
            <a:ext cx="1776412" cy="639763"/>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a:r>
              <a:rPr lang="ja-JP" altLang="en-US"/>
              <a:t>１</a:t>
            </a:r>
          </a:p>
        </p:txBody>
      </p:sp>
      <p:sp>
        <p:nvSpPr>
          <p:cNvPr id="95237" name="AutoShape 5"/>
          <p:cNvSpPr>
            <a:spLocks noChangeArrowheads="1"/>
          </p:cNvSpPr>
          <p:nvPr/>
        </p:nvSpPr>
        <p:spPr bwMode="auto">
          <a:xfrm>
            <a:off x="2085975" y="5237163"/>
            <a:ext cx="1776413" cy="639762"/>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a:r>
              <a:rPr lang="ja-JP" altLang="en-US"/>
              <a:t>３</a:t>
            </a:r>
          </a:p>
        </p:txBody>
      </p:sp>
      <p:sp>
        <p:nvSpPr>
          <p:cNvPr id="95238" name="AutoShape 6"/>
          <p:cNvSpPr>
            <a:spLocks noChangeArrowheads="1"/>
          </p:cNvSpPr>
          <p:nvPr/>
        </p:nvSpPr>
        <p:spPr bwMode="auto">
          <a:xfrm>
            <a:off x="6065838" y="4757738"/>
            <a:ext cx="1776412" cy="639762"/>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a:r>
              <a:rPr lang="ja-JP" altLang="en-US"/>
              <a:t>２</a:t>
            </a:r>
          </a:p>
        </p:txBody>
      </p:sp>
      <p:sp>
        <p:nvSpPr>
          <p:cNvPr id="95239" name="Text Box 7"/>
          <p:cNvSpPr txBox="1">
            <a:spLocks noChangeArrowheads="1"/>
          </p:cNvSpPr>
          <p:nvPr/>
        </p:nvSpPr>
        <p:spPr bwMode="auto">
          <a:xfrm>
            <a:off x="4179888" y="4695825"/>
            <a:ext cx="1404937" cy="396875"/>
          </a:xfrm>
          <a:prstGeom prst="rect">
            <a:avLst/>
          </a:prstGeom>
          <a:noFill/>
          <a:ln w="9525">
            <a:noFill/>
            <a:miter lim="800000"/>
            <a:headEnd/>
            <a:tailEnd/>
          </a:ln>
          <a:effectLst/>
        </p:spPr>
        <p:txBody>
          <a:bodyPr wrap="none">
            <a:prstTxWarp prst="textNoShape">
              <a:avLst/>
            </a:prstTxWarp>
            <a:spAutoFit/>
          </a:bodyPr>
          <a:lstStyle/>
          <a:p>
            <a:r>
              <a:rPr lang="ja-JP" altLang="en-US"/>
              <a:t>チョコレート</a:t>
            </a:r>
          </a:p>
        </p:txBody>
      </p:sp>
      <p:sp>
        <p:nvSpPr>
          <p:cNvPr id="95240" name="Line 8"/>
          <p:cNvSpPr>
            <a:spLocks noChangeShapeType="1"/>
          </p:cNvSpPr>
          <p:nvPr/>
        </p:nvSpPr>
        <p:spPr bwMode="auto">
          <a:xfrm flipV="1">
            <a:off x="2860675" y="3438525"/>
            <a:ext cx="0" cy="41910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41" name="Line 9"/>
          <p:cNvSpPr>
            <a:spLocks noChangeShapeType="1"/>
          </p:cNvSpPr>
          <p:nvPr/>
        </p:nvSpPr>
        <p:spPr bwMode="auto">
          <a:xfrm flipV="1">
            <a:off x="3724275" y="3673475"/>
            <a:ext cx="457200" cy="20955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42" name="Line 10"/>
          <p:cNvSpPr>
            <a:spLocks noChangeShapeType="1"/>
          </p:cNvSpPr>
          <p:nvPr/>
        </p:nvSpPr>
        <p:spPr bwMode="auto">
          <a:xfrm>
            <a:off x="3735388" y="4457700"/>
            <a:ext cx="444500" cy="300038"/>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43" name="Line 11"/>
          <p:cNvSpPr>
            <a:spLocks noChangeShapeType="1"/>
          </p:cNvSpPr>
          <p:nvPr/>
        </p:nvSpPr>
        <p:spPr bwMode="auto">
          <a:xfrm>
            <a:off x="7850188" y="5080000"/>
            <a:ext cx="522287"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44" name="Line 12"/>
          <p:cNvSpPr>
            <a:spLocks noChangeShapeType="1"/>
          </p:cNvSpPr>
          <p:nvPr/>
        </p:nvSpPr>
        <p:spPr bwMode="auto">
          <a:xfrm flipV="1">
            <a:off x="6931025" y="4330700"/>
            <a:ext cx="0" cy="41910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45" name="Line 13"/>
          <p:cNvSpPr>
            <a:spLocks noChangeShapeType="1"/>
          </p:cNvSpPr>
          <p:nvPr/>
        </p:nvSpPr>
        <p:spPr bwMode="auto">
          <a:xfrm flipH="1" flipV="1">
            <a:off x="5508625" y="4881563"/>
            <a:ext cx="549275"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46" name="Line 14"/>
          <p:cNvSpPr>
            <a:spLocks noChangeShapeType="1"/>
          </p:cNvSpPr>
          <p:nvPr/>
        </p:nvSpPr>
        <p:spPr bwMode="auto">
          <a:xfrm flipH="1">
            <a:off x="5794375" y="5284788"/>
            <a:ext cx="261938" cy="49530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47" name="Line 15"/>
          <p:cNvSpPr>
            <a:spLocks noChangeShapeType="1"/>
          </p:cNvSpPr>
          <p:nvPr/>
        </p:nvSpPr>
        <p:spPr bwMode="auto">
          <a:xfrm flipV="1">
            <a:off x="3825875" y="5041900"/>
            <a:ext cx="393700" cy="23495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48" name="Line 16"/>
          <p:cNvSpPr>
            <a:spLocks noChangeShapeType="1"/>
          </p:cNvSpPr>
          <p:nvPr/>
        </p:nvSpPr>
        <p:spPr bwMode="auto">
          <a:xfrm>
            <a:off x="3783013" y="5864225"/>
            <a:ext cx="327025" cy="169863"/>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49" name="Line 17"/>
          <p:cNvSpPr>
            <a:spLocks noChangeShapeType="1"/>
          </p:cNvSpPr>
          <p:nvPr/>
        </p:nvSpPr>
        <p:spPr bwMode="auto">
          <a:xfrm>
            <a:off x="2960688" y="5876925"/>
            <a:ext cx="0" cy="442913"/>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50" name="Line 18"/>
          <p:cNvSpPr>
            <a:spLocks noChangeShapeType="1"/>
          </p:cNvSpPr>
          <p:nvPr/>
        </p:nvSpPr>
        <p:spPr bwMode="auto">
          <a:xfrm flipH="1" flipV="1">
            <a:off x="1558925" y="5568950"/>
            <a:ext cx="549275"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51" name="Text Box 19"/>
          <p:cNvSpPr txBox="1">
            <a:spLocks noChangeArrowheads="1"/>
          </p:cNvSpPr>
          <p:nvPr/>
        </p:nvSpPr>
        <p:spPr bwMode="auto">
          <a:xfrm>
            <a:off x="7040563" y="4410075"/>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関係</a:t>
            </a:r>
          </a:p>
        </p:txBody>
      </p:sp>
      <p:sp>
        <p:nvSpPr>
          <p:cNvPr id="95252" name="Text Box 20"/>
          <p:cNvSpPr txBox="1">
            <a:spLocks noChangeArrowheads="1"/>
          </p:cNvSpPr>
          <p:nvPr/>
        </p:nvSpPr>
        <p:spPr bwMode="auto">
          <a:xfrm>
            <a:off x="3078163" y="5884863"/>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関係</a:t>
            </a:r>
          </a:p>
        </p:txBody>
      </p:sp>
      <p:sp>
        <p:nvSpPr>
          <p:cNvPr id="95253" name="Text Box 21"/>
          <p:cNvSpPr txBox="1">
            <a:spLocks noChangeArrowheads="1"/>
          </p:cNvSpPr>
          <p:nvPr/>
        </p:nvSpPr>
        <p:spPr bwMode="auto">
          <a:xfrm>
            <a:off x="2968625" y="3516313"/>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関係</a:t>
            </a:r>
          </a:p>
        </p:txBody>
      </p:sp>
      <p:sp>
        <p:nvSpPr>
          <p:cNvPr id="95254" name="Text Box 22"/>
          <p:cNvSpPr txBox="1">
            <a:spLocks noChangeArrowheads="1"/>
          </p:cNvSpPr>
          <p:nvPr/>
        </p:nvSpPr>
        <p:spPr bwMode="auto">
          <a:xfrm>
            <a:off x="7832725" y="4667250"/>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主体</a:t>
            </a:r>
          </a:p>
        </p:txBody>
      </p:sp>
      <p:sp>
        <p:nvSpPr>
          <p:cNvPr id="95255" name="Text Box 23"/>
          <p:cNvSpPr txBox="1">
            <a:spLocks noChangeArrowheads="1"/>
          </p:cNvSpPr>
          <p:nvPr/>
        </p:nvSpPr>
        <p:spPr bwMode="auto">
          <a:xfrm>
            <a:off x="1584325" y="5226050"/>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主体</a:t>
            </a:r>
          </a:p>
        </p:txBody>
      </p:sp>
      <p:sp>
        <p:nvSpPr>
          <p:cNvPr id="95256" name="Text Box 24"/>
          <p:cNvSpPr txBox="1">
            <a:spLocks noChangeArrowheads="1"/>
          </p:cNvSpPr>
          <p:nvPr/>
        </p:nvSpPr>
        <p:spPr bwMode="auto">
          <a:xfrm>
            <a:off x="1501775" y="3822700"/>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主体</a:t>
            </a:r>
          </a:p>
        </p:txBody>
      </p:sp>
      <p:sp>
        <p:nvSpPr>
          <p:cNvPr id="95257" name="Line 25"/>
          <p:cNvSpPr>
            <a:spLocks noChangeShapeType="1"/>
          </p:cNvSpPr>
          <p:nvPr/>
        </p:nvSpPr>
        <p:spPr bwMode="auto">
          <a:xfrm flipH="1" flipV="1">
            <a:off x="1423988" y="4165600"/>
            <a:ext cx="549275"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95258" name="Text Box 26"/>
          <p:cNvSpPr txBox="1">
            <a:spLocks noChangeArrowheads="1"/>
          </p:cNvSpPr>
          <p:nvPr/>
        </p:nvSpPr>
        <p:spPr bwMode="auto">
          <a:xfrm>
            <a:off x="3744913" y="4275138"/>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対象</a:t>
            </a:r>
          </a:p>
        </p:txBody>
      </p:sp>
      <p:sp>
        <p:nvSpPr>
          <p:cNvPr id="95259" name="Text Box 27"/>
          <p:cNvSpPr txBox="1">
            <a:spLocks noChangeArrowheads="1"/>
          </p:cNvSpPr>
          <p:nvPr/>
        </p:nvSpPr>
        <p:spPr bwMode="auto">
          <a:xfrm>
            <a:off x="3479800" y="4949825"/>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対象</a:t>
            </a:r>
          </a:p>
        </p:txBody>
      </p:sp>
      <p:sp>
        <p:nvSpPr>
          <p:cNvPr id="95260" name="Text Box 28"/>
          <p:cNvSpPr txBox="1">
            <a:spLocks noChangeArrowheads="1"/>
          </p:cNvSpPr>
          <p:nvPr/>
        </p:nvSpPr>
        <p:spPr bwMode="auto">
          <a:xfrm>
            <a:off x="5603875" y="4567238"/>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対象</a:t>
            </a:r>
          </a:p>
        </p:txBody>
      </p:sp>
      <p:sp>
        <p:nvSpPr>
          <p:cNvPr id="95261" name="Text Box 29"/>
          <p:cNvSpPr txBox="1">
            <a:spLocks noChangeArrowheads="1"/>
          </p:cNvSpPr>
          <p:nvPr/>
        </p:nvSpPr>
        <p:spPr bwMode="auto">
          <a:xfrm>
            <a:off x="3578225" y="3394075"/>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時間</a:t>
            </a:r>
          </a:p>
        </p:txBody>
      </p:sp>
      <p:sp>
        <p:nvSpPr>
          <p:cNvPr id="95262" name="Text Box 30"/>
          <p:cNvSpPr txBox="1">
            <a:spLocks noChangeArrowheads="1"/>
          </p:cNvSpPr>
          <p:nvPr/>
        </p:nvSpPr>
        <p:spPr bwMode="auto">
          <a:xfrm>
            <a:off x="3849688" y="5624513"/>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時間</a:t>
            </a:r>
          </a:p>
        </p:txBody>
      </p:sp>
      <p:sp>
        <p:nvSpPr>
          <p:cNvPr id="95263" name="Text Box 31"/>
          <p:cNvSpPr txBox="1">
            <a:spLocks noChangeArrowheads="1"/>
          </p:cNvSpPr>
          <p:nvPr/>
        </p:nvSpPr>
        <p:spPr bwMode="auto">
          <a:xfrm>
            <a:off x="5986463" y="5437188"/>
            <a:ext cx="539750" cy="304800"/>
          </a:xfrm>
          <a:prstGeom prst="rect">
            <a:avLst/>
          </a:prstGeom>
          <a:noFill/>
          <a:ln w="9525">
            <a:noFill/>
            <a:miter lim="800000"/>
            <a:headEnd/>
            <a:tailEnd/>
          </a:ln>
          <a:effectLst/>
        </p:spPr>
        <p:txBody>
          <a:bodyPr wrap="none">
            <a:prstTxWarp prst="textNoShape">
              <a:avLst/>
            </a:prstTxWarp>
            <a:spAutoFit/>
          </a:bodyPr>
          <a:lstStyle/>
          <a:p>
            <a:r>
              <a:rPr lang="ja-JP" altLang="en-US" sz="1400"/>
              <a:t>時間</a:t>
            </a:r>
          </a:p>
        </p:txBody>
      </p:sp>
      <p:sp>
        <p:nvSpPr>
          <p:cNvPr id="95264" name="Text Box 32"/>
          <p:cNvSpPr txBox="1">
            <a:spLocks noChangeArrowheads="1"/>
          </p:cNvSpPr>
          <p:nvPr/>
        </p:nvSpPr>
        <p:spPr bwMode="auto">
          <a:xfrm>
            <a:off x="6557963" y="3924300"/>
            <a:ext cx="773112" cy="396875"/>
          </a:xfrm>
          <a:prstGeom prst="rect">
            <a:avLst/>
          </a:prstGeom>
          <a:noFill/>
          <a:ln w="9525">
            <a:noFill/>
            <a:miter lim="800000"/>
            <a:headEnd/>
            <a:tailEnd/>
          </a:ln>
          <a:effectLst/>
        </p:spPr>
        <p:txBody>
          <a:bodyPr wrap="none">
            <a:prstTxWarp prst="textNoShape">
              <a:avLst/>
            </a:prstTxWarp>
            <a:spAutoFit/>
          </a:bodyPr>
          <a:lstStyle/>
          <a:p>
            <a:r>
              <a:rPr lang="ja-JP" altLang="en-US"/>
              <a:t>もらう</a:t>
            </a:r>
          </a:p>
        </p:txBody>
      </p:sp>
      <p:sp>
        <p:nvSpPr>
          <p:cNvPr id="95265" name="Text Box 33"/>
          <p:cNvSpPr txBox="1">
            <a:spLocks noChangeArrowheads="1"/>
          </p:cNvSpPr>
          <p:nvPr/>
        </p:nvSpPr>
        <p:spPr bwMode="auto">
          <a:xfrm>
            <a:off x="2613025" y="3116263"/>
            <a:ext cx="617538" cy="396875"/>
          </a:xfrm>
          <a:prstGeom prst="rect">
            <a:avLst/>
          </a:prstGeom>
          <a:noFill/>
          <a:ln w="9525">
            <a:noFill/>
            <a:miter lim="800000"/>
            <a:headEnd/>
            <a:tailEnd/>
          </a:ln>
          <a:effectLst/>
        </p:spPr>
        <p:txBody>
          <a:bodyPr wrap="none">
            <a:prstTxWarp prst="textNoShape">
              <a:avLst/>
            </a:prstTxWarp>
            <a:spAutoFit/>
          </a:bodyPr>
          <a:lstStyle/>
          <a:p>
            <a:r>
              <a:rPr lang="ja-JP" altLang="en-US"/>
              <a:t>買う</a:t>
            </a:r>
          </a:p>
        </p:txBody>
      </p:sp>
      <p:sp>
        <p:nvSpPr>
          <p:cNvPr id="95266" name="Text Box 34"/>
          <p:cNvSpPr txBox="1">
            <a:spLocks noChangeArrowheads="1"/>
          </p:cNvSpPr>
          <p:nvPr/>
        </p:nvSpPr>
        <p:spPr bwMode="auto">
          <a:xfrm>
            <a:off x="2573338" y="6197600"/>
            <a:ext cx="687387" cy="396875"/>
          </a:xfrm>
          <a:prstGeom prst="rect">
            <a:avLst/>
          </a:prstGeom>
          <a:noFill/>
          <a:ln w="9525">
            <a:noFill/>
            <a:miter lim="800000"/>
            <a:headEnd/>
            <a:tailEnd/>
          </a:ln>
          <a:effectLst/>
        </p:spPr>
        <p:txBody>
          <a:bodyPr wrap="none">
            <a:prstTxWarp prst="textNoShape">
              <a:avLst/>
            </a:prstTxWarp>
            <a:spAutoFit/>
          </a:bodyPr>
          <a:lstStyle/>
          <a:p>
            <a:r>
              <a:rPr lang="ja-JP" altLang="en-US"/>
              <a:t>盗む</a:t>
            </a:r>
          </a:p>
        </p:txBody>
      </p:sp>
      <p:sp>
        <p:nvSpPr>
          <p:cNvPr id="95267" name="Text Box 35"/>
          <p:cNvSpPr txBox="1">
            <a:spLocks noChangeArrowheads="1"/>
          </p:cNvSpPr>
          <p:nvPr/>
        </p:nvSpPr>
        <p:spPr bwMode="auto">
          <a:xfrm>
            <a:off x="1149350" y="3976688"/>
            <a:ext cx="365125" cy="396875"/>
          </a:xfrm>
          <a:prstGeom prst="rect">
            <a:avLst/>
          </a:prstGeom>
          <a:noFill/>
          <a:ln w="9525">
            <a:noFill/>
            <a:miter lim="800000"/>
            <a:headEnd/>
            <a:tailEnd/>
          </a:ln>
          <a:effectLst/>
        </p:spPr>
        <p:txBody>
          <a:bodyPr wrap="none">
            <a:prstTxWarp prst="textNoShape">
              <a:avLst/>
            </a:prstTxWarp>
            <a:spAutoFit/>
          </a:bodyPr>
          <a:lstStyle/>
          <a:p>
            <a:r>
              <a:rPr lang="ja-JP" altLang="en-US"/>
              <a:t>Ａ</a:t>
            </a:r>
          </a:p>
        </p:txBody>
      </p:sp>
      <p:sp>
        <p:nvSpPr>
          <p:cNvPr id="95268" name="Text Box 36"/>
          <p:cNvSpPr txBox="1">
            <a:spLocks noChangeArrowheads="1"/>
          </p:cNvSpPr>
          <p:nvPr/>
        </p:nvSpPr>
        <p:spPr bwMode="auto">
          <a:xfrm>
            <a:off x="1201738" y="5380038"/>
            <a:ext cx="354012" cy="396875"/>
          </a:xfrm>
          <a:prstGeom prst="rect">
            <a:avLst/>
          </a:prstGeom>
          <a:noFill/>
          <a:ln w="9525">
            <a:noFill/>
            <a:miter lim="800000"/>
            <a:headEnd/>
            <a:tailEnd/>
          </a:ln>
          <a:effectLst/>
        </p:spPr>
        <p:txBody>
          <a:bodyPr wrap="none">
            <a:prstTxWarp prst="textNoShape">
              <a:avLst/>
            </a:prstTxWarp>
            <a:spAutoFit/>
          </a:bodyPr>
          <a:lstStyle/>
          <a:p>
            <a:r>
              <a:rPr lang="en-US" altLang="ja-JP"/>
              <a:t>C</a:t>
            </a:r>
          </a:p>
        </p:txBody>
      </p:sp>
      <p:sp>
        <p:nvSpPr>
          <p:cNvPr id="95269" name="Text Box 37"/>
          <p:cNvSpPr txBox="1">
            <a:spLocks noChangeArrowheads="1"/>
          </p:cNvSpPr>
          <p:nvPr/>
        </p:nvSpPr>
        <p:spPr bwMode="auto">
          <a:xfrm>
            <a:off x="8347075" y="4921250"/>
            <a:ext cx="354013" cy="396875"/>
          </a:xfrm>
          <a:prstGeom prst="rect">
            <a:avLst/>
          </a:prstGeom>
          <a:noFill/>
          <a:ln w="9525">
            <a:noFill/>
            <a:miter lim="800000"/>
            <a:headEnd/>
            <a:tailEnd/>
          </a:ln>
          <a:effectLst/>
        </p:spPr>
        <p:txBody>
          <a:bodyPr wrap="none">
            <a:prstTxWarp prst="textNoShape">
              <a:avLst/>
            </a:prstTxWarp>
            <a:spAutoFit/>
          </a:bodyPr>
          <a:lstStyle/>
          <a:p>
            <a:r>
              <a:rPr lang="en-US" altLang="ja-JP"/>
              <a:t>B</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おしまい</a:t>
            </a:r>
          </a:p>
        </p:txBody>
      </p:sp>
      <p:sp>
        <p:nvSpPr>
          <p:cNvPr id="5" name="テキスト プレースホルダー 4"/>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0264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ja-JP" altLang="en-US"/>
              <a:t>命題ネットワークとＨＩ</a:t>
            </a:r>
          </a:p>
        </p:txBody>
      </p:sp>
      <p:sp>
        <p:nvSpPr>
          <p:cNvPr id="96259" name="Rectangle 3"/>
          <p:cNvSpPr>
            <a:spLocks noGrp="1" noChangeArrowheads="1"/>
          </p:cNvSpPr>
          <p:nvPr>
            <p:ph type="body" idx="1"/>
          </p:nvPr>
        </p:nvSpPr>
        <p:spPr/>
        <p:txBody>
          <a:bodyPr>
            <a:normAutofit/>
          </a:bodyPr>
          <a:lstStyle/>
          <a:p>
            <a:r>
              <a:rPr lang="ja-JP" altLang="en-US" sz="2800" dirty="0"/>
              <a:t>命題ネットワークに対してより多くのアクセスポイントが与えられる．</a:t>
            </a:r>
            <a:endParaRPr lang="en-US" altLang="ja-JP" sz="2800" dirty="0"/>
          </a:p>
          <a:p>
            <a:r>
              <a:rPr lang="ja-JP" altLang="en-US" sz="2800" dirty="0"/>
              <a:t>ヒューマンインタフェース設計では，メニュー，アイコンなどは，使用可能な機能や情報について，よりアクセスポイントを与えるためのきっかけ</a:t>
            </a:r>
            <a:r>
              <a:rPr lang="en-US" altLang="ja-JP" sz="2800" dirty="0"/>
              <a:t>(cue)</a:t>
            </a:r>
            <a:r>
              <a:rPr lang="ja-JP" altLang="en-US" sz="2800" dirty="0"/>
              <a:t>を作る役割をもっている．</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ja-JP" altLang="en-US"/>
              <a:t>スキーマ</a:t>
            </a:r>
          </a:p>
        </p:txBody>
      </p:sp>
      <p:sp>
        <p:nvSpPr>
          <p:cNvPr id="97283" name="Rectangle 3"/>
          <p:cNvSpPr>
            <a:spLocks noGrp="1" noChangeArrowheads="1"/>
          </p:cNvSpPr>
          <p:nvPr>
            <p:ph type="body" idx="1"/>
          </p:nvPr>
        </p:nvSpPr>
        <p:spPr>
          <a:xfrm>
            <a:off x="1066800" y="1752600"/>
            <a:ext cx="7620000" cy="4532313"/>
          </a:xfrm>
        </p:spPr>
        <p:txBody>
          <a:bodyPr>
            <a:normAutofit/>
          </a:bodyPr>
          <a:lstStyle/>
          <a:p>
            <a:r>
              <a:rPr lang="ja-JP" altLang="en-US" sz="2800" dirty="0"/>
              <a:t>知識，記憶内の情報を組織化するための</a:t>
            </a:r>
            <a:r>
              <a:rPr lang="ja-JP" altLang="en-US" sz="2800" dirty="0">
                <a:solidFill>
                  <a:srgbClr val="FF0000"/>
                </a:solidFill>
              </a:rPr>
              <a:t>構造</a:t>
            </a:r>
            <a:r>
              <a:rPr lang="ja-JP" altLang="en-US" sz="2800" dirty="0"/>
              <a:t>．</a:t>
            </a:r>
            <a:endParaRPr lang="en-US" altLang="ja-JP" sz="2800" dirty="0"/>
          </a:p>
          <a:p>
            <a:r>
              <a:rPr lang="ja-JP" altLang="en-US" sz="2800" dirty="0"/>
              <a:t>特徴</a:t>
            </a:r>
            <a:endParaRPr lang="en-US" altLang="ja-JP" sz="2800" dirty="0"/>
          </a:p>
          <a:p>
            <a:pPr lvl="1"/>
            <a:r>
              <a:rPr lang="ja-JP" altLang="en-US" sz="2400" dirty="0"/>
              <a:t>変数をもつ</a:t>
            </a:r>
            <a:endParaRPr lang="en-US" altLang="ja-JP" sz="2400" dirty="0"/>
          </a:p>
          <a:p>
            <a:pPr lvl="1"/>
            <a:r>
              <a:rPr lang="ja-JP" altLang="en-US" sz="2400" dirty="0"/>
              <a:t>階層関係をもつ</a:t>
            </a:r>
            <a:endParaRPr lang="en-US" altLang="ja-JP" sz="2400" dirty="0"/>
          </a:p>
          <a:p>
            <a:pPr lvl="1"/>
            <a:r>
              <a:rPr lang="ja-JP" altLang="en-US" sz="2400" dirty="0"/>
              <a:t>あらゆる抽象度の知識を表現できる</a:t>
            </a:r>
            <a:endParaRPr lang="en-US" altLang="ja-JP" sz="2400" dirty="0"/>
          </a:p>
          <a:p>
            <a:r>
              <a:rPr lang="ja-JP" altLang="en-US" sz="2800" dirty="0"/>
              <a:t>記憶に蓄えられた一般的概念や知識を表現するための</a:t>
            </a:r>
            <a:r>
              <a:rPr lang="ja-JP" altLang="en-US" sz="2800" dirty="0">
                <a:solidFill>
                  <a:srgbClr val="F2D908"/>
                </a:solidFill>
              </a:rPr>
              <a:t>データ構造</a:t>
            </a:r>
            <a:r>
              <a:rPr lang="ja-JP" altLang="en-US" sz="2800" dirty="0"/>
              <a:t>．</a:t>
            </a:r>
          </a:p>
        </p:txBody>
      </p:sp>
      <p:sp>
        <p:nvSpPr>
          <p:cNvPr id="97284" name="AutoShape 4"/>
          <p:cNvSpPr>
            <a:spLocks noChangeArrowheads="1"/>
          </p:cNvSpPr>
          <p:nvPr/>
        </p:nvSpPr>
        <p:spPr bwMode="auto">
          <a:xfrm>
            <a:off x="3238084" y="761765"/>
            <a:ext cx="5302250" cy="1931987"/>
          </a:xfrm>
          <a:prstGeom prst="wedgeRectCallout">
            <a:avLst>
              <a:gd name="adj1" fmla="val -43444"/>
              <a:gd name="adj2" fmla="val 71694"/>
            </a:avLst>
          </a:prstGeom>
          <a:ln>
            <a:headEnd/>
            <a:tailEnd/>
          </a:ln>
        </p:spPr>
        <p:style>
          <a:lnRef idx="1">
            <a:schemeClr val="accent3"/>
          </a:lnRef>
          <a:fillRef idx="3">
            <a:schemeClr val="accent3"/>
          </a:fillRef>
          <a:effectRef idx="2">
            <a:schemeClr val="accent3"/>
          </a:effectRef>
          <a:fontRef idx="minor">
            <a:schemeClr val="lt1"/>
          </a:fontRef>
        </p:style>
        <p:txBody>
          <a:bodyPr>
            <a:prstTxWarp prst="textNoShape">
              <a:avLst/>
            </a:prstTxWarp>
          </a:bodyPr>
          <a:lstStyle/>
          <a:p>
            <a:r>
              <a:rPr lang="ja-JP" altLang="en-US" sz="2400"/>
              <a:t>「</a:t>
            </a:r>
            <a:r>
              <a:rPr lang="ja-JP" altLang="en-US" sz="2400">
                <a:effectLst>
                  <a:outerShdw blurRad="38100" dist="38100" dir="2700000" algn="tl">
                    <a:srgbClr val="FFFFFF"/>
                  </a:outerShdw>
                </a:effectLst>
              </a:rPr>
              <a:t>贈る</a:t>
            </a:r>
            <a:r>
              <a:rPr lang="ja-JP" altLang="en-US" sz="2400"/>
              <a:t>」の場合</a:t>
            </a:r>
            <a:endParaRPr lang="en-US" altLang="ja-JP" sz="2400"/>
          </a:p>
          <a:p>
            <a:r>
              <a:rPr lang="ja-JP" altLang="en-US" sz="2400"/>
              <a:t>Ｘ：与え手</a:t>
            </a:r>
            <a:endParaRPr lang="en-US" altLang="ja-JP" sz="2400"/>
          </a:p>
          <a:p>
            <a:r>
              <a:rPr lang="ja-JP" altLang="en-US" sz="2400"/>
              <a:t>Ｙ：受け手</a:t>
            </a:r>
            <a:endParaRPr lang="en-US" altLang="ja-JP" sz="2400"/>
          </a:p>
          <a:p>
            <a:r>
              <a:rPr lang="ja-JP" altLang="en-US" sz="2400"/>
              <a:t>Ｚ：贈られる対象</a:t>
            </a:r>
            <a:endParaRPr lang="en-US" altLang="ja-JP" sz="2400"/>
          </a:p>
          <a:p>
            <a:r>
              <a:rPr lang="ja-JP" altLang="en-US" sz="2400" i="1" u="sng"/>
              <a:t>太郎（Ｘ）が花子（Ｙ）に指輪（Ｚ）を贈った．</a:t>
            </a:r>
          </a:p>
        </p:txBody>
      </p:sp>
      <p:sp>
        <p:nvSpPr>
          <p:cNvPr id="97285" name="AutoShape 5"/>
          <p:cNvSpPr>
            <a:spLocks noChangeArrowheads="1"/>
          </p:cNvSpPr>
          <p:nvPr/>
        </p:nvSpPr>
        <p:spPr bwMode="auto">
          <a:xfrm>
            <a:off x="5203747" y="1525274"/>
            <a:ext cx="2336800" cy="1931987"/>
          </a:xfrm>
          <a:prstGeom prst="wedgeRectCallout">
            <a:avLst>
              <a:gd name="adj1" fmla="val -96602"/>
              <a:gd name="adj2" fmla="val 50819"/>
            </a:avLst>
          </a:prstGeom>
          <a:ln>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r>
              <a:rPr lang="ja-JP" altLang="en-US" sz="2400"/>
              <a:t>階層構造の例</a:t>
            </a:r>
            <a:endParaRPr lang="en-US" altLang="ja-JP" sz="2400"/>
          </a:p>
          <a:p>
            <a:r>
              <a:rPr lang="ja-JP" altLang="en-US" sz="2400"/>
              <a:t>顔ー目ー瞳孔</a:t>
            </a:r>
            <a:endParaRPr lang="en-US" altLang="ja-JP" sz="2400"/>
          </a:p>
          <a:p>
            <a:r>
              <a:rPr lang="ja-JP" altLang="en-US" sz="2400"/>
              <a:t>　　　鼻　まぶた</a:t>
            </a:r>
            <a:endParaRPr lang="en-US" altLang="ja-JP" sz="2400"/>
          </a:p>
          <a:p>
            <a:r>
              <a:rPr lang="ja-JP" altLang="en-US" sz="2400"/>
              <a:t>　　　口　まつげ</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box(out)">
                                      <p:cBhvr>
                                        <p:cTn id="7" dur="500"/>
                                        <p:tgtEl>
                                          <p:spTgt spid="97284"/>
                                        </p:tgtEl>
                                      </p:cBhvr>
                                    </p:animEffect>
                                  </p:childTnLst>
                                  <p:subTnLst>
                                    <p:set>
                                      <p:cBhvr override="childStyle">
                                        <p:cTn dur="1" fill="hold" display="0" masterRel="nextClick" afterEffect="1"/>
                                        <p:tgtEl>
                                          <p:spTgt spid="9728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box(out)">
                                      <p:cBhvr>
                                        <p:cTn id="12" dur="500"/>
                                        <p:tgtEl>
                                          <p:spTgt spid="97285"/>
                                        </p:tgtEl>
                                      </p:cBhvr>
                                    </p:animEffect>
                                  </p:childTnLst>
                                  <p:subTnLst>
                                    <p:set>
                                      <p:cBhvr override="childStyle">
                                        <p:cTn dur="1" fill="hold" display="0" masterRel="nextClick" afterEffect="1"/>
                                        <p:tgtEl>
                                          <p:spTgt spid="9728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autoUpdateAnimBg="0"/>
      <p:bldP spid="9728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ja-JP" altLang="en-US"/>
              <a:t>スキーマ</a:t>
            </a:r>
            <a:r>
              <a:rPr lang="en-US" altLang="ja-JP"/>
              <a:t>(schema)</a:t>
            </a:r>
            <a:r>
              <a:rPr lang="ja-JP" altLang="en-US"/>
              <a:t>理論</a:t>
            </a:r>
          </a:p>
        </p:txBody>
      </p:sp>
      <p:sp>
        <p:nvSpPr>
          <p:cNvPr id="98307" name="Rectangle 3"/>
          <p:cNvSpPr>
            <a:spLocks noGrp="1" noChangeArrowheads="1"/>
          </p:cNvSpPr>
          <p:nvPr>
            <p:ph type="body" idx="1"/>
          </p:nvPr>
        </p:nvSpPr>
        <p:spPr>
          <a:xfrm>
            <a:off x="1066800" y="3352800"/>
            <a:ext cx="7620000" cy="2971800"/>
          </a:xfrm>
        </p:spPr>
        <p:txBody>
          <a:bodyPr>
            <a:normAutofit lnSpcReduction="10000"/>
          </a:bodyPr>
          <a:lstStyle/>
          <a:p>
            <a:pPr>
              <a:buFont typeface="Wingdings" charset="2"/>
              <a:buNone/>
            </a:pPr>
            <a:r>
              <a:rPr lang="ja-JP" altLang="en-US" sz="2800"/>
              <a:t>記憶内に貯蔵された一般的概念を表現するためのデータ構造であると定義</a:t>
            </a:r>
            <a:endParaRPr lang="en-US" altLang="ja-JP" sz="2800"/>
          </a:p>
          <a:p>
            <a:r>
              <a:rPr lang="en-US" altLang="ja-JP" sz="2800"/>
              <a:t>Rumelhart &amp; Ortony (1977)</a:t>
            </a:r>
            <a:r>
              <a:rPr lang="ja-JP" altLang="en-US" sz="2800"/>
              <a:t>：スキーマ</a:t>
            </a:r>
            <a:endParaRPr lang="en-US" altLang="ja-JP" sz="2800"/>
          </a:p>
          <a:p>
            <a:r>
              <a:rPr lang="en-US" altLang="ja-JP" sz="2800"/>
              <a:t>Minsky (1975)</a:t>
            </a:r>
            <a:r>
              <a:rPr lang="ja-JP" altLang="en-US" sz="2800"/>
              <a:t>：フレーム</a:t>
            </a:r>
            <a:endParaRPr lang="en-US" altLang="ja-JP" sz="2800"/>
          </a:p>
          <a:p>
            <a:r>
              <a:rPr lang="en-US" altLang="ja-JP" sz="2800"/>
              <a:t>Shank &amp; Abelson (1977)</a:t>
            </a:r>
            <a:r>
              <a:rPr lang="ja-JP" altLang="en-US" sz="2800"/>
              <a:t>：スクリプト</a:t>
            </a:r>
          </a:p>
        </p:txBody>
      </p:sp>
      <p:sp>
        <p:nvSpPr>
          <p:cNvPr id="98308" name="Rectangle 4"/>
          <p:cNvSpPr>
            <a:spLocks noChangeArrowheads="1"/>
          </p:cNvSpPr>
          <p:nvPr/>
        </p:nvSpPr>
        <p:spPr bwMode="auto">
          <a:xfrm>
            <a:off x="1524000" y="1828800"/>
            <a:ext cx="6477000" cy="1219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ja-JP" altLang="en-US" sz="3200"/>
              <a:t>過去の経験や外部環境についての構造化された知識</a:t>
            </a:r>
            <a:r>
              <a:rPr lang="en-US" altLang="ja-JP" sz="3200"/>
              <a:t> (Bartlett, 1932)</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ja-JP" altLang="en-US"/>
              <a:t>スキーマの特性</a:t>
            </a:r>
          </a:p>
        </p:txBody>
      </p:sp>
      <p:sp>
        <p:nvSpPr>
          <p:cNvPr id="99331" name="Rectangle 3"/>
          <p:cNvSpPr>
            <a:spLocks noGrp="1" noChangeArrowheads="1"/>
          </p:cNvSpPr>
          <p:nvPr>
            <p:ph type="body" idx="1"/>
          </p:nvPr>
        </p:nvSpPr>
        <p:spPr>
          <a:xfrm>
            <a:off x="990600" y="1600200"/>
            <a:ext cx="7848600" cy="4572000"/>
          </a:xfrm>
        </p:spPr>
        <p:txBody>
          <a:bodyPr>
            <a:noAutofit/>
          </a:bodyPr>
          <a:lstStyle/>
          <a:p>
            <a:pPr>
              <a:lnSpc>
                <a:spcPct val="90000"/>
              </a:lnSpc>
            </a:pPr>
            <a:r>
              <a:rPr lang="ja-JP" altLang="en-US" dirty="0"/>
              <a:t>変数をもつ</a:t>
            </a:r>
            <a:endParaRPr lang="en-US" altLang="ja-JP" dirty="0"/>
          </a:p>
          <a:p>
            <a:pPr lvl="1">
              <a:lnSpc>
                <a:spcPct val="90000"/>
              </a:lnSpc>
              <a:buFont typeface="Wingdings" charset="2"/>
              <a:buNone/>
            </a:pPr>
            <a:r>
              <a:rPr lang="ja-JP" altLang="en-US" sz="2000" dirty="0"/>
              <a:t>スキーマは情報の束であり，固定的要素と可変的要素をもつ．</a:t>
            </a:r>
            <a:endParaRPr lang="en-US" altLang="ja-JP" sz="2000" dirty="0"/>
          </a:p>
          <a:p>
            <a:pPr>
              <a:lnSpc>
                <a:spcPct val="90000"/>
              </a:lnSpc>
            </a:pPr>
            <a:r>
              <a:rPr lang="ja-JP" altLang="en-US" dirty="0"/>
              <a:t>埋め込み構造をもつ</a:t>
            </a:r>
            <a:endParaRPr lang="en-US" altLang="ja-JP" dirty="0"/>
          </a:p>
          <a:p>
            <a:pPr lvl="1">
              <a:lnSpc>
                <a:spcPct val="90000"/>
              </a:lnSpc>
              <a:buFont typeface="Wingdings" charset="2"/>
              <a:buNone/>
            </a:pPr>
            <a:r>
              <a:rPr lang="ja-JP" altLang="en-US" sz="2000" dirty="0"/>
              <a:t>スキーマは他の上位スキーマの中に埋め込み可能である．</a:t>
            </a:r>
            <a:endParaRPr lang="en-US" altLang="ja-JP" sz="2000" dirty="0"/>
          </a:p>
          <a:p>
            <a:pPr>
              <a:lnSpc>
                <a:spcPct val="90000"/>
              </a:lnSpc>
            </a:pPr>
            <a:r>
              <a:rPr lang="ja-JP" altLang="en-US" dirty="0"/>
              <a:t>あらゆる抽象度をもつ</a:t>
            </a:r>
            <a:endParaRPr lang="en-US" altLang="ja-JP" dirty="0"/>
          </a:p>
          <a:p>
            <a:pPr lvl="1">
              <a:lnSpc>
                <a:spcPct val="90000"/>
              </a:lnSpc>
              <a:buFont typeface="Wingdings" charset="2"/>
              <a:buNone/>
            </a:pPr>
            <a:r>
              <a:rPr lang="ja-JP" altLang="en-US" sz="2000" dirty="0"/>
              <a:t>スキーマはあらゆる抽象度の情報を網羅する．</a:t>
            </a:r>
            <a:endParaRPr lang="en-US" altLang="ja-JP" sz="2000" dirty="0"/>
          </a:p>
          <a:p>
            <a:pPr>
              <a:lnSpc>
                <a:spcPct val="90000"/>
              </a:lnSpc>
            </a:pPr>
            <a:r>
              <a:rPr lang="ja-JP" altLang="en-US" dirty="0"/>
              <a:t>定義ではなく知識を表現する</a:t>
            </a:r>
            <a:endParaRPr lang="en-US" altLang="ja-JP" dirty="0"/>
          </a:p>
          <a:p>
            <a:pPr lvl="1">
              <a:lnSpc>
                <a:spcPct val="90000"/>
              </a:lnSpc>
              <a:buFont typeface="Wingdings" charset="2"/>
              <a:buNone/>
            </a:pPr>
            <a:r>
              <a:rPr lang="ja-JP" altLang="en-US" sz="2000" dirty="0"/>
              <a:t>スキーマが表現する知識は，辞書の記載事項のように定義的でなく，むしろ百科事典的に多様な内容を含む．またスキーマは概念に結びついた知識を表現する．</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ja-JP" altLang="en-US"/>
              <a:t>スキーマの特性</a:t>
            </a:r>
          </a:p>
        </p:txBody>
      </p:sp>
      <p:sp>
        <p:nvSpPr>
          <p:cNvPr id="100355" name="Rectangle 3"/>
          <p:cNvSpPr>
            <a:spLocks noGrp="1" noChangeArrowheads="1"/>
          </p:cNvSpPr>
          <p:nvPr>
            <p:ph type="body" idx="1"/>
          </p:nvPr>
        </p:nvSpPr>
        <p:spPr>
          <a:xfrm>
            <a:off x="990600" y="1600200"/>
            <a:ext cx="7848600" cy="1524000"/>
          </a:xfrm>
        </p:spPr>
        <p:txBody>
          <a:bodyPr/>
          <a:lstStyle/>
          <a:p>
            <a:r>
              <a:rPr lang="ja-JP" altLang="en-US"/>
              <a:t>変数をもつ</a:t>
            </a:r>
            <a:endParaRPr lang="en-US" altLang="ja-JP"/>
          </a:p>
          <a:p>
            <a:pPr lvl="1">
              <a:buFont typeface="Wingdings" charset="2"/>
              <a:buNone/>
            </a:pPr>
            <a:r>
              <a:rPr lang="ja-JP" altLang="en-US"/>
              <a:t>スキーマは情報の束であり，固定的要素と可変的要素をもつ．</a:t>
            </a:r>
          </a:p>
        </p:txBody>
      </p:sp>
      <p:grpSp>
        <p:nvGrpSpPr>
          <p:cNvPr id="2" name="Group 4"/>
          <p:cNvGrpSpPr>
            <a:grpSpLocks/>
          </p:cNvGrpSpPr>
          <p:nvPr/>
        </p:nvGrpSpPr>
        <p:grpSpPr bwMode="auto">
          <a:xfrm>
            <a:off x="1295400" y="4343400"/>
            <a:ext cx="3478213" cy="1828800"/>
            <a:chOff x="816" y="2064"/>
            <a:chExt cx="2191" cy="1152"/>
          </a:xfrm>
        </p:grpSpPr>
        <p:grpSp>
          <p:nvGrpSpPr>
            <p:cNvPr id="3" name="Group 5"/>
            <p:cNvGrpSpPr>
              <a:grpSpLocks/>
            </p:cNvGrpSpPr>
            <p:nvPr/>
          </p:nvGrpSpPr>
          <p:grpSpPr bwMode="auto">
            <a:xfrm>
              <a:off x="816" y="2064"/>
              <a:ext cx="1008" cy="1152"/>
              <a:chOff x="816" y="2064"/>
              <a:chExt cx="1008" cy="1152"/>
            </a:xfrm>
          </p:grpSpPr>
          <p:sp>
            <p:nvSpPr>
              <p:cNvPr id="100358" name="Rectangle 6"/>
              <p:cNvSpPr>
                <a:spLocks noChangeArrowheads="1"/>
              </p:cNvSpPr>
              <p:nvPr/>
            </p:nvSpPr>
            <p:spPr bwMode="auto">
              <a:xfrm>
                <a:off x="864" y="2064"/>
                <a:ext cx="960" cy="115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1">
                <a:prstTxWarp prst="textNoShape">
                  <a:avLst/>
                </a:prstTxWarp>
              </a:bodyPr>
              <a:lstStyle/>
              <a:p>
                <a:pPr algn="ctr"/>
                <a:r>
                  <a:rPr lang="ja-JP" altLang="en-US" sz="2400"/>
                  <a:t>与える</a:t>
                </a:r>
              </a:p>
            </p:txBody>
          </p:sp>
          <p:sp>
            <p:nvSpPr>
              <p:cNvPr id="100359" name="Rectangle 7" descr="50%"/>
              <p:cNvSpPr>
                <a:spLocks noChangeArrowheads="1"/>
              </p:cNvSpPr>
              <p:nvPr/>
            </p:nvSpPr>
            <p:spPr bwMode="auto">
              <a:xfrm>
                <a:off x="1104" y="2352"/>
                <a:ext cx="720" cy="864"/>
              </a:xfrm>
              <a:prstGeom prst="rect">
                <a:avLst/>
              </a:prstGeom>
              <a:pattFill prst="pct50">
                <a:fgClr>
                  <a:schemeClr val="accent1"/>
                </a:fgClr>
                <a:bgClr>
                  <a:schemeClr val="bg1"/>
                </a:bgClr>
              </a:pattFill>
              <a:ln w="19050">
                <a:solidFill>
                  <a:schemeClr val="tx1"/>
                </a:solidFill>
                <a:miter lim="800000"/>
                <a:headEnd/>
                <a:tailEnd/>
              </a:ln>
              <a:effectLst/>
            </p:spPr>
            <p:txBody>
              <a:bodyPr wrap="none" anchor="ctr">
                <a:prstTxWarp prst="textNoShape">
                  <a:avLst/>
                </a:prstTxWarp>
              </a:bodyPr>
              <a:lstStyle/>
              <a:p>
                <a:endParaRPr lang="ja-JP" altLang="en-US"/>
              </a:p>
            </p:txBody>
          </p:sp>
          <p:sp>
            <p:nvSpPr>
              <p:cNvPr id="100360" name="Line 8"/>
              <p:cNvSpPr>
                <a:spLocks noChangeShapeType="1"/>
              </p:cNvSpPr>
              <p:nvPr/>
            </p:nvSpPr>
            <p:spPr bwMode="auto">
              <a:xfrm>
                <a:off x="864" y="2352"/>
                <a:ext cx="960" cy="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sp>
            <p:nvSpPr>
              <p:cNvPr id="100361" name="Line 9"/>
              <p:cNvSpPr>
                <a:spLocks noChangeShapeType="1"/>
              </p:cNvSpPr>
              <p:nvPr/>
            </p:nvSpPr>
            <p:spPr bwMode="auto">
              <a:xfrm>
                <a:off x="1104" y="2352"/>
                <a:ext cx="0" cy="864"/>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sp>
            <p:nvSpPr>
              <p:cNvPr id="100362" name="Text Box 10"/>
              <p:cNvSpPr txBox="1">
                <a:spLocks noChangeArrowheads="1"/>
              </p:cNvSpPr>
              <p:nvPr/>
            </p:nvSpPr>
            <p:spPr bwMode="auto">
              <a:xfrm>
                <a:off x="816" y="2400"/>
                <a:ext cx="346" cy="754"/>
              </a:xfrm>
              <a:prstGeom prst="rect">
                <a:avLst/>
              </a:prstGeom>
              <a:noFill/>
              <a:ln w="9525">
                <a:noFill/>
                <a:miter lim="800000"/>
                <a:headEnd/>
                <a:tailEnd/>
              </a:ln>
              <a:effectLst/>
            </p:spPr>
            <p:txBody>
              <a:bodyPr vert="eaVert" wrap="none">
                <a:prstTxWarp prst="textNoShape">
                  <a:avLst/>
                </a:prstTxWarp>
                <a:spAutoFit/>
              </a:bodyPr>
              <a:lstStyle/>
              <a:p>
                <a:r>
                  <a:rPr lang="ja-JP" altLang="en-US" sz="2400"/>
                  <a:t>スキーマ</a:t>
                </a:r>
              </a:p>
            </p:txBody>
          </p:sp>
          <p:sp>
            <p:nvSpPr>
              <p:cNvPr id="100363" name="Line 11"/>
              <p:cNvSpPr>
                <a:spLocks noChangeShapeType="1"/>
              </p:cNvSpPr>
              <p:nvPr/>
            </p:nvSpPr>
            <p:spPr bwMode="auto">
              <a:xfrm>
                <a:off x="1104" y="2640"/>
                <a:ext cx="720" cy="0"/>
              </a:xfrm>
              <a:prstGeom prst="line">
                <a:avLst/>
              </a:prstGeom>
              <a:noFill/>
              <a:ln w="9525">
                <a:solidFill>
                  <a:schemeClr val="tx1"/>
                </a:solidFill>
                <a:round/>
                <a:headEnd/>
                <a:tailEnd/>
              </a:ln>
              <a:effectLst/>
            </p:spPr>
            <p:txBody>
              <a:bodyPr wrap="none">
                <a:prstTxWarp prst="textNoShape">
                  <a:avLst/>
                </a:prstTxWarp>
              </a:bodyPr>
              <a:lstStyle/>
              <a:p>
                <a:endParaRPr lang="ja-JP" altLang="en-US"/>
              </a:p>
            </p:txBody>
          </p:sp>
          <p:sp>
            <p:nvSpPr>
              <p:cNvPr id="100364" name="Line 12"/>
              <p:cNvSpPr>
                <a:spLocks noChangeShapeType="1"/>
              </p:cNvSpPr>
              <p:nvPr/>
            </p:nvSpPr>
            <p:spPr bwMode="auto">
              <a:xfrm>
                <a:off x="1104" y="2928"/>
                <a:ext cx="720" cy="0"/>
              </a:xfrm>
              <a:prstGeom prst="line">
                <a:avLst/>
              </a:prstGeom>
              <a:noFill/>
              <a:ln w="9525">
                <a:solidFill>
                  <a:schemeClr val="tx1"/>
                </a:solidFill>
                <a:round/>
                <a:headEnd/>
                <a:tailEnd/>
              </a:ln>
              <a:effectLst/>
            </p:spPr>
            <p:txBody>
              <a:bodyPr wrap="none">
                <a:prstTxWarp prst="textNoShape">
                  <a:avLst/>
                </a:prstTxWarp>
              </a:bodyPr>
              <a:lstStyle/>
              <a:p>
                <a:endParaRPr lang="ja-JP" altLang="en-US"/>
              </a:p>
            </p:txBody>
          </p:sp>
        </p:grpSp>
        <p:sp>
          <p:nvSpPr>
            <p:cNvPr id="100365" name="Text Box 13"/>
            <p:cNvSpPr txBox="1">
              <a:spLocks noChangeArrowheads="1"/>
            </p:cNvSpPr>
            <p:nvPr/>
          </p:nvSpPr>
          <p:spPr bwMode="auto">
            <a:xfrm>
              <a:off x="1142" y="2330"/>
              <a:ext cx="682" cy="886"/>
            </a:xfrm>
            <a:prstGeom prst="rect">
              <a:avLst/>
            </a:prstGeom>
            <a:noFill/>
            <a:ln w="9525">
              <a:noFill/>
              <a:miter lim="800000"/>
              <a:headEnd/>
              <a:tailEnd/>
            </a:ln>
            <a:effectLst/>
          </p:spPr>
          <p:txBody>
            <a:bodyPr wrap="none">
              <a:prstTxWarp prst="textNoShape">
                <a:avLst/>
              </a:prstTxWarp>
              <a:spAutoFit/>
            </a:bodyPr>
            <a:lstStyle/>
            <a:p>
              <a:pPr>
                <a:lnSpc>
                  <a:spcPct val="120000"/>
                </a:lnSpc>
              </a:pPr>
              <a:r>
                <a:rPr lang="ja-JP" altLang="en-US" sz="2400" dirty="0">
                  <a:effectLst>
                    <a:outerShdw blurRad="50800" dist="38100" dir="2700000">
                      <a:srgbClr val="000000">
                        <a:alpha val="43000"/>
                      </a:srgbClr>
                    </a:outerShdw>
                  </a:effectLst>
                </a:rPr>
                <a:t>与え手</a:t>
              </a:r>
              <a:endParaRPr lang="en-US" altLang="ja-JP" sz="2400" dirty="0">
                <a:effectLst>
                  <a:outerShdw blurRad="50800" dist="38100" dir="2700000">
                    <a:srgbClr val="000000">
                      <a:alpha val="43000"/>
                    </a:srgbClr>
                  </a:outerShdw>
                </a:effectLst>
              </a:endParaRPr>
            </a:p>
            <a:p>
              <a:pPr>
                <a:lnSpc>
                  <a:spcPct val="120000"/>
                </a:lnSpc>
              </a:pPr>
              <a:r>
                <a:rPr lang="ja-JP" altLang="en-US" sz="2400" dirty="0">
                  <a:effectLst>
                    <a:outerShdw blurRad="50800" dist="38100" dir="2700000">
                      <a:srgbClr val="000000">
                        <a:alpha val="43000"/>
                      </a:srgbClr>
                    </a:outerShdw>
                  </a:effectLst>
                </a:rPr>
                <a:t>受け手</a:t>
              </a:r>
              <a:endParaRPr lang="en-US" altLang="ja-JP" sz="2400" dirty="0">
                <a:effectLst>
                  <a:outerShdw blurRad="50800" dist="38100" dir="2700000">
                    <a:srgbClr val="000000">
                      <a:alpha val="43000"/>
                    </a:srgbClr>
                  </a:outerShdw>
                </a:effectLst>
              </a:endParaRPr>
            </a:p>
            <a:p>
              <a:pPr>
                <a:lnSpc>
                  <a:spcPct val="120000"/>
                </a:lnSpc>
              </a:pPr>
              <a:r>
                <a:rPr lang="ja-JP" altLang="en-US" sz="2400" dirty="0">
                  <a:effectLst>
                    <a:outerShdw blurRad="50800" dist="38100" dir="2700000">
                      <a:srgbClr val="000000">
                        <a:alpha val="43000"/>
                      </a:srgbClr>
                    </a:outerShdw>
                  </a:effectLst>
                </a:rPr>
                <a:t>品物</a:t>
              </a:r>
            </a:p>
          </p:txBody>
        </p:sp>
        <p:sp>
          <p:nvSpPr>
            <p:cNvPr id="100366" name="Line 14"/>
            <p:cNvSpPr>
              <a:spLocks noChangeShapeType="1"/>
            </p:cNvSpPr>
            <p:nvPr/>
          </p:nvSpPr>
          <p:spPr bwMode="auto">
            <a:xfrm>
              <a:off x="1776" y="2496"/>
              <a:ext cx="384"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100367" name="Line 15"/>
            <p:cNvSpPr>
              <a:spLocks noChangeShapeType="1"/>
            </p:cNvSpPr>
            <p:nvPr/>
          </p:nvSpPr>
          <p:spPr bwMode="auto">
            <a:xfrm>
              <a:off x="1776" y="2784"/>
              <a:ext cx="384"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100368" name="Line 16"/>
            <p:cNvSpPr>
              <a:spLocks noChangeShapeType="1"/>
            </p:cNvSpPr>
            <p:nvPr/>
          </p:nvSpPr>
          <p:spPr bwMode="auto">
            <a:xfrm>
              <a:off x="1776" y="3072"/>
              <a:ext cx="384"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100369" name="Text Box 17"/>
            <p:cNvSpPr txBox="1">
              <a:spLocks noChangeArrowheads="1"/>
            </p:cNvSpPr>
            <p:nvPr/>
          </p:nvSpPr>
          <p:spPr bwMode="auto">
            <a:xfrm>
              <a:off x="2160" y="2304"/>
              <a:ext cx="847" cy="886"/>
            </a:xfrm>
            <a:prstGeom prst="rect">
              <a:avLst/>
            </a:prstGeom>
            <a:noFill/>
            <a:ln w="9525">
              <a:noFill/>
              <a:miter lim="800000"/>
              <a:headEnd/>
              <a:tailEnd/>
            </a:ln>
            <a:effectLst/>
          </p:spPr>
          <p:txBody>
            <a:bodyPr wrap="none">
              <a:prstTxWarp prst="textNoShape">
                <a:avLst/>
              </a:prstTxWarp>
              <a:spAutoFit/>
            </a:bodyPr>
            <a:lstStyle/>
            <a:p>
              <a:pPr>
                <a:lnSpc>
                  <a:spcPct val="120000"/>
                </a:lnSpc>
              </a:pPr>
              <a:r>
                <a:rPr lang="ja-JP" altLang="en-US" sz="2400"/>
                <a:t>桃太郎</a:t>
              </a:r>
              <a:endParaRPr lang="en-US" altLang="ja-JP" sz="2400"/>
            </a:p>
            <a:p>
              <a:pPr>
                <a:lnSpc>
                  <a:spcPct val="120000"/>
                </a:lnSpc>
              </a:pPr>
              <a:r>
                <a:rPr lang="ja-JP" altLang="en-US" sz="2400"/>
                <a:t>サル</a:t>
              </a:r>
              <a:endParaRPr lang="en-US" altLang="ja-JP" sz="2400"/>
            </a:p>
            <a:p>
              <a:pPr>
                <a:lnSpc>
                  <a:spcPct val="120000"/>
                </a:lnSpc>
              </a:pPr>
              <a:r>
                <a:rPr lang="ja-JP" altLang="en-US" sz="2400"/>
                <a:t>きび団子</a:t>
              </a:r>
            </a:p>
          </p:txBody>
        </p:sp>
      </p:grpSp>
      <p:grpSp>
        <p:nvGrpSpPr>
          <p:cNvPr id="4" name="Group 18"/>
          <p:cNvGrpSpPr>
            <a:grpSpLocks/>
          </p:cNvGrpSpPr>
          <p:nvPr/>
        </p:nvGrpSpPr>
        <p:grpSpPr bwMode="auto">
          <a:xfrm>
            <a:off x="5334000" y="4343400"/>
            <a:ext cx="3536950" cy="1828800"/>
            <a:chOff x="816" y="2064"/>
            <a:chExt cx="2228" cy="1152"/>
          </a:xfrm>
        </p:grpSpPr>
        <p:grpSp>
          <p:nvGrpSpPr>
            <p:cNvPr id="5" name="Group 19"/>
            <p:cNvGrpSpPr>
              <a:grpSpLocks/>
            </p:cNvGrpSpPr>
            <p:nvPr/>
          </p:nvGrpSpPr>
          <p:grpSpPr bwMode="auto">
            <a:xfrm>
              <a:off x="816" y="2064"/>
              <a:ext cx="1008" cy="1152"/>
              <a:chOff x="816" y="2064"/>
              <a:chExt cx="1008" cy="1152"/>
            </a:xfrm>
          </p:grpSpPr>
          <p:sp>
            <p:nvSpPr>
              <p:cNvPr id="100372" name="Rectangle 20"/>
              <p:cNvSpPr>
                <a:spLocks noChangeArrowheads="1"/>
              </p:cNvSpPr>
              <p:nvPr/>
            </p:nvSpPr>
            <p:spPr bwMode="auto">
              <a:xfrm>
                <a:off x="864" y="2064"/>
                <a:ext cx="960" cy="115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1">
                <a:prstTxWarp prst="textNoShape">
                  <a:avLst/>
                </a:prstTxWarp>
              </a:bodyPr>
              <a:lstStyle/>
              <a:p>
                <a:pPr algn="ctr"/>
                <a:r>
                  <a:rPr lang="ja-JP" altLang="en-US" sz="2400"/>
                  <a:t>恩賜</a:t>
                </a:r>
              </a:p>
            </p:txBody>
          </p:sp>
          <p:sp>
            <p:nvSpPr>
              <p:cNvPr id="100373" name="Rectangle 21" descr="50%"/>
              <p:cNvSpPr>
                <a:spLocks noChangeArrowheads="1"/>
              </p:cNvSpPr>
              <p:nvPr/>
            </p:nvSpPr>
            <p:spPr bwMode="auto">
              <a:xfrm>
                <a:off x="1104" y="2352"/>
                <a:ext cx="720" cy="864"/>
              </a:xfrm>
              <a:prstGeom prst="rect">
                <a:avLst/>
              </a:prstGeom>
              <a:pattFill prst="pct50">
                <a:fgClr>
                  <a:schemeClr val="accent1"/>
                </a:fgClr>
                <a:bgClr>
                  <a:schemeClr val="bg1"/>
                </a:bgClr>
              </a:pattFill>
              <a:ln w="19050">
                <a:solidFill>
                  <a:schemeClr val="tx1"/>
                </a:solidFill>
                <a:miter lim="800000"/>
                <a:headEnd/>
                <a:tailEnd/>
              </a:ln>
              <a:effectLst/>
            </p:spPr>
            <p:txBody>
              <a:bodyPr wrap="none" anchor="ctr">
                <a:prstTxWarp prst="textNoShape">
                  <a:avLst/>
                </a:prstTxWarp>
              </a:bodyPr>
              <a:lstStyle/>
              <a:p>
                <a:endParaRPr lang="ja-JP" altLang="en-US"/>
              </a:p>
            </p:txBody>
          </p:sp>
          <p:sp>
            <p:nvSpPr>
              <p:cNvPr id="100374" name="Line 22"/>
              <p:cNvSpPr>
                <a:spLocks noChangeShapeType="1"/>
              </p:cNvSpPr>
              <p:nvPr/>
            </p:nvSpPr>
            <p:spPr bwMode="auto">
              <a:xfrm>
                <a:off x="864" y="2352"/>
                <a:ext cx="960" cy="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sp>
            <p:nvSpPr>
              <p:cNvPr id="100375" name="Line 23"/>
              <p:cNvSpPr>
                <a:spLocks noChangeShapeType="1"/>
              </p:cNvSpPr>
              <p:nvPr/>
            </p:nvSpPr>
            <p:spPr bwMode="auto">
              <a:xfrm>
                <a:off x="1104" y="2352"/>
                <a:ext cx="0" cy="864"/>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sp>
            <p:nvSpPr>
              <p:cNvPr id="100376" name="Text Box 24"/>
              <p:cNvSpPr txBox="1">
                <a:spLocks noChangeArrowheads="1"/>
              </p:cNvSpPr>
              <p:nvPr/>
            </p:nvSpPr>
            <p:spPr bwMode="auto">
              <a:xfrm>
                <a:off x="816" y="2400"/>
                <a:ext cx="346" cy="754"/>
              </a:xfrm>
              <a:prstGeom prst="rect">
                <a:avLst/>
              </a:prstGeom>
              <a:noFill/>
              <a:ln w="9525">
                <a:noFill/>
                <a:miter lim="800000"/>
                <a:headEnd/>
                <a:tailEnd/>
              </a:ln>
              <a:effectLst/>
            </p:spPr>
            <p:txBody>
              <a:bodyPr vert="eaVert" wrap="none">
                <a:prstTxWarp prst="textNoShape">
                  <a:avLst/>
                </a:prstTxWarp>
                <a:spAutoFit/>
              </a:bodyPr>
              <a:lstStyle/>
              <a:p>
                <a:r>
                  <a:rPr lang="ja-JP" altLang="en-US" sz="2400"/>
                  <a:t>スキーマ</a:t>
                </a:r>
              </a:p>
            </p:txBody>
          </p:sp>
          <p:sp>
            <p:nvSpPr>
              <p:cNvPr id="100377" name="Line 25"/>
              <p:cNvSpPr>
                <a:spLocks noChangeShapeType="1"/>
              </p:cNvSpPr>
              <p:nvPr/>
            </p:nvSpPr>
            <p:spPr bwMode="auto">
              <a:xfrm>
                <a:off x="1104" y="2640"/>
                <a:ext cx="720" cy="0"/>
              </a:xfrm>
              <a:prstGeom prst="line">
                <a:avLst/>
              </a:prstGeom>
              <a:noFill/>
              <a:ln w="9525">
                <a:solidFill>
                  <a:schemeClr val="tx1"/>
                </a:solidFill>
                <a:round/>
                <a:headEnd/>
                <a:tailEnd/>
              </a:ln>
              <a:effectLst/>
            </p:spPr>
            <p:txBody>
              <a:bodyPr wrap="none">
                <a:prstTxWarp prst="textNoShape">
                  <a:avLst/>
                </a:prstTxWarp>
              </a:bodyPr>
              <a:lstStyle/>
              <a:p>
                <a:endParaRPr lang="ja-JP" altLang="en-US"/>
              </a:p>
            </p:txBody>
          </p:sp>
          <p:sp>
            <p:nvSpPr>
              <p:cNvPr id="100378" name="Line 26"/>
              <p:cNvSpPr>
                <a:spLocks noChangeShapeType="1"/>
              </p:cNvSpPr>
              <p:nvPr/>
            </p:nvSpPr>
            <p:spPr bwMode="auto">
              <a:xfrm>
                <a:off x="1104" y="2928"/>
                <a:ext cx="720" cy="0"/>
              </a:xfrm>
              <a:prstGeom prst="line">
                <a:avLst/>
              </a:prstGeom>
              <a:noFill/>
              <a:ln w="9525">
                <a:solidFill>
                  <a:schemeClr val="tx1"/>
                </a:solidFill>
                <a:round/>
                <a:headEnd/>
                <a:tailEnd/>
              </a:ln>
              <a:effectLst/>
            </p:spPr>
            <p:txBody>
              <a:bodyPr wrap="none">
                <a:prstTxWarp prst="textNoShape">
                  <a:avLst/>
                </a:prstTxWarp>
              </a:bodyPr>
              <a:lstStyle/>
              <a:p>
                <a:endParaRPr lang="ja-JP" altLang="en-US"/>
              </a:p>
            </p:txBody>
          </p:sp>
        </p:grpSp>
        <p:sp>
          <p:nvSpPr>
            <p:cNvPr id="100379" name="Text Box 27"/>
            <p:cNvSpPr txBox="1">
              <a:spLocks noChangeArrowheads="1"/>
            </p:cNvSpPr>
            <p:nvPr/>
          </p:nvSpPr>
          <p:spPr bwMode="auto">
            <a:xfrm>
              <a:off x="1142" y="2330"/>
              <a:ext cx="682" cy="886"/>
            </a:xfrm>
            <a:prstGeom prst="rect">
              <a:avLst/>
            </a:prstGeom>
            <a:noFill/>
            <a:ln w="9525">
              <a:noFill/>
              <a:miter lim="800000"/>
              <a:headEnd/>
              <a:tailEnd/>
            </a:ln>
            <a:effectLst/>
          </p:spPr>
          <p:txBody>
            <a:bodyPr wrap="none">
              <a:prstTxWarp prst="textNoShape">
                <a:avLst/>
              </a:prstTxWarp>
              <a:spAutoFit/>
            </a:bodyPr>
            <a:lstStyle/>
            <a:p>
              <a:pPr>
                <a:lnSpc>
                  <a:spcPct val="120000"/>
                </a:lnSpc>
              </a:pPr>
              <a:r>
                <a:rPr lang="ja-JP" altLang="en-US" sz="2400" dirty="0">
                  <a:effectLst>
                    <a:outerShdw blurRad="50800" dist="38100" dir="2700000">
                      <a:srgbClr val="000000">
                        <a:alpha val="43000"/>
                      </a:srgbClr>
                    </a:outerShdw>
                  </a:effectLst>
                </a:rPr>
                <a:t>与え手</a:t>
              </a:r>
              <a:endParaRPr lang="en-US" altLang="ja-JP" sz="2400" dirty="0">
                <a:effectLst>
                  <a:outerShdw blurRad="50800" dist="38100" dir="2700000">
                    <a:srgbClr val="000000">
                      <a:alpha val="43000"/>
                    </a:srgbClr>
                  </a:outerShdw>
                </a:effectLst>
              </a:endParaRPr>
            </a:p>
            <a:p>
              <a:pPr>
                <a:lnSpc>
                  <a:spcPct val="120000"/>
                </a:lnSpc>
              </a:pPr>
              <a:r>
                <a:rPr lang="ja-JP" altLang="en-US" sz="2400" dirty="0">
                  <a:effectLst>
                    <a:outerShdw blurRad="50800" dist="38100" dir="2700000">
                      <a:srgbClr val="000000">
                        <a:alpha val="43000"/>
                      </a:srgbClr>
                    </a:outerShdw>
                  </a:effectLst>
                </a:rPr>
                <a:t>受け手</a:t>
              </a:r>
              <a:endParaRPr lang="en-US" altLang="ja-JP" sz="2400" dirty="0">
                <a:effectLst>
                  <a:outerShdw blurRad="50800" dist="38100" dir="2700000">
                    <a:srgbClr val="000000">
                      <a:alpha val="43000"/>
                    </a:srgbClr>
                  </a:outerShdw>
                </a:effectLst>
              </a:endParaRPr>
            </a:p>
            <a:p>
              <a:pPr>
                <a:lnSpc>
                  <a:spcPct val="120000"/>
                </a:lnSpc>
              </a:pPr>
              <a:r>
                <a:rPr lang="ja-JP" altLang="en-US" sz="2400" dirty="0">
                  <a:effectLst>
                    <a:outerShdw blurRad="50800" dist="38100" dir="2700000">
                      <a:srgbClr val="000000">
                        <a:alpha val="43000"/>
                      </a:srgbClr>
                    </a:outerShdw>
                  </a:effectLst>
                </a:rPr>
                <a:t>品物</a:t>
              </a:r>
            </a:p>
          </p:txBody>
        </p:sp>
        <p:sp>
          <p:nvSpPr>
            <p:cNvPr id="100380" name="Line 28"/>
            <p:cNvSpPr>
              <a:spLocks noChangeShapeType="1"/>
            </p:cNvSpPr>
            <p:nvPr/>
          </p:nvSpPr>
          <p:spPr bwMode="auto">
            <a:xfrm>
              <a:off x="1776" y="2496"/>
              <a:ext cx="384"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100381" name="Line 29"/>
            <p:cNvSpPr>
              <a:spLocks noChangeShapeType="1"/>
            </p:cNvSpPr>
            <p:nvPr/>
          </p:nvSpPr>
          <p:spPr bwMode="auto">
            <a:xfrm>
              <a:off x="1776" y="2784"/>
              <a:ext cx="384"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100382" name="Line 30"/>
            <p:cNvSpPr>
              <a:spLocks noChangeShapeType="1"/>
            </p:cNvSpPr>
            <p:nvPr/>
          </p:nvSpPr>
          <p:spPr bwMode="auto">
            <a:xfrm>
              <a:off x="1776" y="3072"/>
              <a:ext cx="384"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ja-JP" altLang="en-US"/>
            </a:p>
          </p:txBody>
        </p:sp>
        <p:sp>
          <p:nvSpPr>
            <p:cNvPr id="100383" name="Text Box 31"/>
            <p:cNvSpPr txBox="1">
              <a:spLocks noChangeArrowheads="1"/>
            </p:cNvSpPr>
            <p:nvPr/>
          </p:nvSpPr>
          <p:spPr bwMode="auto">
            <a:xfrm>
              <a:off x="2160" y="2304"/>
              <a:ext cx="884" cy="886"/>
            </a:xfrm>
            <a:prstGeom prst="rect">
              <a:avLst/>
            </a:prstGeom>
            <a:noFill/>
            <a:ln w="9525">
              <a:noFill/>
              <a:miter lim="800000"/>
              <a:headEnd/>
              <a:tailEnd/>
            </a:ln>
            <a:effectLst/>
          </p:spPr>
          <p:txBody>
            <a:bodyPr wrap="none">
              <a:prstTxWarp prst="textNoShape">
                <a:avLst/>
              </a:prstTxWarp>
              <a:spAutoFit/>
            </a:bodyPr>
            <a:lstStyle/>
            <a:p>
              <a:pPr>
                <a:lnSpc>
                  <a:spcPct val="120000"/>
                </a:lnSpc>
              </a:pPr>
              <a:r>
                <a:rPr lang="ja-JP" altLang="en-US" sz="2400"/>
                <a:t>天皇</a:t>
              </a:r>
              <a:endParaRPr lang="en-US" altLang="ja-JP" sz="2400"/>
            </a:p>
            <a:p>
              <a:pPr>
                <a:lnSpc>
                  <a:spcPct val="120000"/>
                </a:lnSpc>
              </a:pPr>
              <a:r>
                <a:rPr lang="ja-JP" altLang="en-US" sz="2400"/>
                <a:t>臣下の者</a:t>
              </a:r>
              <a:endParaRPr lang="en-US" altLang="ja-JP" sz="2400"/>
            </a:p>
            <a:p>
              <a:pPr>
                <a:lnSpc>
                  <a:spcPct val="120000"/>
                </a:lnSpc>
              </a:pPr>
              <a:r>
                <a:rPr lang="ja-JP" altLang="en-US" sz="2400"/>
                <a:t>扇子</a:t>
              </a:r>
            </a:p>
          </p:txBody>
        </p:sp>
      </p:grpSp>
      <p:sp>
        <p:nvSpPr>
          <p:cNvPr id="100384" name="Text Box 32"/>
          <p:cNvSpPr txBox="1">
            <a:spLocks noChangeArrowheads="1"/>
          </p:cNvSpPr>
          <p:nvPr/>
        </p:nvSpPr>
        <p:spPr bwMode="auto">
          <a:xfrm>
            <a:off x="2286000" y="3124200"/>
            <a:ext cx="3276600" cy="1143000"/>
          </a:xfrm>
          <a:prstGeom prst="rect">
            <a:avLst/>
          </a:prstGeom>
          <a:noFill/>
          <a:ln w="9525">
            <a:noFill/>
            <a:miter lim="800000"/>
            <a:headEnd/>
            <a:tailEnd/>
          </a:ln>
          <a:effectLst/>
        </p:spPr>
        <p:txBody>
          <a:bodyPr>
            <a:prstTxWarp prst="textNoShape">
              <a:avLst/>
            </a:prstTxWarp>
          </a:bodyPr>
          <a:lstStyle/>
          <a:p>
            <a:endParaRPr lang="ja-JP" altLang="en-US" sz="2400"/>
          </a:p>
        </p:txBody>
      </p:sp>
      <p:grpSp>
        <p:nvGrpSpPr>
          <p:cNvPr id="6" name="Group 33"/>
          <p:cNvGrpSpPr>
            <a:grpSpLocks/>
          </p:cNvGrpSpPr>
          <p:nvPr/>
        </p:nvGrpSpPr>
        <p:grpSpPr bwMode="auto">
          <a:xfrm>
            <a:off x="2514600" y="2667000"/>
            <a:ext cx="2667000" cy="2590800"/>
            <a:chOff x="1584" y="1680"/>
            <a:chExt cx="1680" cy="1632"/>
          </a:xfrm>
        </p:grpSpPr>
        <p:sp>
          <p:nvSpPr>
            <p:cNvPr id="100386" name="Oval 34"/>
            <p:cNvSpPr>
              <a:spLocks noChangeArrowheads="1"/>
            </p:cNvSpPr>
            <p:nvPr/>
          </p:nvSpPr>
          <p:spPr bwMode="auto">
            <a:xfrm>
              <a:off x="2160" y="3024"/>
              <a:ext cx="720" cy="288"/>
            </a:xfrm>
            <a:prstGeom prst="ellipse">
              <a:avLst/>
            </a:prstGeom>
            <a:noFill/>
            <a:ln w="38100">
              <a:solidFill>
                <a:schemeClr val="accent3"/>
              </a:solidFill>
              <a:round/>
              <a:headEnd/>
              <a:tailEnd/>
            </a:ln>
            <a:effectLst/>
          </p:spPr>
          <p:txBody>
            <a:bodyPr wrap="none" anchor="ctr">
              <a:prstTxWarp prst="textNoShape">
                <a:avLst/>
              </a:prstTxWarp>
            </a:bodyPr>
            <a:lstStyle/>
            <a:p>
              <a:endParaRPr lang="ja-JP" altLang="en-US"/>
            </a:p>
          </p:txBody>
        </p:sp>
        <p:sp>
          <p:nvSpPr>
            <p:cNvPr id="100387" name="AutoShape 35"/>
            <p:cNvSpPr>
              <a:spLocks noChangeArrowheads="1"/>
            </p:cNvSpPr>
            <p:nvPr/>
          </p:nvSpPr>
          <p:spPr bwMode="auto">
            <a:xfrm>
              <a:off x="1584" y="1680"/>
              <a:ext cx="1680" cy="960"/>
            </a:xfrm>
            <a:prstGeom prst="wedgeRectCallout">
              <a:avLst>
                <a:gd name="adj1" fmla="val 5597"/>
                <a:gd name="adj2" fmla="val 85731"/>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r>
                <a:rPr lang="ja-JP" altLang="en-US" sz="2400"/>
                <a:t>「桃太郎」の童話の中できび団子を与える場合における</a:t>
              </a:r>
              <a:r>
                <a:rPr lang="ja-JP" altLang="en-US" sz="2400" b="1">
                  <a:effectLst>
                    <a:outerShdw blurRad="38100" dist="38100" dir="2700000" algn="tl">
                      <a:srgbClr val="FFFFFF"/>
                    </a:outerShdw>
                  </a:effectLst>
                </a:rPr>
                <a:t>デフォルト値</a:t>
              </a:r>
            </a:p>
          </p:txBody>
        </p:sp>
      </p:grpSp>
      <p:grpSp>
        <p:nvGrpSpPr>
          <p:cNvPr id="7" name="Group 36"/>
          <p:cNvGrpSpPr>
            <a:grpSpLocks/>
          </p:cNvGrpSpPr>
          <p:nvPr/>
        </p:nvGrpSpPr>
        <p:grpSpPr bwMode="auto">
          <a:xfrm>
            <a:off x="5638800" y="2667000"/>
            <a:ext cx="2819400" cy="2590800"/>
            <a:chOff x="3552" y="1680"/>
            <a:chExt cx="1776" cy="1632"/>
          </a:xfrm>
        </p:grpSpPr>
        <p:sp>
          <p:nvSpPr>
            <p:cNvPr id="100389" name="Oval 37"/>
            <p:cNvSpPr>
              <a:spLocks noChangeArrowheads="1"/>
            </p:cNvSpPr>
            <p:nvPr/>
          </p:nvSpPr>
          <p:spPr bwMode="auto">
            <a:xfrm>
              <a:off x="4704" y="3024"/>
              <a:ext cx="528" cy="288"/>
            </a:xfrm>
            <a:prstGeom prst="ellipse">
              <a:avLst/>
            </a:prstGeom>
            <a:noFill/>
            <a:ln w="38100">
              <a:solidFill>
                <a:schemeClr val="accent3"/>
              </a:solidFill>
              <a:round/>
              <a:headEnd/>
              <a:tailEnd/>
            </a:ln>
            <a:effectLst/>
          </p:spPr>
          <p:txBody>
            <a:bodyPr wrap="none" anchor="ctr">
              <a:prstTxWarp prst="textNoShape">
                <a:avLst/>
              </a:prstTxWarp>
            </a:bodyPr>
            <a:lstStyle/>
            <a:p>
              <a:endParaRPr lang="ja-JP" altLang="en-US"/>
            </a:p>
          </p:txBody>
        </p:sp>
        <p:sp>
          <p:nvSpPr>
            <p:cNvPr id="100390" name="AutoShape 38"/>
            <p:cNvSpPr>
              <a:spLocks noChangeArrowheads="1"/>
            </p:cNvSpPr>
            <p:nvPr/>
          </p:nvSpPr>
          <p:spPr bwMode="auto">
            <a:xfrm>
              <a:off x="3552" y="1680"/>
              <a:ext cx="1776" cy="960"/>
            </a:xfrm>
            <a:prstGeom prst="wedgeRectCallout">
              <a:avLst>
                <a:gd name="adj1" fmla="val 28718"/>
                <a:gd name="adj2" fmla="val 86042"/>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r>
                <a:rPr lang="ja-JP" altLang="en-US" sz="2400"/>
                <a:t>恩賜という動詞の場合では「与え手が天皇であるのが</a:t>
              </a:r>
              <a:r>
                <a:rPr lang="ja-JP" altLang="en-US" sz="2400" b="1">
                  <a:effectLst>
                    <a:outerShdw blurRad="38100" dist="38100" dir="2700000" algn="tl">
                      <a:srgbClr val="FFFFFF"/>
                    </a:outerShdw>
                  </a:effectLst>
                </a:rPr>
                <a:t>デフォルト値</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ja-JP" altLang="en-US"/>
              <a:t>スキーマの特性</a:t>
            </a:r>
          </a:p>
        </p:txBody>
      </p:sp>
      <p:sp>
        <p:nvSpPr>
          <p:cNvPr id="101379" name="Rectangle 3"/>
          <p:cNvSpPr>
            <a:spLocks noGrp="1" noChangeArrowheads="1"/>
          </p:cNvSpPr>
          <p:nvPr>
            <p:ph type="body" idx="1"/>
          </p:nvPr>
        </p:nvSpPr>
        <p:spPr>
          <a:xfrm>
            <a:off x="990600" y="1600200"/>
            <a:ext cx="7848600" cy="4572000"/>
          </a:xfrm>
        </p:spPr>
        <p:txBody>
          <a:bodyPr/>
          <a:lstStyle/>
          <a:p>
            <a:r>
              <a:rPr lang="ja-JP" altLang="en-US"/>
              <a:t>埋め込み構造をもつ</a:t>
            </a:r>
            <a:endParaRPr lang="en-US" altLang="ja-JP"/>
          </a:p>
          <a:p>
            <a:pPr lvl="1">
              <a:buFont typeface="Wingdings" charset="2"/>
              <a:buNone/>
            </a:pPr>
            <a:r>
              <a:rPr lang="ja-JP" altLang="en-US"/>
              <a:t>スキーマは他の上位スキーマの中に埋め込み可能である．</a:t>
            </a:r>
          </a:p>
        </p:txBody>
      </p:sp>
      <p:sp>
        <p:nvSpPr>
          <p:cNvPr id="101380" name="Rectangle 4"/>
          <p:cNvSpPr>
            <a:spLocks noChangeArrowheads="1"/>
          </p:cNvSpPr>
          <p:nvPr/>
        </p:nvSpPr>
        <p:spPr bwMode="auto">
          <a:xfrm>
            <a:off x="4495800" y="2971800"/>
            <a:ext cx="609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ja-JP" altLang="en-US" sz="2400"/>
              <a:t>顔</a:t>
            </a:r>
          </a:p>
        </p:txBody>
      </p:sp>
      <p:sp>
        <p:nvSpPr>
          <p:cNvPr id="101381" name="Rectangle 5"/>
          <p:cNvSpPr>
            <a:spLocks noChangeArrowheads="1"/>
          </p:cNvSpPr>
          <p:nvPr/>
        </p:nvSpPr>
        <p:spPr bwMode="auto">
          <a:xfrm>
            <a:off x="2209800" y="3962400"/>
            <a:ext cx="609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ja-JP" altLang="en-US" sz="2400" dirty="0"/>
              <a:t>目</a:t>
            </a:r>
          </a:p>
        </p:txBody>
      </p:sp>
      <p:sp>
        <p:nvSpPr>
          <p:cNvPr id="101382" name="Rectangle 6"/>
          <p:cNvSpPr>
            <a:spLocks noChangeArrowheads="1"/>
          </p:cNvSpPr>
          <p:nvPr/>
        </p:nvSpPr>
        <p:spPr bwMode="auto">
          <a:xfrm>
            <a:off x="3352800" y="3962400"/>
            <a:ext cx="609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ja-JP" altLang="en-US" sz="2400"/>
              <a:t>鼻</a:t>
            </a:r>
          </a:p>
        </p:txBody>
      </p:sp>
      <p:sp>
        <p:nvSpPr>
          <p:cNvPr id="101383" name="Rectangle 7"/>
          <p:cNvSpPr>
            <a:spLocks noChangeArrowheads="1"/>
          </p:cNvSpPr>
          <p:nvPr/>
        </p:nvSpPr>
        <p:spPr bwMode="auto">
          <a:xfrm>
            <a:off x="4495800" y="3962400"/>
            <a:ext cx="609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ja-JP" altLang="en-US" sz="2400"/>
              <a:t>口</a:t>
            </a:r>
          </a:p>
        </p:txBody>
      </p:sp>
      <p:sp>
        <p:nvSpPr>
          <p:cNvPr id="101384" name="Rectangle 8"/>
          <p:cNvSpPr>
            <a:spLocks noChangeArrowheads="1"/>
          </p:cNvSpPr>
          <p:nvPr/>
        </p:nvSpPr>
        <p:spPr bwMode="auto">
          <a:xfrm>
            <a:off x="5638800" y="3962400"/>
            <a:ext cx="609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ja-JP" altLang="en-US" sz="2400"/>
              <a:t>耳</a:t>
            </a:r>
          </a:p>
        </p:txBody>
      </p:sp>
      <p:sp>
        <p:nvSpPr>
          <p:cNvPr id="101385" name="Rectangle 9"/>
          <p:cNvSpPr>
            <a:spLocks noChangeArrowheads="1"/>
          </p:cNvSpPr>
          <p:nvPr/>
        </p:nvSpPr>
        <p:spPr bwMode="auto">
          <a:xfrm>
            <a:off x="6781800" y="3962400"/>
            <a:ext cx="609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ja-JP" altLang="en-US" sz="2400"/>
              <a:t>眉</a:t>
            </a:r>
          </a:p>
        </p:txBody>
      </p:sp>
      <p:sp>
        <p:nvSpPr>
          <p:cNvPr id="101386" name="Rectangle 10"/>
          <p:cNvSpPr>
            <a:spLocks noChangeArrowheads="1"/>
          </p:cNvSpPr>
          <p:nvPr/>
        </p:nvSpPr>
        <p:spPr bwMode="auto">
          <a:xfrm>
            <a:off x="1219200" y="5029200"/>
            <a:ext cx="609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ja-JP" altLang="en-US" sz="2400"/>
              <a:t>瞳孔</a:t>
            </a:r>
          </a:p>
        </p:txBody>
      </p:sp>
      <p:sp>
        <p:nvSpPr>
          <p:cNvPr id="101387" name="Rectangle 11"/>
          <p:cNvSpPr>
            <a:spLocks noChangeArrowheads="1"/>
          </p:cNvSpPr>
          <p:nvPr/>
        </p:nvSpPr>
        <p:spPr bwMode="auto">
          <a:xfrm>
            <a:off x="2209800" y="5029200"/>
            <a:ext cx="609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ja-JP" altLang="en-US" sz="2400"/>
              <a:t>虹彩</a:t>
            </a:r>
          </a:p>
        </p:txBody>
      </p:sp>
      <p:sp>
        <p:nvSpPr>
          <p:cNvPr id="101388" name="Rectangle 12"/>
          <p:cNvSpPr>
            <a:spLocks noChangeArrowheads="1"/>
          </p:cNvSpPr>
          <p:nvPr/>
        </p:nvSpPr>
        <p:spPr bwMode="auto">
          <a:xfrm>
            <a:off x="3200400" y="5029200"/>
            <a:ext cx="609600"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ja-JP" altLang="en-US" sz="2400"/>
              <a:t>瞼</a:t>
            </a:r>
          </a:p>
        </p:txBody>
      </p:sp>
      <p:sp>
        <p:nvSpPr>
          <p:cNvPr id="101389" name="Line 13"/>
          <p:cNvSpPr>
            <a:spLocks noChangeShapeType="1"/>
          </p:cNvSpPr>
          <p:nvPr/>
        </p:nvSpPr>
        <p:spPr bwMode="auto">
          <a:xfrm flipH="1">
            <a:off x="2514600" y="3429000"/>
            <a:ext cx="2286000" cy="5334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prstTxWarp prst="textNoShape">
              <a:avLst/>
            </a:prstTxWarp>
          </a:bodyPr>
          <a:lstStyle/>
          <a:p>
            <a:endParaRPr lang="ja-JP" altLang="en-US"/>
          </a:p>
        </p:txBody>
      </p:sp>
      <p:sp>
        <p:nvSpPr>
          <p:cNvPr id="101390" name="Line 14"/>
          <p:cNvSpPr>
            <a:spLocks noChangeShapeType="1"/>
          </p:cNvSpPr>
          <p:nvPr/>
        </p:nvSpPr>
        <p:spPr bwMode="auto">
          <a:xfrm flipH="1">
            <a:off x="3657600" y="3429000"/>
            <a:ext cx="1143000" cy="5334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prstTxWarp prst="textNoShape">
              <a:avLst/>
            </a:prstTxWarp>
          </a:bodyPr>
          <a:lstStyle/>
          <a:p>
            <a:endParaRPr lang="ja-JP" altLang="en-US"/>
          </a:p>
        </p:txBody>
      </p:sp>
      <p:sp>
        <p:nvSpPr>
          <p:cNvPr id="101391" name="Line 15"/>
          <p:cNvSpPr>
            <a:spLocks noChangeShapeType="1"/>
          </p:cNvSpPr>
          <p:nvPr/>
        </p:nvSpPr>
        <p:spPr bwMode="auto">
          <a:xfrm>
            <a:off x="4800600" y="3429000"/>
            <a:ext cx="0" cy="5334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prstTxWarp prst="textNoShape">
              <a:avLst/>
            </a:prstTxWarp>
          </a:bodyPr>
          <a:lstStyle/>
          <a:p>
            <a:endParaRPr lang="ja-JP" altLang="en-US"/>
          </a:p>
        </p:txBody>
      </p:sp>
      <p:sp>
        <p:nvSpPr>
          <p:cNvPr id="101392" name="Line 16"/>
          <p:cNvSpPr>
            <a:spLocks noChangeShapeType="1"/>
          </p:cNvSpPr>
          <p:nvPr/>
        </p:nvSpPr>
        <p:spPr bwMode="auto">
          <a:xfrm>
            <a:off x="4800600" y="3429000"/>
            <a:ext cx="1143000" cy="5334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prstTxWarp prst="textNoShape">
              <a:avLst/>
            </a:prstTxWarp>
          </a:bodyPr>
          <a:lstStyle/>
          <a:p>
            <a:endParaRPr lang="ja-JP" altLang="en-US"/>
          </a:p>
        </p:txBody>
      </p:sp>
      <p:sp>
        <p:nvSpPr>
          <p:cNvPr id="101393" name="Line 17"/>
          <p:cNvSpPr>
            <a:spLocks noChangeShapeType="1"/>
          </p:cNvSpPr>
          <p:nvPr/>
        </p:nvSpPr>
        <p:spPr bwMode="auto">
          <a:xfrm>
            <a:off x="4800600" y="3429000"/>
            <a:ext cx="2286000" cy="5334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prstTxWarp prst="textNoShape">
              <a:avLst/>
            </a:prstTxWarp>
          </a:bodyPr>
          <a:lstStyle/>
          <a:p>
            <a:endParaRPr lang="ja-JP" altLang="en-US"/>
          </a:p>
        </p:txBody>
      </p:sp>
      <p:sp>
        <p:nvSpPr>
          <p:cNvPr id="101394" name="Line 18"/>
          <p:cNvSpPr>
            <a:spLocks noChangeShapeType="1"/>
          </p:cNvSpPr>
          <p:nvPr/>
        </p:nvSpPr>
        <p:spPr bwMode="auto">
          <a:xfrm flipH="1">
            <a:off x="1524000" y="4419600"/>
            <a:ext cx="990600" cy="6096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prstTxWarp prst="textNoShape">
              <a:avLst/>
            </a:prstTxWarp>
          </a:bodyPr>
          <a:lstStyle/>
          <a:p>
            <a:endParaRPr lang="ja-JP" altLang="en-US"/>
          </a:p>
        </p:txBody>
      </p:sp>
      <p:sp>
        <p:nvSpPr>
          <p:cNvPr id="101395" name="Line 19"/>
          <p:cNvSpPr>
            <a:spLocks noChangeShapeType="1"/>
          </p:cNvSpPr>
          <p:nvPr/>
        </p:nvSpPr>
        <p:spPr bwMode="auto">
          <a:xfrm>
            <a:off x="2514600" y="4419600"/>
            <a:ext cx="0" cy="6096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prstTxWarp prst="textNoShape">
              <a:avLst/>
            </a:prstTxWarp>
          </a:bodyPr>
          <a:lstStyle/>
          <a:p>
            <a:endParaRPr lang="ja-JP" altLang="en-US"/>
          </a:p>
        </p:txBody>
      </p:sp>
      <p:sp>
        <p:nvSpPr>
          <p:cNvPr id="101396" name="Line 20"/>
          <p:cNvSpPr>
            <a:spLocks noChangeShapeType="1"/>
          </p:cNvSpPr>
          <p:nvPr/>
        </p:nvSpPr>
        <p:spPr bwMode="auto">
          <a:xfrm>
            <a:off x="2514600" y="4419600"/>
            <a:ext cx="990600" cy="6096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prstTxWarp prst="textNoShape">
              <a:avLst/>
            </a:prstTxWarp>
          </a:bodyPr>
          <a:lstStyle/>
          <a:p>
            <a:endParaRPr lang="ja-JP" altLang="en-US"/>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ビット">
  <a:themeElements>
    <a:clrScheme name="オービット">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オービット">
      <a:majorFont>
        <a:latin typeface="Candara"/>
        <a:ea typeface=""/>
        <a:cs typeface=""/>
        <a:font script="Jpan" typeface="ＭＳ Ｐゴシック"/>
      </a:majorFont>
      <a:minorFont>
        <a:latin typeface="Candara"/>
        <a:ea typeface=""/>
        <a:cs typeface=""/>
        <a:font script="Jpan" typeface="ＭＳ Ｐゴシック"/>
      </a:minorFont>
    </a:fontScheme>
    <a:fmtScheme name="オービット">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オービット.thmx</Template>
  <TotalTime>2428</TotalTime>
  <Words>2323</Words>
  <Application>Microsoft Macintosh PowerPoint</Application>
  <PresentationFormat>画面に合わせる (4:3)</PresentationFormat>
  <Paragraphs>416</Paragraphs>
  <Slides>30</Slides>
  <Notes>27</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7" baseType="lpstr">
      <vt:lpstr>Arial</vt:lpstr>
      <vt:lpstr>Calibri</vt:lpstr>
      <vt:lpstr>Candara</vt:lpstr>
      <vt:lpstr>Times New Roman</vt:lpstr>
      <vt:lpstr>Wingdings</vt:lpstr>
      <vt:lpstr>オービット</vt:lpstr>
      <vt:lpstr>Image</vt:lpstr>
      <vt:lpstr>認知科学</vt:lpstr>
      <vt:lpstr>命題ネットワーク</vt:lpstr>
      <vt:lpstr>命題ネットワークの例</vt:lpstr>
      <vt:lpstr>命題ネットワークとＨＩ</vt:lpstr>
      <vt:lpstr>スキーマ</vt:lpstr>
      <vt:lpstr>スキーマ(schema)理論</vt:lpstr>
      <vt:lpstr>スキーマの特性</vt:lpstr>
      <vt:lpstr>スキーマの特性</vt:lpstr>
      <vt:lpstr>スキーマの特性</vt:lpstr>
      <vt:lpstr>スキーマの特性</vt:lpstr>
      <vt:lpstr>スクリプト (script)</vt:lpstr>
      <vt:lpstr>演習</vt:lpstr>
      <vt:lpstr>ホテルの予約</vt:lpstr>
      <vt:lpstr>知識</vt:lpstr>
      <vt:lpstr>知識の表現形式</vt:lpstr>
      <vt:lpstr>意味ネットワーク</vt:lpstr>
      <vt:lpstr>意味ネットワークの例</vt:lpstr>
      <vt:lpstr>意味ネットワークの特徴</vt:lpstr>
      <vt:lpstr>意味ネットワークの心理学的妥当性</vt:lpstr>
      <vt:lpstr>意味ネットワークによる文の内容表現</vt:lpstr>
      <vt:lpstr>フレーム表現</vt:lpstr>
      <vt:lpstr>対象中心表現</vt:lpstr>
      <vt:lpstr>フレームの基本構造</vt:lpstr>
      <vt:lpstr>性質の継承</vt:lpstr>
      <vt:lpstr>演習</vt:lpstr>
      <vt:lpstr>解答テンプレート</vt:lpstr>
      <vt:lpstr>解答</vt:lpstr>
      <vt:lpstr>推論</vt:lpstr>
      <vt:lpstr>注意！</vt:lpstr>
      <vt:lpstr>おしまい</vt:lpstr>
    </vt:vector>
  </TitlesOfParts>
  <Company>静岡大学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認知科学</dc:title>
  <dc:creator>竹内 勇剛</dc:creator>
  <cp:lastModifiedBy>Takeuchi Yugo</cp:lastModifiedBy>
  <cp:revision>103</cp:revision>
  <cp:lastPrinted>2015-11-11T23:40:18Z</cp:lastPrinted>
  <dcterms:created xsi:type="dcterms:W3CDTF">2010-11-04T00:10:19Z</dcterms:created>
  <dcterms:modified xsi:type="dcterms:W3CDTF">2019-11-09T20:18:23Z</dcterms:modified>
</cp:coreProperties>
</file>