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2"/>
  </p:notesMasterIdLst>
  <p:handoutMasterIdLst>
    <p:handoutMasterId r:id="rId43"/>
  </p:handoutMasterIdLst>
  <p:sldIdLst>
    <p:sldId id="256" r:id="rId2"/>
    <p:sldId id="312" r:id="rId3"/>
    <p:sldId id="313" r:id="rId4"/>
    <p:sldId id="314" r:id="rId5"/>
    <p:sldId id="315" r:id="rId6"/>
    <p:sldId id="316" r:id="rId7"/>
    <p:sldId id="317" r:id="rId8"/>
    <p:sldId id="318" r:id="rId9"/>
    <p:sldId id="319" r:id="rId10"/>
    <p:sldId id="281" r:id="rId11"/>
    <p:sldId id="282" r:id="rId12"/>
    <p:sldId id="283" r:id="rId13"/>
    <p:sldId id="284" r:id="rId14"/>
    <p:sldId id="285" r:id="rId15"/>
    <p:sldId id="286" r:id="rId16"/>
    <p:sldId id="287" r:id="rId17"/>
    <p:sldId id="288" r:id="rId18"/>
    <p:sldId id="289" r:id="rId19"/>
    <p:sldId id="295" r:id="rId20"/>
    <p:sldId id="296" r:id="rId21"/>
    <p:sldId id="297" r:id="rId22"/>
    <p:sldId id="298" r:id="rId23"/>
    <p:sldId id="299" r:id="rId24"/>
    <p:sldId id="300" r:id="rId25"/>
    <p:sldId id="301" r:id="rId26"/>
    <p:sldId id="302" r:id="rId27"/>
    <p:sldId id="303" r:id="rId28"/>
    <p:sldId id="304" r:id="rId29"/>
    <p:sldId id="305" r:id="rId30"/>
    <p:sldId id="306" r:id="rId31"/>
    <p:sldId id="307" r:id="rId32"/>
    <p:sldId id="308" r:id="rId33"/>
    <p:sldId id="309" r:id="rId34"/>
    <p:sldId id="310" r:id="rId35"/>
    <p:sldId id="311" r:id="rId36"/>
    <p:sldId id="292" r:id="rId37"/>
    <p:sldId id="293" r:id="rId38"/>
    <p:sldId id="294" r:id="rId39"/>
    <p:sldId id="320" r:id="rId40"/>
    <p:sldId id="321" r:id="rId41"/>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4"/>
    <p:restoredTop sz="82873"/>
  </p:normalViewPr>
  <p:slideViewPr>
    <p:cSldViewPr snapToGrid="0" snapToObjects="1">
      <p:cViewPr varScale="1">
        <p:scale>
          <a:sx n="108" d="100"/>
          <a:sy n="108" d="100"/>
        </p:scale>
        <p:origin x="216" y="5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B81235D-4DDE-FF46-8067-8B61F1C6F8DE}" type="datetimeFigureOut">
              <a:rPr lang="ja-JP" altLang="en-US" smtClean="0"/>
              <a:pPr/>
              <a:t>2019/11/17</a:t>
            </a:fld>
            <a:endParaRPr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0EE940-A59B-8142-90F7-BBB7D1E90CA3}" type="slidenum">
              <a:rPr lang="ja-JP" altLang="en-US" smtClean="0"/>
              <a:pPr/>
              <a:t>‹#›</a:t>
            </a:fld>
            <a:endParaRPr lang="ja-JP" altLang="en-US"/>
          </a:p>
        </p:txBody>
      </p:sp>
    </p:spTree>
    <p:extLst>
      <p:ext uri="{BB962C8B-B14F-4D97-AF65-F5344CB8AC3E}">
        <p14:creationId xmlns:p14="http://schemas.microsoft.com/office/powerpoint/2010/main" val="17219897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24FDB7-E31F-164A-9F24-DA7CDCAC6D2B}" type="datetimeFigureOut">
              <a:rPr lang="ja-JP" altLang="en-US" smtClean="0"/>
              <a:pPr/>
              <a:t>2019/11/17</a:t>
            </a:fld>
            <a:endParaRPr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10AEFD-F972-CA48-8D28-103DA0CEDB78}" type="slidenum">
              <a:rPr lang="ja-JP" altLang="en-US" smtClean="0"/>
              <a:pPr/>
              <a:t>‹#›</a:t>
            </a:fld>
            <a:endParaRPr lang="ja-JP" altLang="en-US"/>
          </a:p>
        </p:txBody>
      </p:sp>
    </p:spTree>
    <p:extLst>
      <p:ext uri="{BB962C8B-B14F-4D97-AF65-F5344CB8AC3E}">
        <p14:creationId xmlns:p14="http://schemas.microsoft.com/office/powerpoint/2010/main" val="14609067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F10AEFD-F972-CA48-8D28-103DA0CEDB78}" type="slidenum">
              <a:rPr lang="ja-JP" altLang="en-US" smtClean="0"/>
              <a:pPr/>
              <a:t>1</a:t>
            </a:fld>
            <a:endParaRPr lang="ja-JP" altLang="en-US"/>
          </a:p>
        </p:txBody>
      </p:sp>
    </p:spTree>
    <p:extLst>
      <p:ext uri="{BB962C8B-B14F-4D97-AF65-F5344CB8AC3E}">
        <p14:creationId xmlns:p14="http://schemas.microsoft.com/office/powerpoint/2010/main" val="2706654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F5031-04CF-FC43-9ABF-4B5A8C323F5F}" type="slidenum">
              <a:rPr lang="en-US" altLang="ja-JP"/>
              <a:pPr/>
              <a:t>11</a:t>
            </a:fld>
            <a:endParaRPr lang="en-US" altLang="ja-JP"/>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7478989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5B1D69-BA5B-3D45-93C9-92AC5BEDE508}" type="slidenum">
              <a:rPr lang="en-US" altLang="ja-JP"/>
              <a:pPr/>
              <a:t>12</a:t>
            </a:fld>
            <a:endParaRPr lang="en-US" altLang="ja-JP"/>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7161860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075925-465C-134C-A208-914BEE01EC2E}" type="slidenum">
              <a:rPr lang="en-US" altLang="ja-JP"/>
              <a:pPr/>
              <a:t>13</a:t>
            </a:fld>
            <a:endParaRPr lang="en-US" altLang="ja-JP"/>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2938068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045DC8-871A-AE41-AE21-39DB01492EDF}" type="slidenum">
              <a:rPr lang="en-US" altLang="ja-JP"/>
              <a:pPr/>
              <a:t>14</a:t>
            </a:fld>
            <a:endParaRPr lang="en-US" altLang="ja-JP"/>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9461344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39186F-FBA7-9B4A-A34A-C3D29F71DBBC}" type="slidenum">
              <a:rPr lang="en-US" altLang="ja-JP"/>
              <a:pPr/>
              <a:t>15</a:t>
            </a:fld>
            <a:endParaRPr lang="en-US" altLang="ja-JP"/>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7121064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EDF86A-EAD4-AE4D-B5B7-FBFAFE4DC235}" type="slidenum">
              <a:rPr lang="en-US" altLang="ja-JP"/>
              <a:pPr/>
              <a:t>16</a:t>
            </a:fld>
            <a:endParaRPr lang="en-US" altLang="ja-JP"/>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2402568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2A8741-9B7E-A749-9517-BB26B0257466}" type="slidenum">
              <a:rPr lang="en-US" altLang="ja-JP"/>
              <a:pPr/>
              <a:t>17</a:t>
            </a:fld>
            <a:endParaRPr lang="en-US" altLang="ja-JP"/>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5201127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12DAFB2D-E837-3440-8CA6-7FF89A8CBCDE}" type="slidenum">
              <a:rPr lang="ja-JP" altLang="en-US" smtClean="0"/>
              <a:pPr/>
              <a:t>34</a:t>
            </a:fld>
            <a:endParaRPr lang="ja-JP" altLang="en-US"/>
          </a:p>
        </p:txBody>
      </p:sp>
    </p:spTree>
    <p:extLst>
      <p:ext uri="{BB962C8B-B14F-4D97-AF65-F5344CB8AC3E}">
        <p14:creationId xmlns:p14="http://schemas.microsoft.com/office/powerpoint/2010/main" val="18380755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12DAFB2D-E837-3440-8CA6-7FF89A8CBCDE}" type="slidenum">
              <a:rPr lang="ja-JP" altLang="en-US" smtClean="0"/>
              <a:pPr/>
              <a:t>35</a:t>
            </a:fld>
            <a:endParaRPr lang="ja-JP" altLang="en-US"/>
          </a:p>
        </p:txBody>
      </p:sp>
    </p:spTree>
    <p:extLst>
      <p:ext uri="{BB962C8B-B14F-4D97-AF65-F5344CB8AC3E}">
        <p14:creationId xmlns:p14="http://schemas.microsoft.com/office/powerpoint/2010/main" val="1460467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5E4F54-A926-CA4A-AEDE-6B4AC8DA8558}" type="slidenum">
              <a:rPr lang="en-US" altLang="ja-JP"/>
              <a:pPr/>
              <a:t>2</a:t>
            </a:fld>
            <a:endParaRPr lang="en-US" altLang="ja-JP"/>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075852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B0C3EF-9707-8F4D-91E0-0149873FFD1C}" type="slidenum">
              <a:rPr lang="en-US" altLang="ja-JP"/>
              <a:pPr/>
              <a:t>3</a:t>
            </a:fld>
            <a:endParaRPr lang="en-US" altLang="ja-JP"/>
          </a:p>
        </p:txBody>
      </p:sp>
      <p:sp>
        <p:nvSpPr>
          <p:cNvPr id="191490" name="Rectangle 2"/>
          <p:cNvSpPr>
            <a:spLocks noGrp="1" noRot="1" noChangeAspect="1" noChangeArrowheads="1" noTextEdit="1"/>
          </p:cNvSpPr>
          <p:nvPr>
            <p:ph type="sldImg"/>
          </p:nvPr>
        </p:nvSpPr>
        <p:spPr>
          <a:ln/>
        </p:spPr>
      </p:sp>
      <p:sp>
        <p:nvSpPr>
          <p:cNvPr id="191491"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405019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AB2FFC-8658-BB45-A003-ADA97EC100FA}" type="slidenum">
              <a:rPr lang="en-US" altLang="ja-JP"/>
              <a:pPr/>
              <a:t>4</a:t>
            </a:fld>
            <a:endParaRPr lang="en-US" altLang="ja-JP"/>
          </a:p>
        </p:txBody>
      </p:sp>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217452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FD8805-8ED7-8D4F-AD91-884E8C4F1BFF}" type="slidenum">
              <a:rPr lang="en-US" altLang="ja-JP"/>
              <a:pPr/>
              <a:t>5</a:t>
            </a:fld>
            <a:endParaRPr lang="en-US" altLang="ja-JP"/>
          </a:p>
        </p:txBody>
      </p:sp>
      <p:sp>
        <p:nvSpPr>
          <p:cNvPr id="193538" name="Rectangle 2"/>
          <p:cNvSpPr>
            <a:spLocks noGrp="1" noRot="1" noChangeAspect="1" noChangeArrowheads="1" noTextEdit="1"/>
          </p:cNvSpPr>
          <p:nvPr>
            <p:ph type="sldImg"/>
          </p:nvPr>
        </p:nvSpPr>
        <p:spPr>
          <a:ln/>
        </p:spPr>
      </p:sp>
      <p:sp>
        <p:nvSpPr>
          <p:cNvPr id="193539"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4189206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DB14FF-AC23-1D4F-9FCD-E7A75A5D92E5}" type="slidenum">
              <a:rPr lang="en-US" altLang="ja-JP"/>
              <a:pPr/>
              <a:t>6</a:t>
            </a:fld>
            <a:endParaRPr lang="en-US" altLang="ja-JP"/>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825575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037F3E-79EA-A642-B9C1-7132D411A46E}" type="slidenum">
              <a:rPr lang="en-US" altLang="ja-JP"/>
              <a:pPr/>
              <a:t>7</a:t>
            </a:fld>
            <a:endParaRPr lang="en-US" altLang="ja-JP"/>
          </a:p>
        </p:txBody>
      </p:sp>
      <p:sp>
        <p:nvSpPr>
          <p:cNvPr id="195586" name="Rectangle 2"/>
          <p:cNvSpPr>
            <a:spLocks noGrp="1" noRot="1" noChangeAspect="1" noChangeArrowheads="1" noTextEdit="1"/>
          </p:cNvSpPr>
          <p:nvPr>
            <p:ph type="sldImg"/>
          </p:nvPr>
        </p:nvSpPr>
        <p:spPr>
          <a:ln/>
        </p:spPr>
      </p:sp>
      <p:sp>
        <p:nvSpPr>
          <p:cNvPr id="195587"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589377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EC2FBF-535A-C643-842E-B097CC1053FD}" type="slidenum">
              <a:rPr lang="en-US" altLang="ja-JP"/>
              <a:pPr/>
              <a:t>8</a:t>
            </a:fld>
            <a:endParaRPr lang="en-US" altLang="ja-JP"/>
          </a:p>
        </p:txBody>
      </p:sp>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6626579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744259-CBBD-4A41-89FF-59F031F7A863}" type="slidenum">
              <a:rPr lang="en-US" altLang="ja-JP"/>
              <a:pPr/>
              <a:t>10</a:t>
            </a:fld>
            <a:endParaRPr lang="en-US" altLang="ja-JP"/>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9777176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20738" y="4155141"/>
            <a:ext cx="7542212" cy="1013012"/>
          </a:xfrm>
        </p:spPr>
        <p:txBody>
          <a:bodyPr anchor="b" anchorCtr="0">
            <a:noAutofit/>
          </a:bodyPr>
          <a:lstStyle/>
          <a:p>
            <a:r>
              <a:rPr lang="ja-JP" altLang="en-US"/>
              <a:t>マスタ タイトルの書式設定</a:t>
            </a:r>
            <a:endParaRPr/>
          </a:p>
        </p:txBody>
      </p:sp>
      <p:sp>
        <p:nvSpPr>
          <p:cNvPr id="3" name="Subtitle 2"/>
          <p:cNvSpPr>
            <a:spLocks noGrp="1"/>
          </p:cNvSpPr>
          <p:nvPr>
            <p:ph type="subTitle" idx="1"/>
          </p:nvPr>
        </p:nvSpPr>
        <p:spPr>
          <a:xfrm>
            <a:off x="820738" y="5230906"/>
            <a:ext cx="7542212" cy="1030942"/>
          </a:xfrm>
        </p:spPr>
        <p:txBody>
          <a:bodyPr/>
          <a:lstStyle>
            <a:lvl1pPr marL="0" indent="0" algn="ctr">
              <a:spcBef>
                <a:spcPct val="30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endParaRPr/>
          </a:p>
        </p:txBody>
      </p:sp>
      <p:pic>
        <p:nvPicPr>
          <p:cNvPr id="7" name="Picture 6" descr="MoleculeTracer.png"/>
          <p:cNvPicPr>
            <a:picLocks noChangeAspect="1"/>
          </p:cNvPicPr>
          <p:nvPr/>
        </p:nvPicPr>
        <p:blipFill>
          <a:blip r:embed="rId2"/>
          <a:stretch>
            <a:fillRect/>
          </a:stretch>
        </p:blipFill>
        <p:spPr>
          <a:xfrm>
            <a:off x="1674019" y="224679"/>
            <a:ext cx="5795963" cy="394337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の上に図">
    <p:spTree>
      <p:nvGrpSpPr>
        <p:cNvPr id="1" name=""/>
        <p:cNvGrpSpPr/>
        <p:nvPr/>
      </p:nvGrpSpPr>
      <p:grpSpPr>
        <a:xfrm>
          <a:off x="0" y="0"/>
          <a:ext cx="0" cy="0"/>
          <a:chOff x="0" y="0"/>
          <a:chExt cx="0" cy="0"/>
        </a:xfrm>
      </p:grpSpPr>
      <p:sp>
        <p:nvSpPr>
          <p:cNvPr id="2" name="Title 1"/>
          <p:cNvSpPr>
            <a:spLocks noGrp="1"/>
          </p:cNvSpPr>
          <p:nvPr>
            <p:ph type="title"/>
          </p:nvPr>
        </p:nvSpPr>
        <p:spPr>
          <a:xfrm>
            <a:off x="777240" y="3962399"/>
            <a:ext cx="7585710" cy="672353"/>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ja-JP" altLang="en-US"/>
              <a:t>マスタ タイトルの書式設定</a:t>
            </a:r>
            <a:endParaRPr/>
          </a:p>
        </p:txBody>
      </p:sp>
      <p:sp>
        <p:nvSpPr>
          <p:cNvPr id="3" name="Picture Placeholder 2"/>
          <p:cNvSpPr>
            <a:spLocks noGrp="1"/>
          </p:cNvSpPr>
          <p:nvPr>
            <p:ph type="pic" idx="1"/>
          </p:nvPr>
        </p:nvSpPr>
        <p:spPr>
          <a:xfrm>
            <a:off x="3101957" y="457200"/>
            <a:ext cx="2940087" cy="2940087"/>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vert="horz" lIns="91440" tIns="45720" rIns="91440" bIns="45720" rtlCol="0">
            <a:normAutofit/>
          </a:bodyPr>
          <a:lstStyle>
            <a:lvl1pPr marL="0" indent="0" algn="l" defTabSz="914400" rtl="0" eaLnBrk="1" latinLnBrk="0" hangingPunct="1">
              <a:spcBef>
                <a:spcPts val="2000"/>
              </a:spcBef>
              <a:buFontTx/>
              <a:buNone/>
              <a:defRPr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a:p>
        </p:txBody>
      </p:sp>
      <p:sp>
        <p:nvSpPr>
          <p:cNvPr id="4" name="Text Placeholder 3"/>
          <p:cNvSpPr>
            <a:spLocks noGrp="1"/>
          </p:cNvSpPr>
          <p:nvPr>
            <p:ph type="body" sz="half" idx="2"/>
          </p:nvPr>
        </p:nvSpPr>
        <p:spPr>
          <a:xfrm>
            <a:off x="777240" y="4639235"/>
            <a:ext cx="7585710" cy="1371600"/>
          </a:xfrm>
        </p:spPr>
        <p:txBody>
          <a:bodyPr vert="horz" lIns="91440" tIns="45720" rIns="91440" bIns="45720" rtlCol="0">
            <a:normAutofit/>
          </a:bodyPr>
          <a:lstStyle>
            <a:lvl1pPr marL="0" indent="0" algn="ctr">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ja-JP" altLang="en-US"/>
              <a:t>マスタ テキストの書式設定</a:t>
            </a:r>
          </a:p>
        </p:txBody>
      </p:sp>
      <p:sp>
        <p:nvSpPr>
          <p:cNvPr id="5" name="Date Placeholder 4"/>
          <p:cNvSpPr>
            <a:spLocks noGrp="1"/>
          </p:cNvSpPr>
          <p:nvPr>
            <p:ph type="dt" sz="half" idx="10"/>
          </p:nvPr>
        </p:nvSpPr>
        <p:spPr>
          <a:xfrm>
            <a:off x="6651812" y="6356350"/>
            <a:ext cx="2133600" cy="365125"/>
          </a:xfrm>
          <a:prstGeom prst="rect">
            <a:avLst/>
          </a:prstGeom>
        </p:spPr>
        <p:txBody>
          <a:bodyPr/>
          <a:lstStyle/>
          <a:p>
            <a:fld id="{35213193-BFD4-174E-8116-0866EA428A66}" type="datetime1">
              <a:rPr lang="ja-JP" altLang="en-US" smtClean="0"/>
              <a:pPr/>
              <a:t>2019/11/17</a:t>
            </a:fld>
            <a:endParaRPr lang="ja-JP" altLang="en-US"/>
          </a:p>
        </p:txBody>
      </p:sp>
      <p:sp>
        <p:nvSpPr>
          <p:cNvPr id="6" name="Footer Placeholder 5"/>
          <p:cNvSpPr>
            <a:spLocks noGrp="1"/>
          </p:cNvSpPr>
          <p:nvPr>
            <p:ph type="ftr" sz="quarter" idx="11"/>
          </p:nvPr>
        </p:nvSpPr>
        <p:spPr>
          <a:xfrm>
            <a:off x="354106" y="6356350"/>
            <a:ext cx="2895600" cy="365125"/>
          </a:xfrm>
          <a:prstGeom prst="rect">
            <a:avLst/>
          </a:prstGeom>
        </p:spPr>
        <p:txBody>
          <a:bodyPr/>
          <a:lstStyle/>
          <a:p>
            <a:r>
              <a:rPr lang="ja-JP" altLang="en-US"/>
              <a:t>人間の「知」とコンピュータの「知」</a:t>
            </a:r>
          </a:p>
        </p:txBody>
      </p:sp>
      <p:sp>
        <p:nvSpPr>
          <p:cNvPr id="7" name="Slide Number Placeholder 6"/>
          <p:cNvSpPr>
            <a:spLocks noGrp="1"/>
          </p:cNvSpPr>
          <p:nvPr>
            <p:ph type="sldNum" sz="quarter" idx="12"/>
          </p:nvPr>
        </p:nvSpPr>
        <p:spPr>
          <a:xfrm>
            <a:off x="4191000" y="6356350"/>
            <a:ext cx="762000" cy="365125"/>
          </a:xfrm>
          <a:prstGeom prst="rect">
            <a:avLst/>
          </a:prstGeom>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a:p>
        </p:txBody>
      </p:sp>
      <p:sp>
        <p:nvSpPr>
          <p:cNvPr id="3" name="Vertical Text Placeholder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Date Placeholder 3"/>
          <p:cNvSpPr>
            <a:spLocks noGrp="1"/>
          </p:cNvSpPr>
          <p:nvPr>
            <p:ph type="dt" sz="half" idx="10"/>
          </p:nvPr>
        </p:nvSpPr>
        <p:spPr>
          <a:xfrm>
            <a:off x="6651812" y="6356350"/>
            <a:ext cx="2133600" cy="365125"/>
          </a:xfrm>
          <a:prstGeom prst="rect">
            <a:avLst/>
          </a:prstGeom>
        </p:spPr>
        <p:txBody>
          <a:bodyPr/>
          <a:lstStyle/>
          <a:p>
            <a:fld id="{AE4373FF-4EF6-9245-8384-DABAA55744F1}" type="datetime1">
              <a:rPr lang="ja-JP" altLang="en-US" smtClean="0"/>
              <a:pPr/>
              <a:t>2019/11/17</a:t>
            </a:fld>
            <a:endParaRPr lang="ja-JP" altLang="en-US"/>
          </a:p>
        </p:txBody>
      </p:sp>
      <p:sp>
        <p:nvSpPr>
          <p:cNvPr id="5" name="Footer Placeholder 4"/>
          <p:cNvSpPr>
            <a:spLocks noGrp="1"/>
          </p:cNvSpPr>
          <p:nvPr>
            <p:ph type="ftr" sz="quarter" idx="11"/>
          </p:nvPr>
        </p:nvSpPr>
        <p:spPr>
          <a:xfrm>
            <a:off x="354106" y="6356350"/>
            <a:ext cx="2895600" cy="365125"/>
          </a:xfrm>
          <a:prstGeom prst="rect">
            <a:avLst/>
          </a:prstGeom>
        </p:spPr>
        <p:txBody>
          <a:bodyPr/>
          <a:lstStyle/>
          <a:p>
            <a:r>
              <a:rPr lang="ja-JP" altLang="en-US"/>
              <a:t>人間の「知」とコンピュータの「知」</a:t>
            </a:r>
          </a:p>
        </p:txBody>
      </p:sp>
      <p:sp>
        <p:nvSpPr>
          <p:cNvPr id="6" name="Slide Number Placeholder 5"/>
          <p:cNvSpPr>
            <a:spLocks noGrp="1"/>
          </p:cNvSpPr>
          <p:nvPr>
            <p:ph type="sldNum" sz="quarter" idx="12"/>
          </p:nvPr>
        </p:nvSpPr>
        <p:spPr>
          <a:xfrm>
            <a:off x="4191000" y="6356350"/>
            <a:ext cx="762000" cy="365125"/>
          </a:xfrm>
          <a:prstGeom prst="rect">
            <a:avLst/>
          </a:prstGeom>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365" y="416859"/>
            <a:ext cx="1940859" cy="5607424"/>
          </a:xfrm>
        </p:spPr>
        <p:txBody>
          <a:bodyPr vert="eaVert" anchor="ctr" anchorCtr="0"/>
          <a:lstStyle/>
          <a:p>
            <a:r>
              <a:rPr lang="ja-JP" altLang="en-US"/>
              <a:t>マスタ タイトルの書式設定</a:t>
            </a:r>
            <a:endParaRPr/>
          </a:p>
        </p:txBody>
      </p:sp>
      <p:sp>
        <p:nvSpPr>
          <p:cNvPr id="3" name="Vertical Text Placeholder 2"/>
          <p:cNvSpPr>
            <a:spLocks noGrp="1"/>
          </p:cNvSpPr>
          <p:nvPr>
            <p:ph type="body" orient="vert" idx="1"/>
          </p:nvPr>
        </p:nvSpPr>
        <p:spPr>
          <a:xfrm>
            <a:off x="820737" y="414015"/>
            <a:ext cx="6144839" cy="5610268"/>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Date Placeholder 3"/>
          <p:cNvSpPr>
            <a:spLocks noGrp="1"/>
          </p:cNvSpPr>
          <p:nvPr>
            <p:ph type="dt" sz="half" idx="10"/>
          </p:nvPr>
        </p:nvSpPr>
        <p:spPr>
          <a:xfrm>
            <a:off x="6651812" y="6356350"/>
            <a:ext cx="2133600" cy="365125"/>
          </a:xfrm>
          <a:prstGeom prst="rect">
            <a:avLst/>
          </a:prstGeom>
        </p:spPr>
        <p:txBody>
          <a:bodyPr/>
          <a:lstStyle/>
          <a:p>
            <a:fld id="{D4EDC313-5A26-794D-8067-6453AFA46691}" type="datetime1">
              <a:rPr lang="ja-JP" altLang="en-US" smtClean="0"/>
              <a:pPr/>
              <a:t>2019/11/17</a:t>
            </a:fld>
            <a:endParaRPr lang="ja-JP" altLang="en-US"/>
          </a:p>
        </p:txBody>
      </p:sp>
      <p:sp>
        <p:nvSpPr>
          <p:cNvPr id="5" name="Footer Placeholder 4"/>
          <p:cNvSpPr>
            <a:spLocks noGrp="1"/>
          </p:cNvSpPr>
          <p:nvPr>
            <p:ph type="ftr" sz="quarter" idx="11"/>
          </p:nvPr>
        </p:nvSpPr>
        <p:spPr>
          <a:xfrm>
            <a:off x="354106" y="6356350"/>
            <a:ext cx="2895600" cy="365125"/>
          </a:xfrm>
          <a:prstGeom prst="rect">
            <a:avLst/>
          </a:prstGeom>
        </p:spPr>
        <p:txBody>
          <a:bodyPr/>
          <a:lstStyle/>
          <a:p>
            <a:r>
              <a:rPr lang="ja-JP" altLang="en-US"/>
              <a:t>人間の「知」とコンピュータの「知」</a:t>
            </a:r>
          </a:p>
        </p:txBody>
      </p:sp>
      <p:sp>
        <p:nvSpPr>
          <p:cNvPr id="6" name="Slide Number Placeholder 5"/>
          <p:cNvSpPr>
            <a:spLocks noGrp="1"/>
          </p:cNvSpPr>
          <p:nvPr>
            <p:ph type="sldNum" sz="quarter" idx="12"/>
          </p:nvPr>
        </p:nvSpPr>
        <p:spPr>
          <a:xfrm>
            <a:off x="4191000" y="6356350"/>
            <a:ext cx="762000" cy="365125"/>
          </a:xfrm>
          <a:prstGeom prst="rect">
            <a:avLst/>
          </a:prstGeom>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図付きタイトル スライド">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ja-JP" altLang="en-US"/>
              <a:t>マスタ タイトルの書式設定</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endParaRPr/>
          </a:p>
        </p:txBody>
      </p:sp>
      <p:sp>
        <p:nvSpPr>
          <p:cNvPr id="4" name="Date Placeholder 3"/>
          <p:cNvSpPr>
            <a:spLocks noGrp="1"/>
          </p:cNvSpPr>
          <p:nvPr>
            <p:ph type="dt" sz="half" idx="10"/>
          </p:nvPr>
        </p:nvSpPr>
        <p:spPr>
          <a:xfrm>
            <a:off x="3276600" y="389965"/>
            <a:ext cx="5499847" cy="365125"/>
          </a:xfrm>
          <a:prstGeom prst="rect">
            <a:avLst/>
          </a:prstGeom>
        </p:spPr>
        <p:txBody>
          <a:bodyPr/>
          <a:lstStyle>
            <a:lvl1pPr>
              <a:defRPr sz="2200" b="0" baseline="0">
                <a:solidFill>
                  <a:schemeClr val="bg1"/>
                </a:solidFill>
              </a:defRPr>
            </a:lvl1pPr>
          </a:lstStyle>
          <a:p>
            <a:fld id="{80DC8E66-0CB2-5145-A35A-F998D9BF82F6}" type="datetimeFigureOut">
              <a:rPr lang="ja-JP" altLang="en-US" smtClean="0"/>
              <a:pPr/>
              <a:t>2019/11/17</a:t>
            </a:fld>
            <a:endParaRPr lang="ja-JP" altLang="en-US"/>
          </a:p>
        </p:txBody>
      </p:sp>
      <p:sp>
        <p:nvSpPr>
          <p:cNvPr id="5" name="Footer Placeholder 4"/>
          <p:cNvSpPr>
            <a:spLocks noGrp="1"/>
          </p:cNvSpPr>
          <p:nvPr>
            <p:ph type="ftr" sz="quarter" idx="11"/>
          </p:nvPr>
        </p:nvSpPr>
        <p:spPr>
          <a:xfrm>
            <a:off x="3213847" y="6356350"/>
            <a:ext cx="4734112" cy="365125"/>
          </a:xfrm>
          <a:prstGeom prst="rect">
            <a:avLst/>
          </a:prstGeom>
        </p:spPr>
        <p:txBody>
          <a:bodyPr/>
          <a:lstStyle/>
          <a:p>
            <a:endParaRPr lang="ja-JP" altLang="en-US"/>
          </a:p>
        </p:txBody>
      </p:sp>
      <p:sp>
        <p:nvSpPr>
          <p:cNvPr id="6" name="Slide Number Placeholder 5"/>
          <p:cNvSpPr>
            <a:spLocks noGrp="1"/>
          </p:cNvSpPr>
          <p:nvPr>
            <p:ph type="sldNum" sz="quarter" idx="12"/>
          </p:nvPr>
        </p:nvSpPr>
        <p:spPr>
          <a:xfrm>
            <a:off x="8265459" y="6356350"/>
            <a:ext cx="685800" cy="365125"/>
          </a:xfrm>
          <a:prstGeom prst="rect">
            <a:avLst/>
          </a:prstGeo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269F6D08-A760-BE40-847A-997B37968663}" type="slidenum">
              <a:rPr lang="ja-JP" altLang="en-US" smtClean="0"/>
              <a:pPr/>
              <a:t>‹#›</a:t>
            </a:fld>
            <a:endParaRPr lang="ja-JP" alt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ja-JP" altLang="en-US"/>
              <a:t>アイコンをクリックして図を追加</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a:p>
        </p:txBody>
      </p:sp>
      <p:sp>
        <p:nvSpPr>
          <p:cNvPr id="3" name="Content Placeholder 2"/>
          <p:cNvSpPr>
            <a:spLocks noGrp="1"/>
          </p:cNvSpPr>
          <p:nvPr>
            <p:ph idx="1"/>
          </p:nvPr>
        </p:nvSpPr>
        <p:spPr>
          <a:xfrm>
            <a:off x="779462" y="1882588"/>
            <a:ext cx="7581901" cy="475937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Title 1"/>
          <p:cNvSpPr>
            <a:spLocks noGrp="1"/>
          </p:cNvSpPr>
          <p:nvPr>
            <p:ph type="title"/>
          </p:nvPr>
        </p:nvSpPr>
        <p:spPr>
          <a:xfrm>
            <a:off x="820737" y="1219013"/>
            <a:ext cx="7542213" cy="1958975"/>
          </a:xfrm>
        </p:spPr>
        <p:txBody>
          <a:bodyPr vert="horz" lIns="91440" tIns="45720" rIns="91440" bIns="45720" rtlCol="0" anchor="b" anchorCtr="0">
            <a:noAutofit/>
          </a:bodyPr>
          <a:lstStyle>
            <a:lvl1pPr algn="ctr" defTabSz="914400" rtl="0" eaLnBrk="1" latinLnBrk="0" hangingPunct="1">
              <a:spcBef>
                <a:spcPct val="0"/>
              </a:spcBef>
              <a:buNone/>
              <a:defRPr sz="52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ja-JP" altLang="en-US"/>
              <a:t>マスタ タイトルの書式設定</a:t>
            </a:r>
            <a:endParaRPr/>
          </a:p>
        </p:txBody>
      </p:sp>
      <p:sp>
        <p:nvSpPr>
          <p:cNvPr id="3" name="Text Placeholder 2"/>
          <p:cNvSpPr>
            <a:spLocks noGrp="1"/>
          </p:cNvSpPr>
          <p:nvPr>
            <p:ph type="body" idx="1"/>
          </p:nvPr>
        </p:nvSpPr>
        <p:spPr>
          <a:xfrm>
            <a:off x="820737" y="3224213"/>
            <a:ext cx="7542213" cy="1500187"/>
          </a:xfrm>
        </p:spPr>
        <p:txBody>
          <a:bodyPr vert="horz" lIns="91440" tIns="45720" rIns="91440" bIns="45720" rtlCol="0">
            <a:normAutofit/>
          </a:bodyPr>
          <a:lstStyle>
            <a:lvl1pPr marL="0" indent="0" algn="ctr" defTabSz="914400" rtl="0" eaLnBrk="1" latinLnBrk="0" hangingPunct="1">
              <a:spcBef>
                <a:spcPts val="300"/>
              </a:spcBef>
              <a:buFontTx/>
              <a:buNone/>
              <a:defRPr sz="2400" b="1" kern="1200">
                <a:solidFill>
                  <a:schemeClr val="tx1">
                    <a:tint val="75000"/>
                  </a:schemeClr>
                </a:solidFill>
                <a:effectLst>
                  <a:outerShdw blurRad="101600" dist="63500" dir="2700000" algn="tl" rotWithShape="0">
                    <a:prstClr val="black">
                      <a:alpha val="75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p>
            <a:r>
              <a:rPr lang="ja-JP" altLang="en-US"/>
              <a:t>マスタ タイトルの書式設定</a:t>
            </a:r>
            <a:endParaRPr/>
          </a:p>
        </p:txBody>
      </p:sp>
      <p:sp>
        <p:nvSpPr>
          <p:cNvPr id="3" name="Content Placeholder 2"/>
          <p:cNvSpPr>
            <a:spLocks noGrp="1"/>
          </p:cNvSpPr>
          <p:nvPr>
            <p:ph sz="half" idx="1"/>
          </p:nvPr>
        </p:nvSpPr>
        <p:spPr>
          <a:xfrm>
            <a:off x="779462" y="1892301"/>
            <a:ext cx="3657600" cy="39751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Content Placeholder 3"/>
          <p:cNvSpPr>
            <a:spLocks noGrp="1"/>
          </p:cNvSpPr>
          <p:nvPr>
            <p:ph sz="half" idx="2"/>
          </p:nvPr>
        </p:nvSpPr>
        <p:spPr>
          <a:xfrm>
            <a:off x="4703763" y="1892301"/>
            <a:ext cx="3657600" cy="39751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lvl1pPr>
              <a:defRPr/>
            </a:lvl1pPr>
          </a:lstStyle>
          <a:p>
            <a:r>
              <a:rPr lang="ja-JP" altLang="en-US"/>
              <a:t>マスタ タイトルの書式設定</a:t>
            </a:r>
            <a:endParaRPr/>
          </a:p>
        </p:txBody>
      </p:sp>
      <p:sp>
        <p:nvSpPr>
          <p:cNvPr id="3" name="Text Placeholder 2"/>
          <p:cNvSpPr>
            <a:spLocks noGrp="1"/>
          </p:cNvSpPr>
          <p:nvPr>
            <p:ph type="body" idx="1"/>
          </p:nvPr>
        </p:nvSpPr>
        <p:spPr>
          <a:xfrm>
            <a:off x="779462"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Content Placeholder 3"/>
          <p:cNvSpPr>
            <a:spLocks noGrp="1"/>
          </p:cNvSpPr>
          <p:nvPr>
            <p:ph sz="half" idx="2"/>
          </p:nvPr>
        </p:nvSpPr>
        <p:spPr>
          <a:xfrm>
            <a:off x="779462" y="2393575"/>
            <a:ext cx="3657600" cy="3473823"/>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5" name="Text Placeholder 4"/>
          <p:cNvSpPr>
            <a:spLocks noGrp="1"/>
          </p:cNvSpPr>
          <p:nvPr>
            <p:ph type="body" sz="quarter" idx="3"/>
          </p:nvPr>
        </p:nvSpPr>
        <p:spPr>
          <a:xfrm>
            <a:off x="4703763"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Content Placeholder 5"/>
          <p:cNvSpPr>
            <a:spLocks noGrp="1"/>
          </p:cNvSpPr>
          <p:nvPr>
            <p:ph sz="quarter" idx="4"/>
          </p:nvPr>
        </p:nvSpPr>
        <p:spPr>
          <a:xfrm>
            <a:off x="4703763" y="2393575"/>
            <a:ext cx="3657600" cy="3473823"/>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79929" y="457201"/>
            <a:ext cx="3566160" cy="1371600"/>
          </a:xfrm>
        </p:spPr>
        <p:txBody>
          <a:bodyPr anchor="b">
            <a:normAutofit/>
          </a:bodyPr>
          <a:lstStyle>
            <a:lvl1pPr algn="ctr">
              <a:defRPr sz="3600" b="1"/>
            </a:lvl1pPr>
          </a:lstStyle>
          <a:p>
            <a:r>
              <a:rPr lang="ja-JP" altLang="en-US"/>
              <a:t>マスタ タイトルの書式設定</a:t>
            </a:r>
            <a:endParaRPr/>
          </a:p>
        </p:txBody>
      </p:sp>
      <p:sp>
        <p:nvSpPr>
          <p:cNvPr id="3" name="Content Placeholder 2"/>
          <p:cNvSpPr>
            <a:spLocks noGrp="1"/>
          </p:cNvSpPr>
          <p:nvPr>
            <p:ph idx="1"/>
          </p:nvPr>
        </p:nvSpPr>
        <p:spPr>
          <a:xfrm>
            <a:off x="4802393" y="457201"/>
            <a:ext cx="3566160" cy="5410200"/>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Text Placeholder 3"/>
          <p:cNvSpPr>
            <a:spLocks noGrp="1"/>
          </p:cNvSpPr>
          <p:nvPr>
            <p:ph type="body" sz="half" idx="2"/>
          </p:nvPr>
        </p:nvSpPr>
        <p:spPr>
          <a:xfrm>
            <a:off x="779929" y="1828801"/>
            <a:ext cx="3566160" cy="3657600"/>
          </a:xfrm>
        </p:spPr>
        <p:txBody>
          <a:bodyPr>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Title 1"/>
          <p:cNvSpPr>
            <a:spLocks noGrp="1"/>
          </p:cNvSpPr>
          <p:nvPr>
            <p:ph type="title"/>
          </p:nvPr>
        </p:nvSpPr>
        <p:spPr>
          <a:xfrm>
            <a:off x="777240" y="457200"/>
            <a:ext cx="3566160" cy="1371600"/>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ja-JP" altLang="en-US"/>
              <a:t>マスタ タイトルの書式設定</a:t>
            </a:r>
            <a:endParaRPr/>
          </a:p>
        </p:txBody>
      </p:sp>
      <p:sp>
        <p:nvSpPr>
          <p:cNvPr id="3" name="Picture Placeholder 2"/>
          <p:cNvSpPr>
            <a:spLocks noGrp="1"/>
          </p:cNvSpPr>
          <p:nvPr>
            <p:ph type="pic" idx="1"/>
          </p:nvPr>
        </p:nvSpPr>
        <p:spPr>
          <a:xfrm>
            <a:off x="5266765" y="1676400"/>
            <a:ext cx="2975610" cy="2975610"/>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a:p>
        </p:txBody>
      </p:sp>
      <p:sp>
        <p:nvSpPr>
          <p:cNvPr id="4" name="Text Placeholder 3"/>
          <p:cNvSpPr>
            <a:spLocks noGrp="1"/>
          </p:cNvSpPr>
          <p:nvPr>
            <p:ph type="body" sz="half" idx="2"/>
          </p:nvPr>
        </p:nvSpPr>
        <p:spPr>
          <a:xfrm>
            <a:off x="777240" y="1828800"/>
            <a:ext cx="3566160" cy="3657600"/>
          </a:xfrm>
        </p:spPr>
        <p:txBody>
          <a:bodyPr vert="horz" lIns="91440" tIns="45720" rIns="91440" bIns="45720" rtlCol="0">
            <a:normAutofit/>
          </a:bodyPr>
          <a:lstStyle>
            <a:lvl1pPr marL="0" indent="0" algn="ctr">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ja-JP" altLang="en-US"/>
              <a:t>マスタ テキストの書式設定</a:t>
            </a:r>
          </a:p>
        </p:txBody>
      </p:sp>
      <p:sp>
        <p:nvSpPr>
          <p:cNvPr id="5" name="Date Placeholder 4"/>
          <p:cNvSpPr>
            <a:spLocks noGrp="1"/>
          </p:cNvSpPr>
          <p:nvPr>
            <p:ph type="dt" sz="half" idx="10"/>
          </p:nvPr>
        </p:nvSpPr>
        <p:spPr>
          <a:xfrm>
            <a:off x="6651812" y="6356350"/>
            <a:ext cx="2133600" cy="365125"/>
          </a:xfrm>
          <a:prstGeom prst="rect">
            <a:avLst/>
          </a:prstGeom>
        </p:spPr>
        <p:txBody>
          <a:bodyPr/>
          <a:lstStyle/>
          <a:p>
            <a:fld id="{75E5B2C8-433F-6C42-A2F2-761A4E63937A}" type="datetime1">
              <a:rPr lang="ja-JP" altLang="en-US" smtClean="0"/>
              <a:pPr/>
              <a:t>2019/11/17</a:t>
            </a:fld>
            <a:endParaRPr lang="ja-JP" altLang="en-US"/>
          </a:p>
        </p:txBody>
      </p:sp>
      <p:sp>
        <p:nvSpPr>
          <p:cNvPr id="6" name="Footer Placeholder 5"/>
          <p:cNvSpPr>
            <a:spLocks noGrp="1"/>
          </p:cNvSpPr>
          <p:nvPr>
            <p:ph type="ftr" sz="quarter" idx="11"/>
          </p:nvPr>
        </p:nvSpPr>
        <p:spPr>
          <a:xfrm>
            <a:off x="354106" y="6356350"/>
            <a:ext cx="2895600" cy="365125"/>
          </a:xfrm>
          <a:prstGeom prst="rect">
            <a:avLst/>
          </a:prstGeom>
        </p:spPr>
        <p:txBody>
          <a:bodyPr/>
          <a:lstStyle/>
          <a:p>
            <a:r>
              <a:rPr lang="ja-JP" altLang="en-US"/>
              <a:t>人間の「知」とコンピュータの「知」</a:t>
            </a:r>
          </a:p>
        </p:txBody>
      </p:sp>
      <p:sp>
        <p:nvSpPr>
          <p:cNvPr id="7" name="Slide Number Placeholder 6"/>
          <p:cNvSpPr>
            <a:spLocks noGrp="1"/>
          </p:cNvSpPr>
          <p:nvPr>
            <p:ph type="sldNum" sz="quarter" idx="12"/>
          </p:nvPr>
        </p:nvSpPr>
        <p:spPr>
          <a:xfrm>
            <a:off x="4191000" y="6356350"/>
            <a:ext cx="762000" cy="365125"/>
          </a:xfrm>
          <a:prstGeom prst="rect">
            <a:avLst/>
          </a:prstGeom>
        </p:spPr>
        <p:txBody>
          <a:bodyPr/>
          <a:lstStyle/>
          <a:p>
            <a:fld id="{40A66626-3A2E-6542-89BC-8F5FAC98369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GridOverlay.png"/>
          <p:cNvPicPr>
            <a:picLocks noChangeAspect="1"/>
          </p:cNvPicPr>
          <p:nvPr/>
        </p:nvPicPr>
        <p:blipFill>
          <a:blip r:embed="rId15"/>
          <a:stretch>
            <a:fillRect/>
          </a:stretch>
        </p:blipFill>
        <p:spPr>
          <a:xfrm>
            <a:off x="0" y="0"/>
            <a:ext cx="9144000" cy="6858000"/>
          </a:xfrm>
          <a:prstGeom prst="rect">
            <a:avLst/>
          </a:prstGeom>
          <a:solidFill>
            <a:schemeClr val="bg2">
              <a:lumMod val="60000"/>
              <a:lumOff val="40000"/>
              <a:alpha val="10000"/>
            </a:schemeClr>
          </a:solidFill>
        </p:spPr>
      </p:pic>
      <p:sp>
        <p:nvSpPr>
          <p:cNvPr id="2" name="Title Placeholder 1"/>
          <p:cNvSpPr>
            <a:spLocks noGrp="1"/>
          </p:cNvSpPr>
          <p:nvPr>
            <p:ph type="title"/>
          </p:nvPr>
        </p:nvSpPr>
        <p:spPr>
          <a:xfrm>
            <a:off x="779462" y="107577"/>
            <a:ext cx="7581901" cy="1653988"/>
          </a:xfrm>
          <a:prstGeom prst="rect">
            <a:avLst/>
          </a:prstGeom>
        </p:spPr>
        <p:txBody>
          <a:bodyPr vert="horz" lIns="91440" tIns="45720" rIns="91440" bIns="45720" rtlCol="0" anchor="ctr">
            <a:noAutofit/>
          </a:bodyPr>
          <a:lstStyle/>
          <a:p>
            <a:r>
              <a:rPr lang="ja-JP" altLang="en-US"/>
              <a:t>マスタ タイトルの書式設定</a:t>
            </a:r>
            <a:endParaRPr/>
          </a:p>
        </p:txBody>
      </p:sp>
      <p:sp>
        <p:nvSpPr>
          <p:cNvPr id="3" name="Text Placeholder 2"/>
          <p:cNvSpPr>
            <a:spLocks noGrp="1"/>
          </p:cNvSpPr>
          <p:nvPr>
            <p:ph type="body" idx="1"/>
          </p:nvPr>
        </p:nvSpPr>
        <p:spPr>
          <a:xfrm>
            <a:off x="779462" y="1882587"/>
            <a:ext cx="7581901" cy="4779469"/>
          </a:xfrm>
          <a:prstGeom prst="rect">
            <a:avLst/>
          </a:prstGeom>
        </p:spPr>
        <p:txBody>
          <a:bodyPr vert="horz" lIns="91440" tIns="45720" rIns="91440" bIns="45720" rtlCol="0">
            <a:normAutofit/>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sldNum="0" hdr="0" ftr="0" dt="0"/>
  <p:txStyles>
    <p:titleStyle>
      <a:lvl1pPr algn="ctr" defTabSz="914400" rtl="0" eaLnBrk="1" latinLnBrk="0" hangingPunct="1">
        <a:spcBef>
          <a:spcPct val="0"/>
        </a:spcBef>
        <a:buNone/>
        <a:defRPr kumimoji="1" sz="5600" b="1" kern="1200">
          <a:solidFill>
            <a:schemeClr val="tx1"/>
          </a:solidFill>
          <a:effectLst>
            <a:outerShdw blurRad="101600" dist="63500" dir="2700000" algn="tl" rotWithShape="0">
              <a:prstClr val="black">
                <a:alpha val="75000"/>
              </a:prstClr>
            </a:outerShdw>
          </a:effectLst>
          <a:latin typeface="+mj-lt"/>
          <a:ea typeface="+mj-ea"/>
          <a:cs typeface="+mj-cs"/>
        </a:defRPr>
      </a:lvl1pPr>
    </p:titleStyle>
    <p:bodyStyle>
      <a:lvl1pPr marL="403225" indent="-403225" algn="l" defTabSz="914400" rtl="0" eaLnBrk="1" latinLnBrk="0" hangingPunct="1">
        <a:spcBef>
          <a:spcPts val="2000"/>
        </a:spcBef>
        <a:buFontTx/>
        <a:buBlip>
          <a:blip r:embed="rId16"/>
        </a:buBlip>
        <a:defRPr kumimoji="1"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806450" indent="-403225" algn="l" defTabSz="914400" rtl="0" eaLnBrk="1" latinLnBrk="0" hangingPunct="1">
        <a:spcBef>
          <a:spcPts val="600"/>
        </a:spcBef>
        <a:buFontTx/>
        <a:buBlip>
          <a:blip r:embed="rId16"/>
        </a:buBlip>
        <a:defRPr kumimoji="1" sz="2200" b="1" kern="1200">
          <a:solidFill>
            <a:schemeClr val="tx1"/>
          </a:solidFill>
          <a:effectLst>
            <a:outerShdw blurRad="101600" dist="63500" dir="2700000" algn="tl" rotWithShape="0">
              <a:prstClr val="black">
                <a:alpha val="75000"/>
              </a:prstClr>
            </a:outerShdw>
          </a:effectLst>
          <a:latin typeface="+mn-lt"/>
          <a:ea typeface="+mn-ea"/>
          <a:cs typeface="+mn-cs"/>
        </a:defRPr>
      </a:lvl2pPr>
      <a:lvl3pPr marL="1143000" indent="-336550" algn="l" defTabSz="914400" rtl="0" eaLnBrk="1" latinLnBrk="0" hangingPunct="1">
        <a:spcBef>
          <a:spcPts val="600"/>
        </a:spcBef>
        <a:buFontTx/>
        <a:buBlip>
          <a:blip r:embed="rId16"/>
        </a:buBlip>
        <a:defRPr kumimoji="1" sz="2000" b="1" kern="1200">
          <a:solidFill>
            <a:schemeClr val="tx1"/>
          </a:solidFill>
          <a:effectLst>
            <a:outerShdw blurRad="101600" dist="63500" dir="2700000" algn="tl" rotWithShape="0">
              <a:prstClr val="black">
                <a:alpha val="75000"/>
              </a:prstClr>
            </a:outerShdw>
          </a:effectLst>
          <a:latin typeface="+mn-lt"/>
          <a:ea typeface="+mn-ea"/>
          <a:cs typeface="+mn-cs"/>
        </a:defRPr>
      </a:lvl3pPr>
      <a:lvl4pPr marL="1492250" indent="-349250" algn="l" defTabSz="914400" rtl="0" eaLnBrk="1" latinLnBrk="0" hangingPunct="1">
        <a:spcBef>
          <a:spcPts val="600"/>
        </a:spcBef>
        <a:buFontTx/>
        <a:buBlip>
          <a:blip r:embed="rId16"/>
        </a:buBlip>
        <a:defRPr kumimoji="1" sz="1800" b="1" kern="1200">
          <a:solidFill>
            <a:schemeClr val="tx1"/>
          </a:solidFill>
          <a:effectLst>
            <a:outerShdw blurRad="101600" dist="63500" dir="2700000" algn="tl" rotWithShape="0">
              <a:prstClr val="black">
                <a:alpha val="75000"/>
              </a:prstClr>
            </a:outerShdw>
          </a:effectLst>
          <a:latin typeface="+mn-lt"/>
          <a:ea typeface="+mn-ea"/>
          <a:cs typeface="+mn-cs"/>
        </a:defRPr>
      </a:lvl4pPr>
      <a:lvl5pPr marL="1828800" indent="-336550" algn="l" defTabSz="914400" rtl="0" eaLnBrk="1" latinLnBrk="0" hangingPunct="1">
        <a:spcBef>
          <a:spcPts val="600"/>
        </a:spcBef>
        <a:buFontTx/>
        <a:buBlip>
          <a:blip r:embed="rId16"/>
        </a:buBlip>
        <a:defRPr kumimoji="1" sz="1800" b="1" kern="1200">
          <a:solidFill>
            <a:schemeClr val="tx1"/>
          </a:solidFill>
          <a:effectLst>
            <a:outerShdw blurRad="101600" dist="63500" dir="2700000" algn="tl" rotWithShape="0">
              <a:prstClr val="black">
                <a:alpha val="75000"/>
              </a:prst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file://localhost/Users/takeuchi/My%20Documents/&#35611;&#32681;&#36039;&#26009;/&#35469;&#30693;&#31185;&#23398;2016/hanoi.mp4" TargetMode="External"/><Relationship Id="rId1" Type="http://schemas.microsoft.com/office/2007/relationships/media" Target="file://localhost/Users/takeuchi/My%20Documents/&#35611;&#32681;&#36039;&#26009;/&#35469;&#30693;&#31185;&#23398;2016/hanoi.mp4" TargetMode="External"/><Relationship Id="rId5" Type="http://schemas.openxmlformats.org/officeDocument/2006/relationships/hyperlink" Target="http://mogera.jp/gameplay?gid=gm0000000790" TargetMode="External"/><Relationship Id="rId4" Type="http://schemas.openxmlformats.org/officeDocument/2006/relationships/image" Target="../media/image7.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認知科学</a:t>
            </a:r>
          </a:p>
        </p:txBody>
      </p:sp>
      <p:sp>
        <p:nvSpPr>
          <p:cNvPr id="3" name="サブタイトル 2"/>
          <p:cNvSpPr>
            <a:spLocks noGrp="1"/>
          </p:cNvSpPr>
          <p:nvPr>
            <p:ph type="subTitle" idx="1"/>
          </p:nvPr>
        </p:nvSpPr>
        <p:spPr/>
        <p:txBody>
          <a:bodyPr/>
          <a:lstStyle/>
          <a:p>
            <a:r>
              <a:rPr lang="ja-JP" altLang="en-US" dirty="0"/>
              <a:t>思考のメカニズムと実践（１）</a:t>
            </a:r>
            <a:endParaRPr lang="en-US" altLang="ja-JP" dirty="0"/>
          </a:p>
          <a:p>
            <a:r>
              <a:rPr lang="ja-JP" altLang="en-US"/>
              <a:t>２０１９年１１月１８日</a:t>
            </a:r>
            <a:r>
              <a:rPr lang="ja-JP" altLang="en-US" dirty="0"/>
              <a:t>（月）</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ja-JP" altLang="en-US"/>
              <a:t>思考による問題解決</a:t>
            </a:r>
          </a:p>
        </p:txBody>
      </p:sp>
      <p:sp>
        <p:nvSpPr>
          <p:cNvPr id="38915" name="Rectangle 3"/>
          <p:cNvSpPr>
            <a:spLocks noGrp="1" noChangeArrowheads="1"/>
          </p:cNvSpPr>
          <p:nvPr>
            <p:ph type="body" idx="1"/>
          </p:nvPr>
        </p:nvSpPr>
        <p:spPr/>
        <p:txBody>
          <a:bodyPr/>
          <a:lstStyle/>
          <a:p>
            <a:r>
              <a:rPr lang="ja-JP" altLang="en-US" dirty="0"/>
              <a:t>「問題」</a:t>
            </a:r>
            <a:r>
              <a:rPr lang="en-US" altLang="ja-JP" dirty="0"/>
              <a:t> (problem) </a:t>
            </a:r>
            <a:r>
              <a:rPr lang="ja-JP" altLang="en-US" dirty="0"/>
              <a:t>とは？</a:t>
            </a:r>
            <a:endParaRPr lang="en-US" altLang="ja-JP" dirty="0"/>
          </a:p>
          <a:p>
            <a:pPr marL="263525" lvl="1" indent="0">
              <a:buNone/>
            </a:pPr>
            <a:r>
              <a:rPr lang="ja-JP" altLang="en-US" dirty="0"/>
              <a:t>達成すべき目標が達成されずに残されている状態．その目標を達成することが問題解決であり，その過程が問題解決過程である．</a:t>
            </a:r>
            <a:endParaRPr lang="en-US" altLang="ja-JP" dirty="0"/>
          </a:p>
          <a:p>
            <a:pPr lvl="1"/>
            <a:r>
              <a:rPr lang="ja-JP" altLang="en-US" dirty="0"/>
              <a:t>ルーチン的問題解決</a:t>
            </a:r>
            <a:endParaRPr lang="en-US" altLang="ja-JP" dirty="0"/>
          </a:p>
          <a:p>
            <a:pPr marL="446088" lvl="2" indent="0">
              <a:buNone/>
            </a:pPr>
            <a:r>
              <a:rPr lang="ja-JP" altLang="en-US" dirty="0"/>
              <a:t>あらかじめ分かっている方法を機械的に利用する問題解決過程．計算など．</a:t>
            </a:r>
            <a:endParaRPr lang="en-US" altLang="ja-JP" dirty="0"/>
          </a:p>
          <a:p>
            <a:pPr lvl="1"/>
            <a:r>
              <a:rPr lang="ja-JP" altLang="en-US" dirty="0"/>
              <a:t>創造的問題解決</a:t>
            </a:r>
            <a:endParaRPr lang="en-US" altLang="ja-JP" dirty="0"/>
          </a:p>
          <a:p>
            <a:pPr marL="446088" lvl="2" indent="0">
              <a:buNone/>
            </a:pPr>
            <a:r>
              <a:rPr lang="ja-JP" altLang="en-US" dirty="0"/>
              <a:t>すでに知っているいくつかの計算法の適用の方法を新たに考え出して初めて問題を解決し得るような問題解決過程．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ja-JP" altLang="en-US"/>
              <a:t>問題解決過程</a:t>
            </a:r>
          </a:p>
        </p:txBody>
      </p:sp>
      <p:sp>
        <p:nvSpPr>
          <p:cNvPr id="39939" name="Rectangle 3"/>
          <p:cNvSpPr>
            <a:spLocks noGrp="1" noChangeArrowheads="1"/>
          </p:cNvSpPr>
          <p:nvPr>
            <p:ph type="body" idx="1"/>
          </p:nvPr>
        </p:nvSpPr>
        <p:spPr/>
        <p:txBody>
          <a:bodyPr/>
          <a:lstStyle/>
          <a:p>
            <a:r>
              <a:rPr lang="en-US" altLang="ja-JP" dirty="0" err="1"/>
              <a:t>Wallas</a:t>
            </a:r>
            <a:r>
              <a:rPr lang="ja-JP" altLang="en-US" dirty="0"/>
              <a:t>の問題解決過程</a:t>
            </a:r>
            <a:endParaRPr lang="en-US" altLang="ja-JP" dirty="0"/>
          </a:p>
          <a:p>
            <a:pPr marL="571500" lvl="1" indent="-342900">
              <a:buFont typeface="+mj-lt"/>
              <a:buAutoNum type="arabicPeriod"/>
            </a:pPr>
            <a:r>
              <a:rPr lang="ja-JP" altLang="en-US" dirty="0"/>
              <a:t>準備</a:t>
            </a:r>
            <a:r>
              <a:rPr lang="en-US" altLang="ja-JP" dirty="0"/>
              <a:t>(preparation)</a:t>
            </a:r>
            <a:r>
              <a:rPr lang="ja-JP" altLang="en-US" dirty="0"/>
              <a:t>：情報を集めて準備する．</a:t>
            </a:r>
            <a:endParaRPr lang="en-US" altLang="ja-JP" dirty="0"/>
          </a:p>
          <a:p>
            <a:pPr marL="571500" lvl="1" indent="-342900">
              <a:buFont typeface="+mj-lt"/>
              <a:buAutoNum type="arabicPeriod"/>
            </a:pPr>
            <a:r>
              <a:rPr lang="ja-JP" altLang="en-US" dirty="0"/>
              <a:t>あたため</a:t>
            </a:r>
            <a:r>
              <a:rPr lang="en-US" altLang="ja-JP" dirty="0"/>
              <a:t>(incubation)</a:t>
            </a:r>
            <a:r>
              <a:rPr lang="ja-JP" altLang="en-US" dirty="0"/>
              <a:t>：問題を離れて別の事をするが，この間に潜在的に何かが進行する．</a:t>
            </a:r>
            <a:endParaRPr lang="en-US" altLang="ja-JP" dirty="0"/>
          </a:p>
          <a:p>
            <a:pPr marL="571500" lvl="1" indent="-342900">
              <a:buFont typeface="+mj-lt"/>
              <a:buAutoNum type="arabicPeriod"/>
            </a:pPr>
            <a:r>
              <a:rPr lang="ja-JP" altLang="en-US" dirty="0"/>
              <a:t>ひらめき</a:t>
            </a:r>
            <a:r>
              <a:rPr lang="en-US" altLang="ja-JP" dirty="0"/>
              <a:t>(illumination)</a:t>
            </a:r>
            <a:r>
              <a:rPr lang="ja-JP" altLang="en-US" dirty="0"/>
              <a:t>：解決に通じるアイディアが浮かぶ．</a:t>
            </a:r>
            <a:endParaRPr lang="en-US" altLang="ja-JP" dirty="0"/>
          </a:p>
          <a:p>
            <a:pPr marL="571500" lvl="1" indent="-342900">
              <a:buFont typeface="+mj-lt"/>
              <a:buAutoNum type="arabicPeriod"/>
            </a:pPr>
            <a:r>
              <a:rPr lang="ja-JP" altLang="en-US" dirty="0"/>
              <a:t>検証</a:t>
            </a:r>
            <a:r>
              <a:rPr lang="en-US" altLang="ja-JP" dirty="0"/>
              <a:t>(verification)</a:t>
            </a:r>
            <a:r>
              <a:rPr lang="ja-JP" altLang="en-US" dirty="0"/>
              <a:t>：解決が本当に正しいかどうか確かめる．</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ja-JP" altLang="en-US"/>
              <a:t>過程を明らかにする</a:t>
            </a:r>
          </a:p>
        </p:txBody>
      </p:sp>
      <p:sp>
        <p:nvSpPr>
          <p:cNvPr id="40963" name="Rectangle 3"/>
          <p:cNvSpPr>
            <a:spLocks noGrp="1" noChangeArrowheads="1"/>
          </p:cNvSpPr>
          <p:nvPr>
            <p:ph type="body" idx="1"/>
          </p:nvPr>
        </p:nvSpPr>
        <p:spPr/>
        <p:txBody>
          <a:bodyPr/>
          <a:lstStyle/>
          <a:p>
            <a:r>
              <a:rPr lang="en-US" altLang="ja-JP"/>
              <a:t>Newell, Shaw, &amp; Simon (1958)</a:t>
            </a:r>
          </a:p>
          <a:p>
            <a:pPr>
              <a:buFont typeface="Wingdings" charset="2"/>
              <a:buNone/>
            </a:pPr>
            <a:r>
              <a:rPr lang="en-US" altLang="ja-JP"/>
              <a:t>	</a:t>
            </a:r>
            <a:r>
              <a:rPr lang="ja-JP" altLang="en-US"/>
              <a:t>情報処理モデルの提案と問題解決過程の記号による記述．一般問題解決プログラム</a:t>
            </a:r>
            <a:r>
              <a:rPr lang="en-US" altLang="ja-JP"/>
              <a:t>(</a:t>
            </a:r>
            <a:r>
              <a:rPr lang="en-US" altLang="ja-JP" b="1"/>
              <a:t>G</a:t>
            </a:r>
            <a:r>
              <a:rPr lang="en-US" altLang="ja-JP"/>
              <a:t>eneral </a:t>
            </a:r>
            <a:r>
              <a:rPr lang="en-US" altLang="ja-JP" b="1"/>
              <a:t>P</a:t>
            </a:r>
            <a:r>
              <a:rPr lang="en-US" altLang="ja-JP"/>
              <a:t>roblem </a:t>
            </a:r>
            <a:r>
              <a:rPr lang="en-US" altLang="ja-JP" b="1"/>
              <a:t>S</a:t>
            </a:r>
            <a:r>
              <a:rPr lang="en-US" altLang="ja-JP"/>
              <a:t>olver)</a:t>
            </a:r>
            <a:r>
              <a:rPr lang="ja-JP" altLang="en-US"/>
              <a:t>．</a:t>
            </a:r>
            <a:endParaRPr lang="en-US" altLang="ja-JP"/>
          </a:p>
          <a:p>
            <a:pPr lvl="1"/>
            <a:r>
              <a:rPr lang="ja-JP" altLang="en-US"/>
              <a:t>ヒューリスティック法</a:t>
            </a:r>
            <a:endParaRPr lang="en-US" altLang="ja-JP"/>
          </a:p>
          <a:p>
            <a:pPr lvl="1"/>
            <a:r>
              <a:rPr lang="ja-JP" altLang="en-US"/>
              <a:t>手段ー目的分析</a:t>
            </a:r>
            <a:endParaRPr lang="en-US" altLang="ja-JP"/>
          </a:p>
          <a:p>
            <a:pPr lvl="1"/>
            <a:r>
              <a:rPr lang="ja-JP" altLang="en-US"/>
              <a:t>プロトコル分析</a:t>
            </a:r>
            <a:endParaRPr lang="ja-JP" altLang="en-US" dirty="0"/>
          </a:p>
        </p:txBody>
      </p:sp>
      <p:pic>
        <p:nvPicPr>
          <p:cNvPr id="40964" name="Picture 4" descr="j0078625"/>
          <p:cNvPicPr>
            <a:picLocks noChangeAspect="1" noChangeArrowheads="1"/>
          </p:cNvPicPr>
          <p:nvPr/>
        </p:nvPicPr>
        <p:blipFill>
          <a:blip r:embed="rId3"/>
          <a:srcRect/>
          <a:stretch>
            <a:fillRect/>
          </a:stretch>
        </p:blipFill>
        <p:spPr bwMode="auto">
          <a:xfrm>
            <a:off x="7010400" y="3581400"/>
            <a:ext cx="842963" cy="256222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ja-JP" altLang="en-US"/>
              <a:t>問題解決の過程</a:t>
            </a:r>
          </a:p>
        </p:txBody>
      </p:sp>
      <p:sp>
        <p:nvSpPr>
          <p:cNvPr id="45059" name="Rectangle 3"/>
          <p:cNvSpPr>
            <a:spLocks noGrp="1" noChangeArrowheads="1"/>
          </p:cNvSpPr>
          <p:nvPr>
            <p:ph type="body" idx="1"/>
          </p:nvPr>
        </p:nvSpPr>
        <p:spPr/>
        <p:txBody>
          <a:bodyPr/>
          <a:lstStyle/>
          <a:p>
            <a:pPr marL="0" indent="0">
              <a:buNone/>
            </a:pPr>
            <a:r>
              <a:rPr lang="ja-JP" altLang="en-US" dirty="0"/>
              <a:t>問題解決の過程とは，制約条件を守りながら，オペレータを使って初期状態から目標に移動していく過程である．</a:t>
            </a:r>
          </a:p>
        </p:txBody>
      </p:sp>
      <p:sp>
        <p:nvSpPr>
          <p:cNvPr id="45060" name="AutoShape 4"/>
          <p:cNvSpPr>
            <a:spLocks noChangeArrowheads="1"/>
          </p:cNvSpPr>
          <p:nvPr/>
        </p:nvSpPr>
        <p:spPr bwMode="auto">
          <a:xfrm>
            <a:off x="4267200" y="3352800"/>
            <a:ext cx="1295400" cy="685800"/>
          </a:xfrm>
          <a:prstGeom prst="downArrow">
            <a:avLst>
              <a:gd name="adj1" fmla="val 50000"/>
              <a:gd name="adj2" fmla="val 25000"/>
            </a:avLst>
          </a:prstGeom>
          <a:solidFill>
            <a:schemeClr val="accent2"/>
          </a:solidFill>
          <a:ln w="9525">
            <a:noFill/>
            <a:miter lim="800000"/>
            <a:headEnd/>
            <a:tailEnd/>
          </a:ln>
          <a:effectLst>
            <a:outerShdw blurRad="63500" dist="107763" dir="2700000" algn="ctr" rotWithShape="0">
              <a:schemeClr val="bg2">
                <a:alpha val="74998"/>
              </a:schemeClr>
            </a:outerShdw>
          </a:effectLst>
        </p:spPr>
        <p:txBody>
          <a:bodyPr vert="eaVert" wrap="none" anchor="ctr">
            <a:prstTxWarp prst="textNoShape">
              <a:avLst/>
            </a:prstTxWarp>
          </a:bodyPr>
          <a:lstStyle/>
          <a:p>
            <a:endParaRPr lang="ja-JP" altLang="en-US"/>
          </a:p>
        </p:txBody>
      </p:sp>
      <p:sp>
        <p:nvSpPr>
          <p:cNvPr id="45061" name="Rectangle 5"/>
          <p:cNvSpPr>
            <a:spLocks noChangeArrowheads="1"/>
          </p:cNvSpPr>
          <p:nvPr/>
        </p:nvSpPr>
        <p:spPr bwMode="auto">
          <a:xfrm>
            <a:off x="1241936" y="4191000"/>
            <a:ext cx="7315200" cy="114300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r>
              <a:rPr lang="ja-JP" altLang="en-US" sz="2800"/>
              <a:t>ある状態から別の状態へと状態を</a:t>
            </a:r>
            <a:r>
              <a:rPr lang="ja-JP" altLang="en-US" sz="2800">
                <a:solidFill>
                  <a:srgbClr val="FF0000"/>
                </a:solidFill>
              </a:rPr>
              <a:t>変換</a:t>
            </a:r>
            <a:r>
              <a:rPr lang="en-US" altLang="ja-JP" sz="2800"/>
              <a:t> (transform) </a:t>
            </a:r>
            <a:r>
              <a:rPr lang="ja-JP" altLang="en-US" sz="2800"/>
              <a:t>していく過程．</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ja-JP" altLang="en-US" sz="5400" dirty="0"/>
              <a:t>問題空間の探索方法（１）</a:t>
            </a:r>
          </a:p>
        </p:txBody>
      </p:sp>
      <p:sp>
        <p:nvSpPr>
          <p:cNvPr id="47107" name="Rectangle 3"/>
          <p:cNvSpPr>
            <a:spLocks noGrp="1" noChangeArrowheads="1"/>
          </p:cNvSpPr>
          <p:nvPr>
            <p:ph type="body" idx="1"/>
          </p:nvPr>
        </p:nvSpPr>
        <p:spPr/>
        <p:txBody>
          <a:bodyPr>
            <a:normAutofit/>
          </a:bodyPr>
          <a:lstStyle/>
          <a:p>
            <a:r>
              <a:rPr lang="ja-JP" altLang="en-US" dirty="0"/>
              <a:t>アルゴリズム法</a:t>
            </a:r>
            <a:endParaRPr lang="en-US" altLang="ja-JP" dirty="0"/>
          </a:p>
          <a:p>
            <a:pPr lvl="1"/>
            <a:r>
              <a:rPr lang="ja-JP" altLang="en-US" dirty="0"/>
              <a:t>基本的問題空間のすべての状態をしらみつぶしに試していく方法．</a:t>
            </a:r>
            <a:r>
              <a:rPr lang="en-US" altLang="ja-JP" dirty="0"/>
              <a:t>→</a:t>
            </a:r>
            <a:r>
              <a:rPr lang="ja-JP" altLang="en-US" dirty="0"/>
              <a:t>コンピュータ</a:t>
            </a:r>
            <a:endParaRPr lang="en-US" altLang="ja-JP" dirty="0"/>
          </a:p>
          <a:p>
            <a:pPr lvl="1"/>
            <a:r>
              <a:rPr lang="ja-JP" altLang="en-US" dirty="0"/>
              <a:t>決まりきった手続きを適用して問題を説いていく方法．</a:t>
            </a:r>
            <a:r>
              <a:rPr lang="en-US" altLang="ja-JP" dirty="0"/>
              <a:t>→</a:t>
            </a:r>
            <a:r>
              <a:rPr lang="ja-JP" altLang="en-US" dirty="0"/>
              <a:t>ルーチン的問題に適用</a:t>
            </a:r>
            <a:endParaRPr lang="en-US" altLang="ja-JP" dirty="0"/>
          </a:p>
          <a:p>
            <a:r>
              <a:rPr lang="ja-JP" altLang="en-US" dirty="0"/>
              <a:t>プロトコル分析法</a:t>
            </a:r>
            <a:endParaRPr lang="en-US" altLang="ja-JP" dirty="0"/>
          </a:p>
          <a:p>
            <a:pPr lvl="1" indent="-11113">
              <a:buNone/>
            </a:pPr>
            <a:r>
              <a:rPr lang="ja-JP" altLang="en-US" dirty="0"/>
              <a:t>思考過程で経験しつつある事柄を随時被験者に詳細に報告させて得た資料（言語的プロトコル）を思考過程解明の重要な手がかりとする方法．被験者の内観を重視する．</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ja-JP" altLang="en-US" sz="4800" dirty="0"/>
              <a:t>内観を報告することについて</a:t>
            </a:r>
          </a:p>
        </p:txBody>
      </p:sp>
      <p:sp>
        <p:nvSpPr>
          <p:cNvPr id="48131" name="Rectangle 3"/>
          <p:cNvSpPr>
            <a:spLocks noGrp="1" noChangeArrowheads="1"/>
          </p:cNvSpPr>
          <p:nvPr>
            <p:ph type="body" idx="1"/>
          </p:nvPr>
        </p:nvSpPr>
        <p:spPr/>
        <p:txBody>
          <a:bodyPr/>
          <a:lstStyle/>
          <a:p>
            <a:r>
              <a:rPr lang="ja-JP" altLang="en-US"/>
              <a:t>内観法の欠点</a:t>
            </a:r>
            <a:endParaRPr lang="en-US" altLang="ja-JP"/>
          </a:p>
          <a:p>
            <a:pPr lvl="1"/>
            <a:r>
              <a:rPr lang="ja-JP" altLang="en-US"/>
              <a:t>人間の意識的経験だけしか研究対象にできない．</a:t>
            </a:r>
            <a:endParaRPr lang="en-US" altLang="ja-JP"/>
          </a:p>
          <a:p>
            <a:pPr lvl="1"/>
            <a:r>
              <a:rPr lang="ja-JP" altLang="en-US"/>
              <a:t>したがって，言語使用可能な被験者のみを対照としうる．</a:t>
            </a:r>
            <a:endParaRPr lang="en-US" altLang="ja-JP"/>
          </a:p>
          <a:p>
            <a:pPr lvl="1"/>
            <a:r>
              <a:rPr lang="ja-JP" altLang="en-US"/>
              <a:t>ある経験につき言語報告しているときにはその経験はすでに過去のものであり，生々しい現実の報告ではありえず，また，言語化する過程で経験内容がさまざまに歪められる可能性がある．</a:t>
            </a:r>
            <a:endParaRPr lang="en-US" altLang="ja-JP"/>
          </a:p>
          <a:p>
            <a:pPr lvl="1"/>
            <a:r>
              <a:rPr lang="ja-JP" altLang="en-US"/>
              <a:t>あくまでの個人の主観的経験の報告なので，公共性がない．</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ja-JP" altLang="en-US" sz="5400" dirty="0"/>
              <a:t>が，使われるのはなぜ？</a:t>
            </a:r>
          </a:p>
        </p:txBody>
      </p:sp>
      <p:sp>
        <p:nvSpPr>
          <p:cNvPr id="49155" name="Rectangle 3"/>
          <p:cNvSpPr>
            <a:spLocks noGrp="1" noChangeArrowheads="1"/>
          </p:cNvSpPr>
          <p:nvPr>
            <p:ph type="body" idx="1"/>
          </p:nvPr>
        </p:nvSpPr>
        <p:spPr/>
        <p:txBody>
          <a:bodyPr>
            <a:normAutofit fontScale="92500"/>
          </a:bodyPr>
          <a:lstStyle/>
          <a:p>
            <a:r>
              <a:rPr lang="ja-JP" altLang="en-US"/>
              <a:t>思考は知覚や短期記憶などの過程とは異なり，刺激と反応との間に長い時間経過がある．</a:t>
            </a:r>
            <a:endParaRPr lang="en-US" altLang="ja-JP"/>
          </a:p>
          <a:p>
            <a:r>
              <a:rPr lang="ja-JP" altLang="en-US"/>
              <a:t>思考は多くの場合，内言によって行われている場合が多い．</a:t>
            </a:r>
            <a:endParaRPr lang="en-US" altLang="ja-JP"/>
          </a:p>
          <a:p>
            <a:r>
              <a:rPr lang="ja-JP" altLang="en-US"/>
              <a:t>刺激に対する反応を被験者自身が創り出していかなければならない事態では，考えつつあること，経験しつつあることがらの即時的な言語報告の方がより多くの貴重な情報をもたらす場合も多い．</a:t>
            </a:r>
            <a:endParaRPr lang="en-US" altLang="ja-JP"/>
          </a:p>
          <a:p>
            <a:r>
              <a:rPr lang="ja-JP" altLang="en-US"/>
              <a:t>プロトコルの内容を鵜呑みにするのではなく，あるプロトコルとその前後の実際的な行為との関連性を検討し，それらの関係から，思考過程を推論するという手続きをとる．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ja-JP" altLang="en-US" sz="5400" dirty="0"/>
              <a:t>問題空間の探索方法（２）</a:t>
            </a:r>
          </a:p>
        </p:txBody>
      </p:sp>
      <p:sp>
        <p:nvSpPr>
          <p:cNvPr id="50179" name="Rectangle 3"/>
          <p:cNvSpPr>
            <a:spLocks noGrp="1" noChangeArrowheads="1"/>
          </p:cNvSpPr>
          <p:nvPr>
            <p:ph type="body" idx="1"/>
          </p:nvPr>
        </p:nvSpPr>
        <p:spPr/>
        <p:txBody>
          <a:bodyPr>
            <a:normAutofit/>
          </a:bodyPr>
          <a:lstStyle/>
          <a:p>
            <a:r>
              <a:rPr lang="ja-JP" altLang="en-US" dirty="0"/>
              <a:t>ヒューリスティック法（発見的方法）</a:t>
            </a:r>
            <a:endParaRPr lang="en-US" altLang="ja-JP" dirty="0"/>
          </a:p>
          <a:p>
            <a:pPr lvl="1" indent="-11113">
              <a:buNone/>
            </a:pPr>
            <a:r>
              <a:rPr lang="ja-JP" altLang="en-US" dirty="0"/>
              <a:t>どのようにしてよいかわからない場合に，うまくゆくという保証はないが，以前の経験に頼って役に立ちそうなことをやってみるという方法．将棋や碁，チェスなどの問題解決に多い．</a:t>
            </a:r>
            <a:endParaRPr lang="en-US" altLang="ja-JP" dirty="0"/>
          </a:p>
          <a:p>
            <a:r>
              <a:rPr lang="ja-JP" altLang="en-US" dirty="0"/>
              <a:t>手段ー目的分析</a:t>
            </a:r>
            <a:r>
              <a:rPr lang="en-US" altLang="ja-JP" dirty="0"/>
              <a:t> (means-end analysis)</a:t>
            </a:r>
          </a:p>
          <a:p>
            <a:pPr lvl="1" indent="-11113">
              <a:buNone/>
            </a:pPr>
            <a:r>
              <a:rPr lang="ja-JP" altLang="en-US" dirty="0"/>
              <a:t>初期状態と目標との間にどのような差があるかを認識し，その差を埋めるためのオペレータ，つまり手段を選択することから始める．そしてその手段を講じるための下位目標を設定し，そのためにまた手段ー目的分析を行なうという過程をふんでいく方法．</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dirty="0"/>
              <a:t>ハノイの塔</a:t>
            </a:r>
          </a:p>
        </p:txBody>
      </p:sp>
      <p:sp>
        <p:nvSpPr>
          <p:cNvPr id="3" name="コンテンツ プレースホルダ 2"/>
          <p:cNvSpPr>
            <a:spLocks noGrp="1"/>
          </p:cNvSpPr>
          <p:nvPr>
            <p:ph idx="1"/>
          </p:nvPr>
        </p:nvSpPr>
        <p:spPr>
          <a:xfrm>
            <a:off x="457199" y="2209800"/>
            <a:ext cx="7904164" cy="4410087"/>
          </a:xfrm>
        </p:spPr>
        <p:txBody>
          <a:bodyPr>
            <a:normAutofit/>
          </a:bodyPr>
          <a:lstStyle/>
          <a:p>
            <a:r>
              <a:rPr lang="ja-JP" altLang="en-US" dirty="0"/>
              <a:t>ルール</a:t>
            </a:r>
            <a:endParaRPr lang="en-US" altLang="ja-JP" dirty="0"/>
          </a:p>
          <a:p>
            <a:pPr lvl="1"/>
            <a:r>
              <a:rPr lang="en-US" altLang="ja-JP" dirty="0"/>
              <a:t>3</a:t>
            </a:r>
            <a:r>
              <a:rPr lang="ja-JP" altLang="en-US" dirty="0"/>
              <a:t>本の杭（ペグ）と中央に穴の開いた大きさの異なる複数の円盤（ディスク）から構成される．</a:t>
            </a:r>
            <a:endParaRPr lang="en-US" altLang="ja-JP" dirty="0"/>
          </a:p>
          <a:p>
            <a:pPr lvl="1"/>
            <a:r>
              <a:rPr lang="ja-JP" altLang="en-US" dirty="0"/>
              <a:t>最初はすべての円盤が左端の杭に小さいものが上になるように順に積み重ねられている．</a:t>
            </a:r>
          </a:p>
          <a:p>
            <a:pPr lvl="1"/>
            <a:r>
              <a:rPr lang="ja-JP" altLang="en-US" dirty="0"/>
              <a:t>円盤を一回に一枚ずつどれかの杭に移動させることができるが，小さな円盤の上に大きな円盤を乗せることはできない．</a:t>
            </a:r>
            <a:endParaRPr lang="en-US" altLang="ja-JP" dirty="0"/>
          </a:p>
          <a:p>
            <a:r>
              <a:rPr lang="ja-JP" altLang="en-US" dirty="0"/>
              <a:t>タスク</a:t>
            </a:r>
            <a:endParaRPr lang="en-US" altLang="ja-JP" dirty="0"/>
          </a:p>
          <a:p>
            <a:pPr marL="446088" lvl="2" indent="11113">
              <a:buNone/>
            </a:pPr>
            <a:r>
              <a:rPr lang="ja-JP" altLang="en-US" dirty="0"/>
              <a:t>一番左のペグに下から大きいディスクの順で積み重ねられた状態から，ルールに従ってこの状態のものを一番右のペグに作る．</a:t>
            </a:r>
          </a:p>
        </p:txBody>
      </p:sp>
      <p:pic>
        <p:nvPicPr>
          <p:cNvPr id="6" name="図 5"/>
          <p:cNvPicPr>
            <a:picLocks noChangeAspect="1"/>
          </p:cNvPicPr>
          <p:nvPr/>
        </p:nvPicPr>
        <p:blipFill>
          <a:blip r:embed="rId2"/>
          <a:stretch>
            <a:fillRect/>
          </a:stretch>
        </p:blipFill>
        <p:spPr>
          <a:xfrm>
            <a:off x="5378076" y="364565"/>
            <a:ext cx="3175000" cy="13970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dirty="0"/>
              <a:t>ハノイの塔</a:t>
            </a:r>
          </a:p>
        </p:txBody>
      </p:sp>
      <p:sp>
        <p:nvSpPr>
          <p:cNvPr id="3" name="コンテンツ プレースホルダ 2"/>
          <p:cNvSpPr>
            <a:spLocks noGrp="1"/>
          </p:cNvSpPr>
          <p:nvPr>
            <p:ph idx="1"/>
          </p:nvPr>
        </p:nvSpPr>
        <p:spPr>
          <a:xfrm>
            <a:off x="457199" y="2209800"/>
            <a:ext cx="7904164" cy="4410087"/>
          </a:xfrm>
        </p:spPr>
        <p:txBody>
          <a:bodyPr>
            <a:normAutofit/>
          </a:bodyPr>
          <a:lstStyle/>
          <a:p>
            <a:r>
              <a:rPr lang="ja-JP" altLang="en-US" dirty="0"/>
              <a:t>ルール</a:t>
            </a:r>
            <a:endParaRPr lang="en-US" altLang="ja-JP" dirty="0"/>
          </a:p>
          <a:p>
            <a:pPr lvl="1"/>
            <a:r>
              <a:rPr lang="en-US" altLang="ja-JP" dirty="0"/>
              <a:t>3</a:t>
            </a:r>
            <a:r>
              <a:rPr lang="ja-JP" altLang="en-US" dirty="0"/>
              <a:t>本の杭（ペグ）と中央に穴の開いた大きさの異なる複数の円盤（ディスク）から構成される．</a:t>
            </a:r>
            <a:endParaRPr lang="en-US" altLang="ja-JP" dirty="0"/>
          </a:p>
          <a:p>
            <a:pPr lvl="1"/>
            <a:r>
              <a:rPr lang="ja-JP" altLang="en-US" dirty="0"/>
              <a:t>最初はすべての円盤が左端の杭に小さいものが上になるように順に積み重ねられている．</a:t>
            </a:r>
          </a:p>
          <a:p>
            <a:pPr lvl="1"/>
            <a:r>
              <a:rPr lang="ja-JP" altLang="en-US" dirty="0"/>
              <a:t>円盤を一回に一枚ずつどれかの杭に移動させることができるが，小さな円盤の上に大きな円盤を乗せることはできない．</a:t>
            </a:r>
            <a:endParaRPr lang="en-US" altLang="ja-JP" dirty="0"/>
          </a:p>
          <a:p>
            <a:r>
              <a:rPr lang="ja-JP" altLang="en-US" dirty="0"/>
              <a:t>タスク</a:t>
            </a:r>
            <a:endParaRPr lang="en-US" altLang="ja-JP" dirty="0"/>
          </a:p>
          <a:p>
            <a:pPr marL="446088" lvl="2" indent="11113">
              <a:buNone/>
            </a:pPr>
            <a:r>
              <a:rPr lang="ja-JP" altLang="en-US" dirty="0"/>
              <a:t>一番左のペグに下から大きいディスクの順で積み重ねられた状態から，ルールに従ってこの状態のものを一番右のペグに作る．</a:t>
            </a:r>
          </a:p>
        </p:txBody>
      </p:sp>
      <p:pic>
        <p:nvPicPr>
          <p:cNvPr id="6" name="図 5"/>
          <p:cNvPicPr>
            <a:picLocks noChangeAspect="1"/>
          </p:cNvPicPr>
          <p:nvPr/>
        </p:nvPicPr>
        <p:blipFill>
          <a:blip r:embed="rId2"/>
          <a:stretch>
            <a:fillRect/>
          </a:stretch>
        </p:blipFill>
        <p:spPr>
          <a:xfrm>
            <a:off x="5378076" y="364565"/>
            <a:ext cx="3175000" cy="1397000"/>
          </a:xfrm>
          <a:prstGeom prst="rect">
            <a:avLst/>
          </a:prstGeom>
        </p:spPr>
      </p:pic>
    </p:spTree>
    <p:extLst>
      <p:ext uri="{BB962C8B-B14F-4D97-AF65-F5344CB8AC3E}">
        <p14:creationId xmlns:p14="http://schemas.microsoft.com/office/powerpoint/2010/main" val="50788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ja-JP" altLang="en-US"/>
              <a:t>対象中心表現</a:t>
            </a:r>
          </a:p>
        </p:txBody>
      </p:sp>
      <p:sp>
        <p:nvSpPr>
          <p:cNvPr id="120835" name="Rectangle 3"/>
          <p:cNvSpPr>
            <a:spLocks noGrp="1" noChangeArrowheads="1"/>
          </p:cNvSpPr>
          <p:nvPr>
            <p:ph type="body" idx="1"/>
          </p:nvPr>
        </p:nvSpPr>
        <p:spPr/>
        <p:txBody>
          <a:bodyPr>
            <a:normAutofit/>
          </a:bodyPr>
          <a:lstStyle/>
          <a:p>
            <a:pPr>
              <a:lnSpc>
                <a:spcPct val="90000"/>
              </a:lnSpc>
            </a:pPr>
            <a:r>
              <a:rPr lang="ja-JP" altLang="en-US" sz="2800" dirty="0"/>
              <a:t>人間はすべての知識を総動員して複雑な推論や計算をしているわけではない．</a:t>
            </a:r>
            <a:endParaRPr lang="en-US" altLang="ja-JP" sz="2800" dirty="0"/>
          </a:p>
          <a:p>
            <a:pPr>
              <a:lnSpc>
                <a:spcPct val="90000"/>
              </a:lnSpc>
            </a:pPr>
            <a:r>
              <a:rPr lang="ja-JP" altLang="en-US" sz="2800" dirty="0"/>
              <a:t>通常は典型的</a:t>
            </a:r>
            <a:r>
              <a:rPr lang="en-US" altLang="ja-JP" sz="2800" dirty="0"/>
              <a:t>(prototypical)</a:t>
            </a:r>
            <a:r>
              <a:rPr lang="ja-JP" altLang="en-US" sz="2800" dirty="0"/>
              <a:t>な状況についての知識を用いて，現実の状況が予測または期待される範囲内で推移するならば，特別な推論を必要としない．</a:t>
            </a:r>
            <a:endParaRPr lang="en-US" altLang="ja-JP" sz="2800" dirty="0"/>
          </a:p>
          <a:p>
            <a:pPr>
              <a:lnSpc>
                <a:spcPct val="90000"/>
              </a:lnSpc>
            </a:pPr>
            <a:r>
              <a:rPr lang="ja-JP" altLang="en-US" sz="2800" dirty="0"/>
              <a:t>なにか予想されないような事態が起こった場合に限り，特別な推論が駆動される．</a:t>
            </a:r>
          </a:p>
        </p:txBody>
      </p:sp>
      <p:sp>
        <p:nvSpPr>
          <p:cNvPr id="120836" name="Rectangle 4"/>
          <p:cNvSpPr>
            <a:spLocks noChangeArrowheads="1"/>
          </p:cNvSpPr>
          <p:nvPr/>
        </p:nvSpPr>
        <p:spPr bwMode="auto">
          <a:xfrm>
            <a:off x="1646237" y="2312128"/>
            <a:ext cx="6248400" cy="2895600"/>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nchor="ctr">
            <a:prstTxWarp prst="textNoShape">
              <a:avLst/>
            </a:prstTxWarp>
          </a:bodyPr>
          <a:lstStyle/>
          <a:p>
            <a:r>
              <a:rPr lang="ja-JP" altLang="en-US" sz="3200" dirty="0">
                <a:solidFill>
                  <a:schemeClr val="bg1"/>
                </a:solidFill>
              </a:rPr>
              <a:t>フレーム表現は，対象や事象，状況などに関して意味的につながりをもつ知識群を陽に抽出し，これらを構造化しようとするものであり，その意味で</a:t>
            </a:r>
            <a:r>
              <a:rPr lang="ja-JP" altLang="en-US" sz="3200" b="1" dirty="0">
                <a:solidFill>
                  <a:schemeClr val="accent5"/>
                </a:solidFill>
                <a:effectLst>
                  <a:outerShdw blurRad="38100" dist="38100" dir="2700000" algn="tl">
                    <a:srgbClr val="000000"/>
                  </a:outerShdw>
                </a:effectLst>
              </a:rPr>
              <a:t>対象中心表現</a:t>
            </a:r>
            <a:r>
              <a:rPr lang="ja-JP" altLang="en-US" sz="3200" dirty="0">
                <a:solidFill>
                  <a:schemeClr val="bg1"/>
                </a:solidFill>
              </a:rPr>
              <a:t>と呼ばれる．</a:t>
            </a:r>
          </a:p>
        </p:txBody>
      </p:sp>
    </p:spTree>
    <p:extLst>
      <p:ext uri="{BB962C8B-B14F-4D97-AF65-F5344CB8AC3E}">
        <p14:creationId xmlns:p14="http://schemas.microsoft.com/office/powerpoint/2010/main" val="9956725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0836"/>
                                        </p:tgtEl>
                                        <p:attrNameLst>
                                          <p:attrName>style.visibility</p:attrName>
                                        </p:attrNameLst>
                                      </p:cBhvr>
                                      <p:to>
                                        <p:strVal val="visible"/>
                                      </p:to>
                                    </p:set>
                                    <p:animEffect transition="in" filter="dissolve">
                                      <p:cBhvr>
                                        <p:cTn id="7" dur="500"/>
                                        <p:tgtEl>
                                          <p:spTgt spid="120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6" grpId="0"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ja-JP" altLang="en-US" sz="4000"/>
              <a:t>問題解決場面（ブロックの移動）における心的過程</a:t>
            </a:r>
          </a:p>
        </p:txBody>
      </p:sp>
      <p:sp>
        <p:nvSpPr>
          <p:cNvPr id="59395" name="Rectangle 3"/>
          <p:cNvSpPr>
            <a:spLocks noGrp="1" noChangeArrowheads="1"/>
          </p:cNvSpPr>
          <p:nvPr>
            <p:ph type="body" idx="1"/>
          </p:nvPr>
        </p:nvSpPr>
        <p:spPr>
          <a:xfrm>
            <a:off x="949325" y="1752600"/>
            <a:ext cx="7802563" cy="2625725"/>
          </a:xfrm>
        </p:spPr>
        <p:txBody>
          <a:bodyPr>
            <a:normAutofit lnSpcReduction="10000"/>
          </a:bodyPr>
          <a:lstStyle/>
          <a:p>
            <a:pPr>
              <a:lnSpc>
                <a:spcPct val="90000"/>
              </a:lnSpc>
            </a:pPr>
            <a:r>
              <a:rPr lang="ja-JP" altLang="en-US" sz="2800" dirty="0"/>
              <a:t>タスク</a:t>
            </a:r>
            <a:endParaRPr lang="en-US" altLang="ja-JP" sz="2800" dirty="0"/>
          </a:p>
          <a:p>
            <a:pPr>
              <a:lnSpc>
                <a:spcPct val="90000"/>
              </a:lnSpc>
              <a:spcBef>
                <a:spcPts val="0"/>
              </a:spcBef>
              <a:buFont typeface="Wingdings" charset="2"/>
              <a:buNone/>
            </a:pPr>
            <a:r>
              <a:rPr lang="en-US" altLang="ja-JP" sz="2800" dirty="0"/>
              <a:t>	</a:t>
            </a:r>
            <a:r>
              <a:rPr lang="ja-JP" altLang="en-US" sz="2400" dirty="0">
                <a:solidFill>
                  <a:schemeClr val="hlink"/>
                </a:solidFill>
                <a:effectLst>
                  <a:outerShdw blurRad="38100" dist="38100" dir="2700000" algn="tl">
                    <a:srgbClr val="000000"/>
                  </a:outerShdw>
                </a:effectLst>
              </a:rPr>
              <a:t>Ｐ２にブロックＡ，Ｂ，Ｃを重ねる</a:t>
            </a:r>
            <a:endParaRPr lang="en-US" altLang="ja-JP" sz="2400" dirty="0">
              <a:solidFill>
                <a:schemeClr val="hlink"/>
              </a:solidFill>
              <a:effectLst>
                <a:outerShdw blurRad="38100" dist="38100" dir="2700000" algn="tl">
                  <a:srgbClr val="000000"/>
                </a:outerShdw>
              </a:effectLst>
            </a:endParaRPr>
          </a:p>
          <a:p>
            <a:pPr>
              <a:lnSpc>
                <a:spcPct val="90000"/>
              </a:lnSpc>
            </a:pPr>
            <a:r>
              <a:rPr lang="ja-JP" altLang="en-US" sz="2800" dirty="0"/>
              <a:t>条件</a:t>
            </a:r>
            <a:endParaRPr lang="en-US" altLang="ja-JP" sz="2800" dirty="0"/>
          </a:p>
          <a:p>
            <a:pPr lvl="1">
              <a:lnSpc>
                <a:spcPct val="90000"/>
              </a:lnSpc>
            </a:pPr>
            <a:r>
              <a:rPr lang="ja-JP" altLang="en-US" sz="2400">
                <a:solidFill>
                  <a:schemeClr val="hlink"/>
                </a:solidFill>
                <a:effectLst>
                  <a:outerShdw blurRad="38100" dist="38100" dir="2700000" algn="tl">
                    <a:srgbClr val="000000"/>
                  </a:outerShdw>
                </a:effectLst>
              </a:rPr>
              <a:t>自分より大きな</a:t>
            </a:r>
            <a:r>
              <a:rPr lang="ja-JP" altLang="en-US" sz="2400" dirty="0">
                <a:solidFill>
                  <a:schemeClr val="hlink"/>
                </a:solidFill>
                <a:effectLst>
                  <a:outerShdw blurRad="38100" dist="38100" dir="2700000" algn="tl">
                    <a:srgbClr val="000000"/>
                  </a:outerShdw>
                </a:effectLst>
              </a:rPr>
              <a:t>ブロックの上だけに重ねられる</a:t>
            </a:r>
            <a:endParaRPr lang="en-US" altLang="ja-JP" sz="2400" dirty="0">
              <a:solidFill>
                <a:schemeClr val="hlink"/>
              </a:solidFill>
              <a:effectLst>
                <a:outerShdw blurRad="38100" dist="38100" dir="2700000" algn="tl">
                  <a:srgbClr val="000000"/>
                </a:outerShdw>
              </a:effectLst>
            </a:endParaRPr>
          </a:p>
          <a:p>
            <a:pPr lvl="1">
              <a:lnSpc>
                <a:spcPct val="90000"/>
              </a:lnSpc>
            </a:pPr>
            <a:r>
              <a:rPr lang="ja-JP" altLang="en-US" sz="2400" dirty="0">
                <a:solidFill>
                  <a:schemeClr val="hlink"/>
                </a:solidFill>
                <a:effectLst>
                  <a:outerShdw blurRad="38100" dist="38100" dir="2700000" algn="tl">
                    <a:srgbClr val="000000"/>
                  </a:outerShdw>
                </a:effectLst>
              </a:rPr>
              <a:t>自分より小さなブロックの上には重ねられない</a:t>
            </a:r>
            <a:endParaRPr lang="en-US" altLang="ja-JP" sz="2400" dirty="0">
              <a:solidFill>
                <a:schemeClr val="hlink"/>
              </a:solidFill>
              <a:effectLst>
                <a:outerShdw blurRad="38100" dist="38100" dir="2700000" algn="tl">
                  <a:srgbClr val="000000"/>
                </a:outerShdw>
              </a:effectLst>
            </a:endParaRPr>
          </a:p>
          <a:p>
            <a:pPr lvl="1">
              <a:lnSpc>
                <a:spcPct val="90000"/>
              </a:lnSpc>
            </a:pPr>
            <a:r>
              <a:rPr lang="ja-JP" altLang="en-US" sz="2400" dirty="0">
                <a:solidFill>
                  <a:schemeClr val="hlink"/>
                </a:solidFill>
                <a:effectLst>
                  <a:outerShdw blurRad="38100" dist="38100" dir="2700000" algn="tl">
                    <a:srgbClr val="000000"/>
                  </a:outerShdw>
                </a:effectLst>
              </a:rPr>
              <a:t>ブロックの移動は１個ずつ</a:t>
            </a:r>
          </a:p>
        </p:txBody>
      </p:sp>
      <p:grpSp>
        <p:nvGrpSpPr>
          <p:cNvPr id="2" name="Group 6"/>
          <p:cNvGrpSpPr>
            <a:grpSpLocks/>
          </p:cNvGrpSpPr>
          <p:nvPr/>
        </p:nvGrpSpPr>
        <p:grpSpPr bwMode="auto">
          <a:xfrm>
            <a:off x="1463675" y="5876925"/>
            <a:ext cx="6910388" cy="396875"/>
            <a:chOff x="922" y="3550"/>
            <a:chExt cx="4353" cy="250"/>
          </a:xfrm>
        </p:grpSpPr>
        <p:sp>
          <p:nvSpPr>
            <p:cNvPr id="59396" name="Line 4"/>
            <p:cNvSpPr>
              <a:spLocks noChangeShapeType="1"/>
            </p:cNvSpPr>
            <p:nvPr/>
          </p:nvSpPr>
          <p:spPr bwMode="auto">
            <a:xfrm>
              <a:off x="922" y="3563"/>
              <a:ext cx="4353" cy="0"/>
            </a:xfrm>
            <a:prstGeom prst="line">
              <a:avLst/>
            </a:prstGeom>
            <a:noFill/>
            <a:ln w="38100">
              <a:solidFill>
                <a:schemeClr val="tx1"/>
              </a:solidFill>
              <a:round/>
              <a:headEnd/>
              <a:tailEnd/>
            </a:ln>
            <a:effectLst/>
          </p:spPr>
          <p:txBody>
            <a:bodyPr wrap="none">
              <a:prstTxWarp prst="textNoShape">
                <a:avLst/>
              </a:prstTxWarp>
            </a:bodyPr>
            <a:lstStyle/>
            <a:p>
              <a:endParaRPr lang="ja-JP" altLang="en-US"/>
            </a:p>
          </p:txBody>
        </p:sp>
        <p:sp>
          <p:nvSpPr>
            <p:cNvPr id="59397" name="Text Box 5"/>
            <p:cNvSpPr txBox="1">
              <a:spLocks noChangeArrowheads="1"/>
            </p:cNvSpPr>
            <p:nvPr/>
          </p:nvSpPr>
          <p:spPr bwMode="auto">
            <a:xfrm>
              <a:off x="1646" y="3550"/>
              <a:ext cx="2954" cy="250"/>
            </a:xfrm>
            <a:prstGeom prst="rect">
              <a:avLst/>
            </a:prstGeom>
            <a:noFill/>
            <a:ln w="9525">
              <a:noFill/>
              <a:miter lim="800000"/>
              <a:headEnd/>
              <a:tailEnd/>
            </a:ln>
            <a:effectLst/>
          </p:spPr>
          <p:txBody>
            <a:bodyPr wrap="none">
              <a:prstTxWarp prst="textNoShape">
                <a:avLst/>
              </a:prstTxWarp>
              <a:spAutoFit/>
            </a:bodyPr>
            <a:lstStyle/>
            <a:p>
              <a:r>
                <a:rPr lang="ja-JP" altLang="en-US" b="1"/>
                <a:t>Ｐ１　　　　　　　　　　Ｐ２　　　　　　　　　　Ｐ３</a:t>
              </a:r>
            </a:p>
          </p:txBody>
        </p:sp>
      </p:grpSp>
      <p:sp>
        <p:nvSpPr>
          <p:cNvPr id="59399" name="Rectangle 7"/>
          <p:cNvSpPr>
            <a:spLocks noChangeArrowheads="1"/>
          </p:cNvSpPr>
          <p:nvPr/>
        </p:nvSpPr>
        <p:spPr bwMode="auto">
          <a:xfrm>
            <a:off x="2076450" y="4487863"/>
            <a:ext cx="1528763" cy="1397000"/>
          </a:xfrm>
          <a:prstGeom prst="rect">
            <a:avLst/>
          </a:prstGeom>
          <a:solidFill>
            <a:srgbClr val="0033CC"/>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Ｃ</a:t>
            </a:r>
          </a:p>
        </p:txBody>
      </p:sp>
      <p:sp>
        <p:nvSpPr>
          <p:cNvPr id="59400" name="Rectangle 8"/>
          <p:cNvSpPr>
            <a:spLocks noChangeArrowheads="1"/>
          </p:cNvSpPr>
          <p:nvPr/>
        </p:nvSpPr>
        <p:spPr bwMode="auto">
          <a:xfrm>
            <a:off x="4245532" y="5018088"/>
            <a:ext cx="942975" cy="862012"/>
          </a:xfrm>
          <a:prstGeom prst="rect">
            <a:avLst/>
          </a:prstGeom>
          <a:solidFill>
            <a:srgbClr val="FF0000"/>
          </a:solidFill>
          <a:ln w="19050">
            <a:solidFill>
              <a:schemeClr val="tx1"/>
            </a:solidFill>
            <a:miter lim="800000"/>
            <a:headEnd/>
            <a:tailEnd/>
          </a:ln>
          <a:effectLst/>
        </p:spPr>
        <p:txBody>
          <a:bodyPr wrap="none" anchor="ctr">
            <a:prstTxWarp prst="textNoShape">
              <a:avLst/>
            </a:prstTxWarp>
          </a:bodyPr>
          <a:lstStyle/>
          <a:p>
            <a:pPr algn="ctr"/>
            <a:r>
              <a:rPr lang="ja-JP" altLang="en-US" sz="4000" b="1">
                <a:solidFill>
                  <a:schemeClr val="bg1"/>
                </a:solidFill>
              </a:rPr>
              <a:t>Ｂ</a:t>
            </a:r>
          </a:p>
        </p:txBody>
      </p:sp>
      <p:sp>
        <p:nvSpPr>
          <p:cNvPr id="59401" name="Rectangle 9"/>
          <p:cNvSpPr>
            <a:spLocks noChangeArrowheads="1"/>
          </p:cNvSpPr>
          <p:nvPr/>
        </p:nvSpPr>
        <p:spPr bwMode="auto">
          <a:xfrm>
            <a:off x="6308105" y="5456238"/>
            <a:ext cx="473075" cy="431800"/>
          </a:xfrm>
          <a:prstGeom prst="rect">
            <a:avLst/>
          </a:prstGeom>
          <a:solidFill>
            <a:srgbClr val="009900"/>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Ａ</a:t>
            </a:r>
          </a:p>
        </p:txBody>
      </p:sp>
    </p:spTree>
    <p:extLst>
      <p:ext uri="{BB962C8B-B14F-4D97-AF65-F5344CB8AC3E}">
        <p14:creationId xmlns:p14="http://schemas.microsoft.com/office/powerpoint/2010/main" val="10512276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ja-JP" altLang="en-US" sz="4000"/>
              <a:t>問題解決場面（ブロックの移動）における心的過程</a:t>
            </a:r>
          </a:p>
        </p:txBody>
      </p:sp>
      <p:sp>
        <p:nvSpPr>
          <p:cNvPr id="60419" name="Rectangle 3"/>
          <p:cNvSpPr>
            <a:spLocks noGrp="1" noChangeArrowheads="1"/>
          </p:cNvSpPr>
          <p:nvPr>
            <p:ph type="body" idx="1"/>
          </p:nvPr>
        </p:nvSpPr>
        <p:spPr>
          <a:xfrm>
            <a:off x="949325" y="1752600"/>
            <a:ext cx="7802563" cy="2625725"/>
          </a:xfrm>
        </p:spPr>
        <p:txBody>
          <a:bodyPr>
            <a:normAutofit fontScale="92500" lnSpcReduction="10000"/>
          </a:bodyPr>
          <a:lstStyle/>
          <a:p>
            <a:pPr>
              <a:lnSpc>
                <a:spcPct val="90000"/>
              </a:lnSpc>
            </a:pPr>
            <a:r>
              <a:rPr lang="ja-JP" altLang="en-US" sz="2800"/>
              <a:t>タスク</a:t>
            </a:r>
            <a:endParaRPr lang="en-US" altLang="ja-JP" sz="2800"/>
          </a:p>
          <a:p>
            <a:pPr>
              <a:lnSpc>
                <a:spcPct val="90000"/>
              </a:lnSpc>
              <a:buFont typeface="Wingdings" charset="2"/>
              <a:buNone/>
            </a:pPr>
            <a:r>
              <a:rPr lang="en-US" altLang="ja-JP" sz="2800"/>
              <a:t>	</a:t>
            </a:r>
            <a:r>
              <a:rPr lang="ja-JP" altLang="en-US" sz="2400"/>
              <a:t>Ｐ２にブロックＡ，Ｂ，Ｃを重ねる</a:t>
            </a:r>
            <a:endParaRPr lang="en-US" altLang="ja-JP" sz="2400"/>
          </a:p>
          <a:p>
            <a:pPr>
              <a:lnSpc>
                <a:spcPct val="90000"/>
              </a:lnSpc>
            </a:pPr>
            <a:r>
              <a:rPr lang="ja-JP" altLang="en-US" sz="2800"/>
              <a:t>条件</a:t>
            </a:r>
            <a:endParaRPr lang="en-US" altLang="ja-JP" sz="2800"/>
          </a:p>
          <a:p>
            <a:pPr lvl="1">
              <a:lnSpc>
                <a:spcPct val="90000"/>
              </a:lnSpc>
            </a:pPr>
            <a:r>
              <a:rPr lang="ja-JP" altLang="en-US" sz="2400"/>
              <a:t>自分より１つ大きなブロックの上だけに重ねられる</a:t>
            </a:r>
            <a:endParaRPr lang="en-US" altLang="ja-JP" sz="2400"/>
          </a:p>
          <a:p>
            <a:pPr lvl="1">
              <a:lnSpc>
                <a:spcPct val="90000"/>
              </a:lnSpc>
            </a:pPr>
            <a:r>
              <a:rPr lang="ja-JP" altLang="en-US" sz="2400"/>
              <a:t>自分より小さなブロックの上には重ねられない</a:t>
            </a:r>
            <a:endParaRPr lang="en-US" altLang="ja-JP" sz="2400"/>
          </a:p>
          <a:p>
            <a:pPr lvl="1">
              <a:lnSpc>
                <a:spcPct val="90000"/>
              </a:lnSpc>
            </a:pPr>
            <a:r>
              <a:rPr lang="ja-JP" altLang="en-US" sz="2400"/>
              <a:t>ブロックの移動は１個ずつ</a:t>
            </a:r>
          </a:p>
        </p:txBody>
      </p:sp>
      <p:grpSp>
        <p:nvGrpSpPr>
          <p:cNvPr id="2" name="Group 4"/>
          <p:cNvGrpSpPr>
            <a:grpSpLocks/>
          </p:cNvGrpSpPr>
          <p:nvPr/>
        </p:nvGrpSpPr>
        <p:grpSpPr bwMode="auto">
          <a:xfrm>
            <a:off x="1463675" y="5876925"/>
            <a:ext cx="6910388" cy="396875"/>
            <a:chOff x="922" y="3550"/>
            <a:chExt cx="4353" cy="250"/>
          </a:xfrm>
        </p:grpSpPr>
        <p:sp>
          <p:nvSpPr>
            <p:cNvPr id="60421" name="Line 5"/>
            <p:cNvSpPr>
              <a:spLocks noChangeShapeType="1"/>
            </p:cNvSpPr>
            <p:nvPr/>
          </p:nvSpPr>
          <p:spPr bwMode="auto">
            <a:xfrm>
              <a:off x="922" y="3563"/>
              <a:ext cx="4353" cy="0"/>
            </a:xfrm>
            <a:prstGeom prst="line">
              <a:avLst/>
            </a:prstGeom>
            <a:noFill/>
            <a:ln w="38100">
              <a:solidFill>
                <a:schemeClr val="tx1"/>
              </a:solidFill>
              <a:round/>
              <a:headEnd/>
              <a:tailEnd/>
            </a:ln>
            <a:effectLst/>
          </p:spPr>
          <p:txBody>
            <a:bodyPr wrap="none">
              <a:prstTxWarp prst="textNoShape">
                <a:avLst/>
              </a:prstTxWarp>
            </a:bodyPr>
            <a:lstStyle/>
            <a:p>
              <a:endParaRPr lang="ja-JP" altLang="en-US"/>
            </a:p>
          </p:txBody>
        </p:sp>
        <p:sp>
          <p:nvSpPr>
            <p:cNvPr id="60422" name="Text Box 6"/>
            <p:cNvSpPr txBox="1">
              <a:spLocks noChangeArrowheads="1"/>
            </p:cNvSpPr>
            <p:nvPr/>
          </p:nvSpPr>
          <p:spPr bwMode="auto">
            <a:xfrm>
              <a:off x="1646" y="3550"/>
              <a:ext cx="2954" cy="250"/>
            </a:xfrm>
            <a:prstGeom prst="rect">
              <a:avLst/>
            </a:prstGeom>
            <a:noFill/>
            <a:ln w="9525">
              <a:noFill/>
              <a:miter lim="800000"/>
              <a:headEnd/>
              <a:tailEnd/>
            </a:ln>
            <a:effectLst/>
          </p:spPr>
          <p:txBody>
            <a:bodyPr wrap="none">
              <a:prstTxWarp prst="textNoShape">
                <a:avLst/>
              </a:prstTxWarp>
              <a:spAutoFit/>
            </a:bodyPr>
            <a:lstStyle/>
            <a:p>
              <a:r>
                <a:rPr lang="ja-JP" altLang="en-US" b="1"/>
                <a:t>Ｐ１　　　　　　　　　　Ｐ２　　　　　　　　　　Ｐ３</a:t>
              </a:r>
            </a:p>
          </p:txBody>
        </p:sp>
      </p:grpSp>
      <p:sp>
        <p:nvSpPr>
          <p:cNvPr id="60423" name="Rectangle 7"/>
          <p:cNvSpPr>
            <a:spLocks noChangeArrowheads="1"/>
          </p:cNvSpPr>
          <p:nvPr/>
        </p:nvSpPr>
        <p:spPr bwMode="auto">
          <a:xfrm>
            <a:off x="4114800" y="4475163"/>
            <a:ext cx="1528763" cy="1397000"/>
          </a:xfrm>
          <a:prstGeom prst="rect">
            <a:avLst/>
          </a:prstGeom>
          <a:solidFill>
            <a:srgbClr val="0033CC"/>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Ｃ</a:t>
            </a:r>
          </a:p>
        </p:txBody>
      </p:sp>
      <p:sp>
        <p:nvSpPr>
          <p:cNvPr id="60424" name="Rectangle 8"/>
          <p:cNvSpPr>
            <a:spLocks noChangeArrowheads="1"/>
          </p:cNvSpPr>
          <p:nvPr/>
        </p:nvSpPr>
        <p:spPr bwMode="auto">
          <a:xfrm>
            <a:off x="4406900" y="3621088"/>
            <a:ext cx="942975" cy="862012"/>
          </a:xfrm>
          <a:prstGeom prst="rect">
            <a:avLst/>
          </a:prstGeom>
          <a:solidFill>
            <a:srgbClr val="FF0000"/>
          </a:solidFill>
          <a:ln w="19050">
            <a:solidFill>
              <a:schemeClr val="tx1"/>
            </a:solidFill>
            <a:miter lim="800000"/>
            <a:headEnd/>
            <a:tailEnd/>
          </a:ln>
          <a:effectLst/>
        </p:spPr>
        <p:txBody>
          <a:bodyPr wrap="none" anchor="ctr">
            <a:prstTxWarp prst="textNoShape">
              <a:avLst/>
            </a:prstTxWarp>
          </a:bodyPr>
          <a:lstStyle/>
          <a:p>
            <a:pPr algn="ctr"/>
            <a:r>
              <a:rPr lang="ja-JP" altLang="en-US" sz="4000" b="1">
                <a:solidFill>
                  <a:schemeClr val="bg1"/>
                </a:solidFill>
              </a:rPr>
              <a:t>Ｂ</a:t>
            </a:r>
          </a:p>
        </p:txBody>
      </p:sp>
      <p:sp>
        <p:nvSpPr>
          <p:cNvPr id="60425" name="Rectangle 9"/>
          <p:cNvSpPr>
            <a:spLocks noChangeArrowheads="1"/>
          </p:cNvSpPr>
          <p:nvPr/>
        </p:nvSpPr>
        <p:spPr bwMode="auto">
          <a:xfrm>
            <a:off x="4643438" y="3182938"/>
            <a:ext cx="473075" cy="431800"/>
          </a:xfrm>
          <a:prstGeom prst="rect">
            <a:avLst/>
          </a:prstGeom>
          <a:solidFill>
            <a:srgbClr val="009900"/>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Ａ</a:t>
            </a:r>
          </a:p>
        </p:txBody>
      </p:sp>
      <p:sp>
        <p:nvSpPr>
          <p:cNvPr id="60426" name="AutoShape 10"/>
          <p:cNvSpPr>
            <a:spLocks noChangeArrowheads="1"/>
          </p:cNvSpPr>
          <p:nvPr/>
        </p:nvSpPr>
        <p:spPr bwMode="auto">
          <a:xfrm>
            <a:off x="1371600" y="4637088"/>
            <a:ext cx="2520950" cy="874712"/>
          </a:xfrm>
          <a:prstGeom prst="homePlate">
            <a:avLst>
              <a:gd name="adj" fmla="val 72051"/>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ja-JP" altLang="en-US" sz="2400" dirty="0">
                <a:solidFill>
                  <a:srgbClr val="000000"/>
                </a:solidFill>
              </a:rPr>
              <a:t>ゴールの状態</a:t>
            </a:r>
          </a:p>
        </p:txBody>
      </p:sp>
    </p:spTree>
    <p:extLst>
      <p:ext uri="{BB962C8B-B14F-4D97-AF65-F5344CB8AC3E}">
        <p14:creationId xmlns:p14="http://schemas.microsoft.com/office/powerpoint/2010/main" val="6344101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ja-JP" altLang="en-US"/>
              <a:t>記号と操作の形式</a:t>
            </a:r>
          </a:p>
        </p:txBody>
      </p:sp>
      <p:sp>
        <p:nvSpPr>
          <p:cNvPr id="61443" name="Rectangle 3"/>
          <p:cNvSpPr>
            <a:spLocks noGrp="1" noChangeArrowheads="1"/>
          </p:cNvSpPr>
          <p:nvPr>
            <p:ph type="body" idx="1"/>
          </p:nvPr>
        </p:nvSpPr>
        <p:spPr>
          <a:xfrm>
            <a:off x="1066800" y="1752600"/>
            <a:ext cx="7620000" cy="3108325"/>
          </a:xfrm>
        </p:spPr>
        <p:txBody>
          <a:bodyPr/>
          <a:lstStyle/>
          <a:p>
            <a:pPr>
              <a:lnSpc>
                <a:spcPct val="90000"/>
              </a:lnSpc>
            </a:pPr>
            <a:r>
              <a:rPr lang="ja-JP" altLang="en-US"/>
              <a:t>記号</a:t>
            </a:r>
            <a:endParaRPr lang="en-US" altLang="ja-JP"/>
          </a:p>
          <a:p>
            <a:pPr lvl="1">
              <a:lnSpc>
                <a:spcPct val="90000"/>
              </a:lnSpc>
            </a:pPr>
            <a:r>
              <a:rPr lang="ja-JP" altLang="en-US"/>
              <a:t>ブロック：</a:t>
            </a:r>
            <a:r>
              <a:rPr lang="en-US" altLang="ja-JP"/>
              <a:t>	</a:t>
            </a:r>
            <a:r>
              <a:rPr lang="ja-JP" altLang="en-US"/>
              <a:t>Ａ，Ｂ，Ｃ</a:t>
            </a:r>
            <a:endParaRPr lang="en-US" altLang="ja-JP"/>
          </a:p>
          <a:p>
            <a:pPr lvl="1">
              <a:lnSpc>
                <a:spcPct val="90000"/>
              </a:lnSpc>
            </a:pPr>
            <a:r>
              <a:rPr lang="ja-JP" altLang="en-US"/>
              <a:t>位置：</a:t>
            </a:r>
            <a:r>
              <a:rPr lang="en-US" altLang="ja-JP"/>
              <a:t>		</a:t>
            </a:r>
            <a:r>
              <a:rPr lang="ja-JP" altLang="en-US"/>
              <a:t>Ｐ１，Ｐ２，Ｐ３</a:t>
            </a:r>
            <a:endParaRPr lang="en-US" altLang="ja-JP"/>
          </a:p>
          <a:p>
            <a:pPr lvl="1">
              <a:lnSpc>
                <a:spcPct val="90000"/>
              </a:lnSpc>
            </a:pPr>
            <a:r>
              <a:rPr lang="ja-JP" altLang="en-US"/>
              <a:t>状態記述：</a:t>
            </a:r>
            <a:r>
              <a:rPr lang="en-US" altLang="ja-JP"/>
              <a:t>	</a:t>
            </a:r>
            <a:r>
              <a:rPr lang="ja-JP" altLang="en-US"/>
              <a:t>Ｐ１（Ａ，Ｂ）</a:t>
            </a:r>
            <a:endParaRPr lang="en-US" altLang="ja-JP"/>
          </a:p>
          <a:p>
            <a:pPr>
              <a:lnSpc>
                <a:spcPct val="90000"/>
              </a:lnSpc>
            </a:pPr>
            <a:r>
              <a:rPr lang="ja-JP" altLang="en-US"/>
              <a:t>操作</a:t>
            </a:r>
            <a:endParaRPr lang="en-US" altLang="ja-JP"/>
          </a:p>
          <a:p>
            <a:pPr lvl="1">
              <a:lnSpc>
                <a:spcPct val="90000"/>
              </a:lnSpc>
            </a:pPr>
            <a:r>
              <a:rPr lang="ja-JP" altLang="en-US"/>
              <a:t>移動：</a:t>
            </a:r>
            <a:r>
              <a:rPr lang="en-US" altLang="ja-JP"/>
              <a:t>		</a:t>
            </a:r>
            <a:r>
              <a:rPr lang="ja-JP" altLang="en-US"/>
              <a:t>Ｍ（Ｂ，Ｐ１，Ｐ２）</a:t>
            </a:r>
          </a:p>
        </p:txBody>
      </p:sp>
      <p:sp>
        <p:nvSpPr>
          <p:cNvPr id="61445" name="AutoShape 5"/>
          <p:cNvSpPr>
            <a:spLocks noChangeArrowheads="1"/>
          </p:cNvSpPr>
          <p:nvPr/>
        </p:nvSpPr>
        <p:spPr bwMode="auto">
          <a:xfrm>
            <a:off x="6310313" y="2211710"/>
            <a:ext cx="2351087" cy="628650"/>
          </a:xfrm>
          <a:prstGeom prst="wedgeRectCallout">
            <a:avLst>
              <a:gd name="adj1" fmla="val -82074"/>
              <a:gd name="adj2" fmla="val 82574"/>
            </a:avLst>
          </a:prstGeom>
          <a:solidFill>
            <a:schemeClr val="accent1"/>
          </a:solidFill>
          <a:ln w="9525">
            <a:solidFill>
              <a:schemeClr val="tx1"/>
            </a:solidFill>
            <a:miter lim="800000"/>
            <a:headEnd/>
            <a:tailEnd/>
          </a:ln>
          <a:effectLst/>
        </p:spPr>
        <p:txBody>
          <a:bodyPr>
            <a:prstTxWarp prst="textNoShape">
              <a:avLst/>
            </a:prstTxWarp>
          </a:bodyPr>
          <a:lstStyle/>
          <a:p>
            <a:pPr algn="ctr"/>
            <a:r>
              <a:rPr lang="ja-JP" altLang="en-US" sz="1800" dirty="0">
                <a:solidFill>
                  <a:srgbClr val="000000"/>
                </a:solidFill>
              </a:rPr>
              <a:t>位置Ｐ１にブロックＢの上にＡが重なっている</a:t>
            </a:r>
          </a:p>
        </p:txBody>
      </p:sp>
      <p:sp>
        <p:nvSpPr>
          <p:cNvPr id="61446" name="AutoShape 6"/>
          <p:cNvSpPr>
            <a:spLocks noChangeArrowheads="1"/>
          </p:cNvSpPr>
          <p:nvPr/>
        </p:nvSpPr>
        <p:spPr bwMode="auto">
          <a:xfrm>
            <a:off x="5900738" y="3043560"/>
            <a:ext cx="2781300" cy="628650"/>
          </a:xfrm>
          <a:prstGeom prst="wedgeRectCallout">
            <a:avLst>
              <a:gd name="adj1" fmla="val -77111"/>
              <a:gd name="adj2" fmla="val 82574"/>
            </a:avLst>
          </a:prstGeom>
          <a:solidFill>
            <a:schemeClr val="accent1"/>
          </a:solidFill>
          <a:ln w="9525">
            <a:solidFill>
              <a:schemeClr val="tx1"/>
            </a:solidFill>
            <a:miter lim="800000"/>
            <a:headEnd/>
            <a:tailEnd/>
          </a:ln>
          <a:effectLst/>
        </p:spPr>
        <p:txBody>
          <a:bodyPr>
            <a:prstTxWarp prst="textNoShape">
              <a:avLst/>
            </a:prstTxWarp>
          </a:bodyPr>
          <a:lstStyle/>
          <a:p>
            <a:pPr algn="ctr"/>
            <a:r>
              <a:rPr lang="ja-JP" altLang="en-US" sz="1800">
                <a:solidFill>
                  <a:srgbClr val="000000"/>
                </a:solidFill>
              </a:rPr>
              <a:t>位置Ｐ１にあるブロックＢをＰ２に移動（重ねる）</a:t>
            </a:r>
          </a:p>
        </p:txBody>
      </p:sp>
      <p:sp>
        <p:nvSpPr>
          <p:cNvPr id="61447" name="AutoShape 7"/>
          <p:cNvSpPr>
            <a:spLocks noChangeArrowheads="1"/>
          </p:cNvSpPr>
          <p:nvPr/>
        </p:nvSpPr>
        <p:spPr bwMode="auto">
          <a:xfrm>
            <a:off x="2378075" y="5014913"/>
            <a:ext cx="2547938" cy="1384300"/>
          </a:xfrm>
          <a:prstGeom prst="rightArrowCallout">
            <a:avLst>
              <a:gd name="adj1" fmla="val 25000"/>
              <a:gd name="adj2" fmla="val 25000"/>
              <a:gd name="adj3" fmla="val 30677"/>
              <a:gd name="adj4" fmla="val 66667"/>
            </a:avLst>
          </a:prstGeom>
          <a:solidFill>
            <a:schemeClr val="accent2"/>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lgn="ctr"/>
            <a:r>
              <a:rPr lang="ja-JP" altLang="en-US" sz="2400">
                <a:solidFill>
                  <a:srgbClr val="000000"/>
                </a:solidFill>
              </a:rPr>
              <a:t>初期状態</a:t>
            </a:r>
            <a:endParaRPr lang="en-US" altLang="ja-JP" sz="2400">
              <a:solidFill>
                <a:srgbClr val="000000"/>
              </a:solidFill>
            </a:endParaRPr>
          </a:p>
          <a:p>
            <a:pPr algn="ctr"/>
            <a:r>
              <a:rPr lang="ja-JP" altLang="en-US" b="1">
                <a:solidFill>
                  <a:srgbClr val="000000"/>
                </a:solidFill>
                <a:effectLst>
                  <a:outerShdw blurRad="38100" dist="38100" dir="2700000" algn="tl">
                    <a:srgbClr val="FFFFFF"/>
                  </a:outerShdw>
                </a:effectLst>
              </a:rPr>
              <a:t>Ｐ１（Ｃ）</a:t>
            </a:r>
            <a:endParaRPr lang="en-US" altLang="ja-JP" b="1">
              <a:solidFill>
                <a:srgbClr val="000000"/>
              </a:solidFill>
              <a:effectLst>
                <a:outerShdw blurRad="38100" dist="38100" dir="2700000" algn="tl">
                  <a:srgbClr val="FFFFFF"/>
                </a:outerShdw>
              </a:effectLst>
            </a:endParaRPr>
          </a:p>
          <a:p>
            <a:pPr algn="ctr"/>
            <a:r>
              <a:rPr lang="ja-JP" altLang="en-US" b="1">
                <a:solidFill>
                  <a:srgbClr val="000000"/>
                </a:solidFill>
                <a:effectLst>
                  <a:outerShdw blurRad="38100" dist="38100" dir="2700000" algn="tl">
                    <a:srgbClr val="FFFFFF"/>
                  </a:outerShdw>
                </a:effectLst>
              </a:rPr>
              <a:t>Ｐ２（Ｂ）</a:t>
            </a:r>
            <a:endParaRPr lang="en-US" altLang="ja-JP" b="1">
              <a:solidFill>
                <a:srgbClr val="000000"/>
              </a:solidFill>
              <a:effectLst>
                <a:outerShdw blurRad="38100" dist="38100" dir="2700000" algn="tl">
                  <a:srgbClr val="FFFFFF"/>
                </a:outerShdw>
              </a:effectLst>
            </a:endParaRPr>
          </a:p>
          <a:p>
            <a:pPr algn="ctr"/>
            <a:r>
              <a:rPr lang="ja-JP" altLang="en-US" b="1">
                <a:solidFill>
                  <a:srgbClr val="000000"/>
                </a:solidFill>
                <a:effectLst>
                  <a:outerShdw blurRad="38100" dist="38100" dir="2700000" algn="tl">
                    <a:srgbClr val="FFFFFF"/>
                  </a:outerShdw>
                </a:effectLst>
              </a:rPr>
              <a:t>Ｐ３（Ａ）</a:t>
            </a:r>
          </a:p>
        </p:txBody>
      </p:sp>
      <p:sp>
        <p:nvSpPr>
          <p:cNvPr id="61448" name="Rectangle 8"/>
          <p:cNvSpPr>
            <a:spLocks noChangeArrowheads="1"/>
          </p:cNvSpPr>
          <p:nvPr/>
        </p:nvSpPr>
        <p:spPr bwMode="auto">
          <a:xfrm>
            <a:off x="5314950" y="5319810"/>
            <a:ext cx="2535238" cy="809625"/>
          </a:xfrm>
          <a:prstGeom prst="rect">
            <a:avLst/>
          </a:prstGeom>
          <a:solidFill>
            <a:srgbClr val="0033CC"/>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lgn="ctr"/>
            <a:r>
              <a:rPr lang="ja-JP" altLang="en-US" b="1"/>
              <a:t>ゴール状態</a:t>
            </a:r>
            <a:endParaRPr lang="en-US" altLang="ja-JP" b="1"/>
          </a:p>
          <a:p>
            <a:pPr algn="ctr"/>
            <a:r>
              <a:rPr lang="ja-JP" altLang="en-US" b="1">
                <a:effectLst>
                  <a:outerShdw blurRad="38100" dist="38100" dir="2700000" algn="tl">
                    <a:srgbClr val="000000"/>
                  </a:outerShdw>
                </a:effectLst>
              </a:rPr>
              <a:t>Ｐ２（Ａ，Ｂ，Ｃ）</a:t>
            </a:r>
          </a:p>
        </p:txBody>
      </p:sp>
    </p:spTree>
    <p:extLst>
      <p:ext uri="{BB962C8B-B14F-4D97-AF65-F5344CB8AC3E}">
        <p14:creationId xmlns:p14="http://schemas.microsoft.com/office/powerpoint/2010/main" val="2754702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ja-JP" altLang="en-US" sz="4000" dirty="0"/>
              <a:t>操作ルールの記述</a:t>
            </a:r>
            <a:br>
              <a:rPr lang="en-US" altLang="ja-JP" sz="4000" dirty="0"/>
            </a:br>
            <a:r>
              <a:rPr lang="ja-JP" altLang="en-US" sz="4000" dirty="0"/>
              <a:t>（プロダクションルール）</a:t>
            </a:r>
          </a:p>
        </p:txBody>
      </p:sp>
      <p:sp>
        <p:nvSpPr>
          <p:cNvPr id="73731" name="Rectangle 3"/>
          <p:cNvSpPr>
            <a:spLocks noGrp="1" noChangeArrowheads="1"/>
          </p:cNvSpPr>
          <p:nvPr>
            <p:ph type="body" idx="1"/>
          </p:nvPr>
        </p:nvSpPr>
        <p:spPr>
          <a:xfrm>
            <a:off x="779462" y="2026496"/>
            <a:ext cx="7907338" cy="4298104"/>
          </a:xfrm>
        </p:spPr>
        <p:txBody>
          <a:bodyPr>
            <a:normAutofit fontScale="77500" lnSpcReduction="20000"/>
          </a:bodyPr>
          <a:lstStyle/>
          <a:p>
            <a:pPr>
              <a:lnSpc>
                <a:spcPct val="90000"/>
              </a:lnSpc>
            </a:pPr>
            <a:r>
              <a:rPr lang="ja-JP" altLang="en-US" dirty="0"/>
              <a:t>Ｒ１：移動できるブロックの選択</a:t>
            </a:r>
            <a:endParaRPr lang="en-US" altLang="ja-JP" dirty="0"/>
          </a:p>
          <a:p>
            <a:pPr>
              <a:lnSpc>
                <a:spcPct val="90000"/>
              </a:lnSpc>
              <a:buFont typeface="Wingdings" charset="2"/>
              <a:buNone/>
            </a:pPr>
            <a:r>
              <a:rPr lang="en-US" altLang="ja-JP" dirty="0"/>
              <a:t>	</a:t>
            </a:r>
            <a:r>
              <a:rPr lang="en-US" altLang="ja-JP" sz="2800" i="1" dirty="0"/>
              <a:t>if </a:t>
            </a:r>
            <a:r>
              <a:rPr lang="ja-JP" altLang="en-US" sz="2800" i="1" dirty="0"/>
              <a:t>（任意のブロックが１番上にある）</a:t>
            </a:r>
            <a:endParaRPr lang="en-US" altLang="ja-JP" sz="2800" i="1" dirty="0"/>
          </a:p>
          <a:p>
            <a:pPr>
              <a:lnSpc>
                <a:spcPct val="90000"/>
              </a:lnSpc>
              <a:buFont typeface="Wingdings" charset="2"/>
              <a:buNone/>
            </a:pPr>
            <a:r>
              <a:rPr lang="en-US" altLang="ja-JP" sz="2800" i="1" dirty="0"/>
              <a:t>		then </a:t>
            </a:r>
            <a:r>
              <a:rPr lang="ja-JP" altLang="en-US" sz="2800" i="1" dirty="0"/>
              <a:t>（そのブロックだけを選択できる）</a:t>
            </a:r>
            <a:endParaRPr lang="en-US" altLang="ja-JP" sz="2800" i="1" dirty="0"/>
          </a:p>
          <a:p>
            <a:pPr>
              <a:lnSpc>
                <a:spcPct val="90000"/>
              </a:lnSpc>
            </a:pPr>
            <a:r>
              <a:rPr lang="ja-JP" altLang="en-US" dirty="0"/>
              <a:t>Ｒ２：空いている場所へのブロックの移動</a:t>
            </a:r>
            <a:endParaRPr lang="en-US" altLang="ja-JP" dirty="0"/>
          </a:p>
          <a:p>
            <a:pPr>
              <a:lnSpc>
                <a:spcPct val="90000"/>
              </a:lnSpc>
              <a:buFont typeface="Wingdings" charset="2"/>
              <a:buNone/>
            </a:pPr>
            <a:r>
              <a:rPr lang="en-US" altLang="ja-JP" dirty="0"/>
              <a:t>	</a:t>
            </a:r>
            <a:r>
              <a:rPr lang="en-US" altLang="ja-JP" sz="2800" i="1" dirty="0"/>
              <a:t>if </a:t>
            </a:r>
            <a:r>
              <a:rPr lang="ja-JP" altLang="en-US" sz="2800" i="1" dirty="0"/>
              <a:t>（移動先にブロックがおいていなければ）</a:t>
            </a:r>
            <a:endParaRPr lang="en-US" altLang="ja-JP" sz="2800" i="1" dirty="0"/>
          </a:p>
          <a:p>
            <a:pPr>
              <a:lnSpc>
                <a:spcPct val="90000"/>
              </a:lnSpc>
              <a:buFont typeface="Wingdings" charset="2"/>
              <a:buNone/>
            </a:pPr>
            <a:r>
              <a:rPr lang="en-US" altLang="ja-JP" sz="2800" i="1" dirty="0"/>
              <a:t>		then </a:t>
            </a:r>
            <a:r>
              <a:rPr lang="ja-JP" altLang="en-US" sz="2800" i="1" dirty="0"/>
              <a:t>（ブロックを移動できる）</a:t>
            </a:r>
            <a:endParaRPr lang="en-US" altLang="ja-JP" sz="2800" i="1" dirty="0"/>
          </a:p>
          <a:p>
            <a:pPr>
              <a:lnSpc>
                <a:spcPct val="90000"/>
              </a:lnSpc>
            </a:pPr>
            <a:r>
              <a:rPr lang="ja-JP" altLang="en-US" dirty="0"/>
              <a:t>Ｒ３：すでにブロックがある場所への移動</a:t>
            </a:r>
            <a:endParaRPr lang="en-US" altLang="ja-JP" dirty="0"/>
          </a:p>
          <a:p>
            <a:pPr>
              <a:lnSpc>
                <a:spcPct val="90000"/>
              </a:lnSpc>
              <a:buFont typeface="Wingdings" charset="2"/>
              <a:buNone/>
            </a:pPr>
            <a:r>
              <a:rPr lang="en-US" altLang="ja-JP" dirty="0"/>
              <a:t>	</a:t>
            </a:r>
            <a:r>
              <a:rPr lang="en-US" altLang="ja-JP" sz="2800" i="1" dirty="0"/>
              <a:t>if </a:t>
            </a:r>
            <a:r>
              <a:rPr lang="ja-JP" altLang="en-US" sz="2800" i="1" dirty="0"/>
              <a:t>（移動先にブロックが自分よりも大きければ）</a:t>
            </a:r>
            <a:endParaRPr lang="en-US" altLang="ja-JP" sz="2800" i="1" dirty="0"/>
          </a:p>
          <a:p>
            <a:pPr>
              <a:lnSpc>
                <a:spcPct val="90000"/>
              </a:lnSpc>
              <a:buFont typeface="Wingdings" charset="2"/>
              <a:buNone/>
            </a:pPr>
            <a:r>
              <a:rPr lang="en-US" altLang="ja-JP" sz="2800" i="1" dirty="0"/>
              <a:t>		then </a:t>
            </a:r>
            <a:r>
              <a:rPr lang="ja-JP" altLang="en-US" sz="2800" i="1" dirty="0"/>
              <a:t>（ブロックを移動できる）</a:t>
            </a:r>
          </a:p>
        </p:txBody>
      </p:sp>
    </p:spTree>
    <p:extLst>
      <p:ext uri="{BB962C8B-B14F-4D97-AF65-F5344CB8AC3E}">
        <p14:creationId xmlns:p14="http://schemas.microsoft.com/office/powerpoint/2010/main" val="20013333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ja-JP" altLang="en-US"/>
              <a:t>手続き　（解決例）</a:t>
            </a:r>
          </a:p>
        </p:txBody>
      </p:sp>
      <p:sp>
        <p:nvSpPr>
          <p:cNvPr id="62467" name="Rectangle 3"/>
          <p:cNvSpPr>
            <a:spLocks noGrp="1" noChangeArrowheads="1"/>
          </p:cNvSpPr>
          <p:nvPr>
            <p:ph type="body" idx="1"/>
          </p:nvPr>
        </p:nvSpPr>
        <p:spPr>
          <a:xfrm>
            <a:off x="1066800" y="1752600"/>
            <a:ext cx="7620000" cy="1292225"/>
          </a:xfrm>
        </p:spPr>
        <p:txBody>
          <a:bodyPr/>
          <a:lstStyle/>
          <a:p>
            <a:r>
              <a:rPr lang="ja-JP" altLang="en-US"/>
              <a:t>初期状態</a:t>
            </a:r>
          </a:p>
        </p:txBody>
      </p:sp>
      <p:grpSp>
        <p:nvGrpSpPr>
          <p:cNvPr id="2" name="Group 4"/>
          <p:cNvGrpSpPr>
            <a:grpSpLocks/>
          </p:cNvGrpSpPr>
          <p:nvPr/>
        </p:nvGrpSpPr>
        <p:grpSpPr bwMode="auto">
          <a:xfrm>
            <a:off x="1463675" y="5838825"/>
            <a:ext cx="6910388" cy="396875"/>
            <a:chOff x="922" y="3550"/>
            <a:chExt cx="4353" cy="250"/>
          </a:xfrm>
        </p:grpSpPr>
        <p:sp>
          <p:nvSpPr>
            <p:cNvPr id="62469" name="Line 5"/>
            <p:cNvSpPr>
              <a:spLocks noChangeShapeType="1"/>
            </p:cNvSpPr>
            <p:nvPr/>
          </p:nvSpPr>
          <p:spPr bwMode="auto">
            <a:xfrm>
              <a:off x="922" y="3563"/>
              <a:ext cx="4353" cy="0"/>
            </a:xfrm>
            <a:prstGeom prst="line">
              <a:avLst/>
            </a:prstGeom>
            <a:noFill/>
            <a:ln w="38100">
              <a:solidFill>
                <a:schemeClr val="tx1"/>
              </a:solidFill>
              <a:round/>
              <a:headEnd/>
              <a:tailEnd/>
            </a:ln>
            <a:effectLst/>
          </p:spPr>
          <p:txBody>
            <a:bodyPr wrap="none">
              <a:prstTxWarp prst="textNoShape">
                <a:avLst/>
              </a:prstTxWarp>
            </a:bodyPr>
            <a:lstStyle/>
            <a:p>
              <a:endParaRPr lang="ja-JP" altLang="en-US"/>
            </a:p>
          </p:txBody>
        </p:sp>
        <p:sp>
          <p:nvSpPr>
            <p:cNvPr id="62470" name="Text Box 6"/>
            <p:cNvSpPr txBox="1">
              <a:spLocks noChangeArrowheads="1"/>
            </p:cNvSpPr>
            <p:nvPr/>
          </p:nvSpPr>
          <p:spPr bwMode="auto">
            <a:xfrm>
              <a:off x="1646" y="3550"/>
              <a:ext cx="2954" cy="250"/>
            </a:xfrm>
            <a:prstGeom prst="rect">
              <a:avLst/>
            </a:prstGeom>
            <a:noFill/>
            <a:ln w="9525">
              <a:noFill/>
              <a:miter lim="800000"/>
              <a:headEnd/>
              <a:tailEnd/>
            </a:ln>
            <a:effectLst/>
          </p:spPr>
          <p:txBody>
            <a:bodyPr wrap="none">
              <a:prstTxWarp prst="textNoShape">
                <a:avLst/>
              </a:prstTxWarp>
              <a:spAutoFit/>
            </a:bodyPr>
            <a:lstStyle/>
            <a:p>
              <a:r>
                <a:rPr lang="ja-JP" altLang="en-US" b="1"/>
                <a:t>Ｐ１　　　　　　　　　　Ｐ２　　　　　　　　　　Ｐ３</a:t>
              </a:r>
            </a:p>
          </p:txBody>
        </p:sp>
      </p:grpSp>
      <p:sp>
        <p:nvSpPr>
          <p:cNvPr id="62471" name="Rectangle 7"/>
          <p:cNvSpPr>
            <a:spLocks noChangeArrowheads="1"/>
          </p:cNvSpPr>
          <p:nvPr/>
        </p:nvSpPr>
        <p:spPr bwMode="auto">
          <a:xfrm>
            <a:off x="2076450" y="4449763"/>
            <a:ext cx="1528763" cy="1397000"/>
          </a:xfrm>
          <a:prstGeom prst="rect">
            <a:avLst/>
          </a:prstGeom>
          <a:solidFill>
            <a:srgbClr val="0033CC"/>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Ｃ</a:t>
            </a:r>
          </a:p>
        </p:txBody>
      </p:sp>
      <p:sp>
        <p:nvSpPr>
          <p:cNvPr id="62472" name="Rectangle 8"/>
          <p:cNvSpPr>
            <a:spLocks noChangeArrowheads="1"/>
          </p:cNvSpPr>
          <p:nvPr/>
        </p:nvSpPr>
        <p:spPr bwMode="auto">
          <a:xfrm>
            <a:off x="4245532" y="4979988"/>
            <a:ext cx="942975" cy="862012"/>
          </a:xfrm>
          <a:prstGeom prst="rect">
            <a:avLst/>
          </a:prstGeom>
          <a:solidFill>
            <a:srgbClr val="FF0000"/>
          </a:solidFill>
          <a:ln w="19050">
            <a:solidFill>
              <a:schemeClr val="tx1"/>
            </a:solidFill>
            <a:miter lim="800000"/>
            <a:headEnd/>
            <a:tailEnd/>
          </a:ln>
          <a:effectLst/>
        </p:spPr>
        <p:txBody>
          <a:bodyPr wrap="none" anchor="ctr">
            <a:prstTxWarp prst="textNoShape">
              <a:avLst/>
            </a:prstTxWarp>
          </a:bodyPr>
          <a:lstStyle/>
          <a:p>
            <a:pPr algn="ctr"/>
            <a:r>
              <a:rPr lang="ja-JP" altLang="en-US" sz="4000" b="1">
                <a:solidFill>
                  <a:schemeClr val="bg1"/>
                </a:solidFill>
              </a:rPr>
              <a:t>Ｂ</a:t>
            </a:r>
          </a:p>
        </p:txBody>
      </p:sp>
      <p:sp>
        <p:nvSpPr>
          <p:cNvPr id="62473" name="Rectangle 9"/>
          <p:cNvSpPr>
            <a:spLocks noChangeArrowheads="1"/>
          </p:cNvSpPr>
          <p:nvPr/>
        </p:nvSpPr>
        <p:spPr bwMode="auto">
          <a:xfrm>
            <a:off x="6308105" y="5418138"/>
            <a:ext cx="473075" cy="431800"/>
          </a:xfrm>
          <a:prstGeom prst="rect">
            <a:avLst/>
          </a:prstGeom>
          <a:solidFill>
            <a:srgbClr val="009900"/>
          </a:solidFill>
          <a:ln w="19050">
            <a:solidFill>
              <a:schemeClr val="tx1"/>
            </a:solidFill>
            <a:miter lim="800000"/>
            <a:headEnd/>
            <a:tailEnd/>
          </a:ln>
          <a:effectLst/>
        </p:spPr>
        <p:txBody>
          <a:bodyPr wrap="none" anchor="ctr">
            <a:prstTxWarp prst="textNoShape">
              <a:avLst/>
            </a:prstTxWarp>
          </a:bodyPr>
          <a:lstStyle/>
          <a:p>
            <a:pPr algn="ctr"/>
            <a:r>
              <a:rPr lang="ja-JP" altLang="en-US" sz="4000" dirty="0">
                <a:solidFill>
                  <a:schemeClr val="bg1"/>
                </a:solidFill>
              </a:rPr>
              <a:t>Ａ</a:t>
            </a:r>
          </a:p>
        </p:txBody>
      </p:sp>
    </p:spTree>
    <p:extLst>
      <p:ext uri="{BB962C8B-B14F-4D97-AF65-F5344CB8AC3E}">
        <p14:creationId xmlns:p14="http://schemas.microsoft.com/office/powerpoint/2010/main" val="3725277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ja-JP" altLang="en-US"/>
              <a:t>手続き（１）</a:t>
            </a:r>
          </a:p>
        </p:txBody>
      </p:sp>
      <p:sp>
        <p:nvSpPr>
          <p:cNvPr id="63491" name="Rectangle 3"/>
          <p:cNvSpPr>
            <a:spLocks noGrp="1" noChangeArrowheads="1"/>
          </p:cNvSpPr>
          <p:nvPr>
            <p:ph type="body" idx="1"/>
          </p:nvPr>
        </p:nvSpPr>
        <p:spPr>
          <a:xfrm>
            <a:off x="1066800" y="1752600"/>
            <a:ext cx="7620000" cy="1539875"/>
          </a:xfrm>
        </p:spPr>
        <p:txBody>
          <a:bodyPr>
            <a:noAutofit/>
          </a:bodyPr>
          <a:lstStyle/>
          <a:p>
            <a:pPr marL="609600" indent="-609600">
              <a:spcBef>
                <a:spcPts val="0"/>
              </a:spcBef>
            </a:pPr>
            <a:r>
              <a:rPr lang="ja-JP" altLang="en-US" dirty="0"/>
              <a:t>操作</a:t>
            </a:r>
            <a:endParaRPr lang="en-US" altLang="ja-JP" dirty="0"/>
          </a:p>
          <a:p>
            <a:pPr marL="609600" indent="-609600">
              <a:spcBef>
                <a:spcPts val="0"/>
              </a:spcBef>
              <a:buFont typeface="Wingdings" charset="2"/>
              <a:buNone/>
            </a:pPr>
            <a:r>
              <a:rPr lang="en-US" altLang="ja-JP" dirty="0"/>
              <a:t>	</a:t>
            </a:r>
            <a:r>
              <a:rPr lang="ja-JP" altLang="en-US" dirty="0"/>
              <a:t>Ｍ（Ｂ，Ｐ２，Ｐ１）</a:t>
            </a:r>
            <a:endParaRPr lang="en-US" altLang="ja-JP" dirty="0"/>
          </a:p>
          <a:p>
            <a:pPr marL="609600" indent="-609600">
              <a:spcBef>
                <a:spcPts val="0"/>
              </a:spcBef>
            </a:pPr>
            <a:r>
              <a:rPr lang="ja-JP" altLang="en-US" dirty="0"/>
              <a:t>状態</a:t>
            </a:r>
            <a:endParaRPr lang="en-US" altLang="ja-JP" dirty="0"/>
          </a:p>
          <a:p>
            <a:pPr marL="609600" indent="-609600">
              <a:spcBef>
                <a:spcPts val="0"/>
              </a:spcBef>
              <a:buFont typeface="Wingdings" charset="2"/>
              <a:buNone/>
            </a:pPr>
            <a:r>
              <a:rPr lang="en-US" altLang="ja-JP" dirty="0"/>
              <a:t>	</a:t>
            </a:r>
            <a:r>
              <a:rPr lang="ja-JP" altLang="en-US" dirty="0"/>
              <a:t>Ｐ１（Ｂ，Ｃ），Ｐ３（Ａ）</a:t>
            </a:r>
          </a:p>
        </p:txBody>
      </p:sp>
      <p:grpSp>
        <p:nvGrpSpPr>
          <p:cNvPr id="2" name="Group 4"/>
          <p:cNvGrpSpPr>
            <a:grpSpLocks/>
          </p:cNvGrpSpPr>
          <p:nvPr/>
        </p:nvGrpSpPr>
        <p:grpSpPr bwMode="auto">
          <a:xfrm>
            <a:off x="1463675" y="5838825"/>
            <a:ext cx="6910388" cy="396875"/>
            <a:chOff x="922" y="3550"/>
            <a:chExt cx="4353" cy="250"/>
          </a:xfrm>
        </p:grpSpPr>
        <p:sp>
          <p:nvSpPr>
            <p:cNvPr id="63493" name="Line 5"/>
            <p:cNvSpPr>
              <a:spLocks noChangeShapeType="1"/>
            </p:cNvSpPr>
            <p:nvPr/>
          </p:nvSpPr>
          <p:spPr bwMode="auto">
            <a:xfrm>
              <a:off x="922" y="3563"/>
              <a:ext cx="4353" cy="0"/>
            </a:xfrm>
            <a:prstGeom prst="line">
              <a:avLst/>
            </a:prstGeom>
            <a:noFill/>
            <a:ln w="38100">
              <a:solidFill>
                <a:schemeClr val="tx1"/>
              </a:solidFill>
              <a:round/>
              <a:headEnd/>
              <a:tailEnd/>
            </a:ln>
            <a:effectLst/>
          </p:spPr>
          <p:txBody>
            <a:bodyPr wrap="none">
              <a:prstTxWarp prst="textNoShape">
                <a:avLst/>
              </a:prstTxWarp>
            </a:bodyPr>
            <a:lstStyle/>
            <a:p>
              <a:endParaRPr lang="ja-JP" altLang="en-US"/>
            </a:p>
          </p:txBody>
        </p:sp>
        <p:sp>
          <p:nvSpPr>
            <p:cNvPr id="63494" name="Text Box 6"/>
            <p:cNvSpPr txBox="1">
              <a:spLocks noChangeArrowheads="1"/>
            </p:cNvSpPr>
            <p:nvPr/>
          </p:nvSpPr>
          <p:spPr bwMode="auto">
            <a:xfrm>
              <a:off x="1646" y="3550"/>
              <a:ext cx="2954" cy="250"/>
            </a:xfrm>
            <a:prstGeom prst="rect">
              <a:avLst/>
            </a:prstGeom>
            <a:noFill/>
            <a:ln w="9525">
              <a:noFill/>
              <a:miter lim="800000"/>
              <a:headEnd/>
              <a:tailEnd/>
            </a:ln>
            <a:effectLst/>
          </p:spPr>
          <p:txBody>
            <a:bodyPr wrap="none">
              <a:prstTxWarp prst="textNoShape">
                <a:avLst/>
              </a:prstTxWarp>
              <a:spAutoFit/>
            </a:bodyPr>
            <a:lstStyle/>
            <a:p>
              <a:r>
                <a:rPr lang="ja-JP" altLang="en-US" b="1"/>
                <a:t>Ｐ１　　　　　　　　　　Ｐ２　　　　　　　　　　Ｐ３</a:t>
              </a:r>
            </a:p>
          </p:txBody>
        </p:sp>
      </p:grpSp>
      <p:sp>
        <p:nvSpPr>
          <p:cNvPr id="63495" name="Rectangle 7"/>
          <p:cNvSpPr>
            <a:spLocks noChangeArrowheads="1"/>
          </p:cNvSpPr>
          <p:nvPr/>
        </p:nvSpPr>
        <p:spPr bwMode="auto">
          <a:xfrm>
            <a:off x="2076450" y="4449763"/>
            <a:ext cx="1528763" cy="1397000"/>
          </a:xfrm>
          <a:prstGeom prst="rect">
            <a:avLst/>
          </a:prstGeom>
          <a:solidFill>
            <a:srgbClr val="0033CC"/>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Ｃ</a:t>
            </a:r>
          </a:p>
        </p:txBody>
      </p:sp>
      <p:sp>
        <p:nvSpPr>
          <p:cNvPr id="63496" name="Rectangle 8"/>
          <p:cNvSpPr>
            <a:spLocks noChangeArrowheads="1"/>
          </p:cNvSpPr>
          <p:nvPr/>
        </p:nvSpPr>
        <p:spPr bwMode="auto">
          <a:xfrm>
            <a:off x="2370138" y="3582988"/>
            <a:ext cx="942975" cy="862012"/>
          </a:xfrm>
          <a:prstGeom prst="rect">
            <a:avLst/>
          </a:prstGeom>
          <a:solidFill>
            <a:srgbClr val="FF0000"/>
          </a:solidFill>
          <a:ln w="19050">
            <a:solidFill>
              <a:schemeClr val="tx1"/>
            </a:solidFill>
            <a:miter lim="800000"/>
            <a:headEnd/>
            <a:tailEnd/>
          </a:ln>
          <a:effectLst/>
        </p:spPr>
        <p:txBody>
          <a:bodyPr wrap="none" anchor="ctr">
            <a:prstTxWarp prst="textNoShape">
              <a:avLst/>
            </a:prstTxWarp>
          </a:bodyPr>
          <a:lstStyle/>
          <a:p>
            <a:pPr algn="ctr"/>
            <a:r>
              <a:rPr lang="ja-JP" altLang="en-US" sz="4000" b="1">
                <a:solidFill>
                  <a:schemeClr val="bg1"/>
                </a:solidFill>
              </a:rPr>
              <a:t>Ｂ</a:t>
            </a:r>
          </a:p>
        </p:txBody>
      </p:sp>
      <p:sp>
        <p:nvSpPr>
          <p:cNvPr id="63497" name="Rectangle 9"/>
          <p:cNvSpPr>
            <a:spLocks noChangeArrowheads="1"/>
          </p:cNvSpPr>
          <p:nvPr/>
        </p:nvSpPr>
        <p:spPr bwMode="auto">
          <a:xfrm>
            <a:off x="6321617" y="5418138"/>
            <a:ext cx="473075" cy="431800"/>
          </a:xfrm>
          <a:prstGeom prst="rect">
            <a:avLst/>
          </a:prstGeom>
          <a:solidFill>
            <a:srgbClr val="009900"/>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Ａ</a:t>
            </a:r>
          </a:p>
        </p:txBody>
      </p:sp>
      <p:sp>
        <p:nvSpPr>
          <p:cNvPr id="63499" name="Rectangle 11"/>
          <p:cNvSpPr>
            <a:spLocks noChangeArrowheads="1"/>
          </p:cNvSpPr>
          <p:nvPr/>
        </p:nvSpPr>
        <p:spPr bwMode="auto">
          <a:xfrm>
            <a:off x="4467225" y="1828800"/>
            <a:ext cx="4167188" cy="118745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prstTxWarp prst="textNoShape">
              <a:avLst/>
            </a:prstTxWarp>
          </a:bodyPr>
          <a:lstStyle/>
          <a:p>
            <a:pPr>
              <a:lnSpc>
                <a:spcPct val="90000"/>
              </a:lnSpc>
              <a:spcBef>
                <a:spcPct val="20000"/>
              </a:spcBef>
              <a:buClr>
                <a:schemeClr val="tx2"/>
              </a:buClr>
              <a:buSzPct val="80000"/>
              <a:buFont typeface="Wingdings" charset="2"/>
              <a:buChar char="n"/>
            </a:pPr>
            <a:r>
              <a:rPr lang="ja-JP" altLang="en-US" sz="1800"/>
              <a:t>Ｒ１：</a:t>
            </a:r>
            <a:r>
              <a:rPr lang="ja-JP" altLang="en-US" sz="1800">
                <a:solidFill>
                  <a:srgbClr val="009900"/>
                </a:solidFill>
              </a:rPr>
              <a:t>移動できる</a:t>
            </a:r>
            <a:r>
              <a:rPr lang="ja-JP" altLang="en-US" sz="1800">
                <a:solidFill>
                  <a:srgbClr val="FF0000"/>
                </a:solidFill>
              </a:rPr>
              <a:t>ブロックの</a:t>
            </a:r>
            <a:r>
              <a:rPr lang="ja-JP" altLang="en-US" sz="1800">
                <a:solidFill>
                  <a:srgbClr val="0033CC"/>
                </a:solidFill>
              </a:rPr>
              <a:t>選択</a:t>
            </a:r>
            <a:endParaRPr lang="en-US" altLang="ja-JP" sz="1600" i="1">
              <a:solidFill>
                <a:srgbClr val="0033CC"/>
              </a:solidFill>
            </a:endParaRPr>
          </a:p>
          <a:p>
            <a:pPr>
              <a:lnSpc>
                <a:spcPct val="90000"/>
              </a:lnSpc>
              <a:spcBef>
                <a:spcPct val="20000"/>
              </a:spcBef>
              <a:buClr>
                <a:schemeClr val="tx2"/>
              </a:buClr>
              <a:buSzPct val="80000"/>
              <a:buFont typeface="Wingdings" charset="2"/>
              <a:buChar char="n"/>
            </a:pPr>
            <a:r>
              <a:rPr lang="ja-JP" altLang="en-US" sz="1800"/>
              <a:t>Ｒ２：空いている場所へのブロックの移動</a:t>
            </a:r>
            <a:endParaRPr lang="en-US" altLang="ja-JP" sz="1800"/>
          </a:p>
          <a:p>
            <a:pPr>
              <a:lnSpc>
                <a:spcPct val="90000"/>
              </a:lnSpc>
              <a:spcBef>
                <a:spcPct val="20000"/>
              </a:spcBef>
              <a:buClr>
                <a:schemeClr val="tx2"/>
              </a:buClr>
              <a:buSzPct val="80000"/>
              <a:buFont typeface="Wingdings" charset="2"/>
              <a:buChar char="n"/>
            </a:pPr>
            <a:r>
              <a:rPr lang="ja-JP" altLang="en-US" sz="1800"/>
              <a:t>Ｒ３：</a:t>
            </a:r>
            <a:r>
              <a:rPr lang="ja-JP" altLang="en-US" sz="1800">
                <a:solidFill>
                  <a:srgbClr val="FF0000"/>
                </a:solidFill>
              </a:rPr>
              <a:t>すでにブロックがある場所への移動</a:t>
            </a:r>
          </a:p>
        </p:txBody>
      </p:sp>
    </p:spTree>
    <p:extLst>
      <p:ext uri="{BB962C8B-B14F-4D97-AF65-F5344CB8AC3E}">
        <p14:creationId xmlns:p14="http://schemas.microsoft.com/office/powerpoint/2010/main" val="1159701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ja-JP" altLang="en-US"/>
              <a:t>手続き（２）</a:t>
            </a:r>
          </a:p>
        </p:txBody>
      </p:sp>
      <p:sp>
        <p:nvSpPr>
          <p:cNvPr id="64515" name="Rectangle 3"/>
          <p:cNvSpPr>
            <a:spLocks noGrp="1" noChangeArrowheads="1"/>
          </p:cNvSpPr>
          <p:nvPr>
            <p:ph type="body" idx="1"/>
          </p:nvPr>
        </p:nvSpPr>
        <p:spPr>
          <a:xfrm>
            <a:off x="1066800" y="1752600"/>
            <a:ext cx="7620000" cy="1539875"/>
          </a:xfrm>
        </p:spPr>
        <p:txBody>
          <a:bodyPr>
            <a:normAutofit fontScale="92500" lnSpcReduction="20000"/>
          </a:bodyPr>
          <a:lstStyle/>
          <a:p>
            <a:pPr marL="609600" indent="-609600">
              <a:lnSpc>
                <a:spcPct val="110000"/>
              </a:lnSpc>
              <a:spcBef>
                <a:spcPts val="0"/>
              </a:spcBef>
            </a:pPr>
            <a:r>
              <a:rPr lang="ja-JP" altLang="en-US" sz="2800" dirty="0"/>
              <a:t>操作</a:t>
            </a:r>
            <a:endParaRPr lang="en-US" altLang="ja-JP" sz="2800" dirty="0"/>
          </a:p>
          <a:p>
            <a:pPr marL="609600" indent="-609600">
              <a:lnSpc>
                <a:spcPct val="110000"/>
              </a:lnSpc>
              <a:spcBef>
                <a:spcPts val="0"/>
              </a:spcBef>
              <a:buFont typeface="Wingdings" charset="2"/>
              <a:buNone/>
            </a:pPr>
            <a:r>
              <a:rPr lang="en-US" altLang="ja-JP" sz="2800" dirty="0"/>
              <a:t>	</a:t>
            </a:r>
            <a:r>
              <a:rPr lang="ja-JP" altLang="en-US" sz="2800" dirty="0"/>
              <a:t>Ｍ（Ａ，Ｐ３，Ｐ２）</a:t>
            </a:r>
            <a:endParaRPr lang="en-US" altLang="ja-JP" sz="2800" dirty="0"/>
          </a:p>
          <a:p>
            <a:pPr marL="609600" indent="-609600">
              <a:lnSpc>
                <a:spcPct val="110000"/>
              </a:lnSpc>
              <a:spcBef>
                <a:spcPts val="0"/>
              </a:spcBef>
            </a:pPr>
            <a:r>
              <a:rPr lang="ja-JP" altLang="en-US" sz="2800" dirty="0"/>
              <a:t>状態</a:t>
            </a:r>
            <a:endParaRPr lang="en-US" altLang="ja-JP" sz="2800" dirty="0"/>
          </a:p>
          <a:p>
            <a:pPr marL="609600" indent="-609600">
              <a:lnSpc>
                <a:spcPct val="110000"/>
              </a:lnSpc>
              <a:spcBef>
                <a:spcPts val="0"/>
              </a:spcBef>
              <a:buFont typeface="Wingdings" charset="2"/>
              <a:buNone/>
            </a:pPr>
            <a:r>
              <a:rPr lang="en-US" altLang="ja-JP" sz="2800" dirty="0"/>
              <a:t>	</a:t>
            </a:r>
            <a:r>
              <a:rPr lang="ja-JP" altLang="en-US" sz="2800" dirty="0"/>
              <a:t>Ｐ１（Ｂ，Ｃ），Ｐ２（Ａ）</a:t>
            </a:r>
          </a:p>
        </p:txBody>
      </p:sp>
      <p:grpSp>
        <p:nvGrpSpPr>
          <p:cNvPr id="2" name="Group 4"/>
          <p:cNvGrpSpPr>
            <a:grpSpLocks/>
          </p:cNvGrpSpPr>
          <p:nvPr/>
        </p:nvGrpSpPr>
        <p:grpSpPr bwMode="auto">
          <a:xfrm>
            <a:off x="1463675" y="5838825"/>
            <a:ext cx="6910388" cy="396875"/>
            <a:chOff x="922" y="3550"/>
            <a:chExt cx="4353" cy="250"/>
          </a:xfrm>
        </p:grpSpPr>
        <p:sp>
          <p:nvSpPr>
            <p:cNvPr id="64517" name="Line 5"/>
            <p:cNvSpPr>
              <a:spLocks noChangeShapeType="1"/>
            </p:cNvSpPr>
            <p:nvPr/>
          </p:nvSpPr>
          <p:spPr bwMode="auto">
            <a:xfrm>
              <a:off x="922" y="3563"/>
              <a:ext cx="4353" cy="0"/>
            </a:xfrm>
            <a:prstGeom prst="line">
              <a:avLst/>
            </a:prstGeom>
            <a:noFill/>
            <a:ln w="38100">
              <a:solidFill>
                <a:schemeClr val="tx1"/>
              </a:solidFill>
              <a:round/>
              <a:headEnd/>
              <a:tailEnd/>
            </a:ln>
            <a:effectLst/>
          </p:spPr>
          <p:txBody>
            <a:bodyPr wrap="none">
              <a:prstTxWarp prst="textNoShape">
                <a:avLst/>
              </a:prstTxWarp>
            </a:bodyPr>
            <a:lstStyle/>
            <a:p>
              <a:endParaRPr lang="ja-JP" altLang="en-US"/>
            </a:p>
          </p:txBody>
        </p:sp>
        <p:sp>
          <p:nvSpPr>
            <p:cNvPr id="64518" name="Text Box 6"/>
            <p:cNvSpPr txBox="1">
              <a:spLocks noChangeArrowheads="1"/>
            </p:cNvSpPr>
            <p:nvPr/>
          </p:nvSpPr>
          <p:spPr bwMode="auto">
            <a:xfrm>
              <a:off x="1646" y="3550"/>
              <a:ext cx="2954" cy="250"/>
            </a:xfrm>
            <a:prstGeom prst="rect">
              <a:avLst/>
            </a:prstGeom>
            <a:noFill/>
            <a:ln w="9525">
              <a:noFill/>
              <a:miter lim="800000"/>
              <a:headEnd/>
              <a:tailEnd/>
            </a:ln>
            <a:effectLst/>
          </p:spPr>
          <p:txBody>
            <a:bodyPr wrap="none">
              <a:prstTxWarp prst="textNoShape">
                <a:avLst/>
              </a:prstTxWarp>
              <a:spAutoFit/>
            </a:bodyPr>
            <a:lstStyle/>
            <a:p>
              <a:r>
                <a:rPr lang="ja-JP" altLang="en-US" b="1"/>
                <a:t>Ｐ１　　　　　　　　　　Ｐ２　　　　　　　　　　Ｐ３</a:t>
              </a:r>
            </a:p>
          </p:txBody>
        </p:sp>
      </p:grpSp>
      <p:sp>
        <p:nvSpPr>
          <p:cNvPr id="64519" name="Rectangle 7"/>
          <p:cNvSpPr>
            <a:spLocks noChangeArrowheads="1"/>
          </p:cNvSpPr>
          <p:nvPr/>
        </p:nvSpPr>
        <p:spPr bwMode="auto">
          <a:xfrm>
            <a:off x="2076450" y="4449763"/>
            <a:ext cx="1528763" cy="1397000"/>
          </a:xfrm>
          <a:prstGeom prst="rect">
            <a:avLst/>
          </a:prstGeom>
          <a:solidFill>
            <a:srgbClr val="0033CC"/>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Ｃ</a:t>
            </a:r>
          </a:p>
        </p:txBody>
      </p:sp>
      <p:sp>
        <p:nvSpPr>
          <p:cNvPr id="64520" name="Rectangle 8"/>
          <p:cNvSpPr>
            <a:spLocks noChangeArrowheads="1"/>
          </p:cNvSpPr>
          <p:nvPr/>
        </p:nvSpPr>
        <p:spPr bwMode="auto">
          <a:xfrm>
            <a:off x="2370138" y="3582988"/>
            <a:ext cx="942975" cy="862012"/>
          </a:xfrm>
          <a:prstGeom prst="rect">
            <a:avLst/>
          </a:prstGeom>
          <a:solidFill>
            <a:srgbClr val="FF0000"/>
          </a:solidFill>
          <a:ln w="19050">
            <a:solidFill>
              <a:schemeClr val="tx1"/>
            </a:solidFill>
            <a:miter lim="800000"/>
            <a:headEnd/>
            <a:tailEnd/>
          </a:ln>
          <a:effectLst/>
        </p:spPr>
        <p:txBody>
          <a:bodyPr wrap="none" anchor="ctr">
            <a:prstTxWarp prst="textNoShape">
              <a:avLst/>
            </a:prstTxWarp>
          </a:bodyPr>
          <a:lstStyle/>
          <a:p>
            <a:pPr algn="ctr"/>
            <a:r>
              <a:rPr lang="ja-JP" altLang="en-US" sz="4000" b="1">
                <a:solidFill>
                  <a:schemeClr val="bg1"/>
                </a:solidFill>
              </a:rPr>
              <a:t>Ｂ</a:t>
            </a:r>
          </a:p>
        </p:txBody>
      </p:sp>
      <p:sp>
        <p:nvSpPr>
          <p:cNvPr id="64521" name="Rectangle 9"/>
          <p:cNvSpPr>
            <a:spLocks noChangeArrowheads="1"/>
          </p:cNvSpPr>
          <p:nvPr/>
        </p:nvSpPr>
        <p:spPr bwMode="auto">
          <a:xfrm>
            <a:off x="4470035" y="5418138"/>
            <a:ext cx="473075" cy="431800"/>
          </a:xfrm>
          <a:prstGeom prst="rect">
            <a:avLst/>
          </a:prstGeom>
          <a:solidFill>
            <a:srgbClr val="009900"/>
          </a:solidFill>
          <a:ln w="19050">
            <a:solidFill>
              <a:schemeClr val="tx1"/>
            </a:solidFill>
            <a:miter lim="800000"/>
            <a:headEnd/>
            <a:tailEnd/>
          </a:ln>
          <a:effectLst/>
        </p:spPr>
        <p:txBody>
          <a:bodyPr wrap="none" anchor="ctr">
            <a:prstTxWarp prst="textNoShape">
              <a:avLst/>
            </a:prstTxWarp>
          </a:bodyPr>
          <a:lstStyle/>
          <a:p>
            <a:pPr algn="ctr"/>
            <a:r>
              <a:rPr lang="ja-JP" altLang="en-US" sz="4000" dirty="0">
                <a:solidFill>
                  <a:schemeClr val="bg1"/>
                </a:solidFill>
              </a:rPr>
              <a:t>Ａ</a:t>
            </a:r>
          </a:p>
        </p:txBody>
      </p:sp>
      <p:sp>
        <p:nvSpPr>
          <p:cNvPr id="64522" name="Rectangle 10"/>
          <p:cNvSpPr>
            <a:spLocks noChangeArrowheads="1"/>
          </p:cNvSpPr>
          <p:nvPr/>
        </p:nvSpPr>
        <p:spPr bwMode="auto">
          <a:xfrm>
            <a:off x="4467225" y="1828800"/>
            <a:ext cx="4167188" cy="118745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prstTxWarp prst="textNoShape">
              <a:avLst/>
            </a:prstTxWarp>
          </a:bodyPr>
          <a:lstStyle/>
          <a:p>
            <a:pPr>
              <a:lnSpc>
                <a:spcPct val="90000"/>
              </a:lnSpc>
              <a:spcBef>
                <a:spcPct val="20000"/>
              </a:spcBef>
              <a:buClr>
                <a:schemeClr val="tx2"/>
              </a:buClr>
              <a:buSzPct val="80000"/>
              <a:buFont typeface="Wingdings" charset="2"/>
              <a:buChar char="n"/>
            </a:pPr>
            <a:r>
              <a:rPr lang="ja-JP" altLang="en-US" sz="1800"/>
              <a:t>Ｒ１：</a:t>
            </a:r>
            <a:r>
              <a:rPr lang="ja-JP" altLang="en-US" sz="1800">
                <a:solidFill>
                  <a:srgbClr val="009900"/>
                </a:solidFill>
              </a:rPr>
              <a:t>移動できる</a:t>
            </a:r>
            <a:r>
              <a:rPr lang="ja-JP" altLang="en-US" sz="1800">
                <a:solidFill>
                  <a:srgbClr val="FF0000"/>
                </a:solidFill>
              </a:rPr>
              <a:t>ブロックの選択</a:t>
            </a:r>
            <a:endParaRPr lang="en-US" altLang="ja-JP" sz="1600" i="1">
              <a:solidFill>
                <a:srgbClr val="FF0000"/>
              </a:solidFill>
            </a:endParaRPr>
          </a:p>
          <a:p>
            <a:pPr>
              <a:lnSpc>
                <a:spcPct val="90000"/>
              </a:lnSpc>
              <a:spcBef>
                <a:spcPct val="20000"/>
              </a:spcBef>
              <a:buClr>
                <a:schemeClr val="tx2"/>
              </a:buClr>
              <a:buSzPct val="80000"/>
              <a:buFont typeface="Wingdings" charset="2"/>
              <a:buChar char="n"/>
            </a:pPr>
            <a:r>
              <a:rPr lang="ja-JP" altLang="en-US" sz="1800"/>
              <a:t>Ｒ２：</a:t>
            </a:r>
            <a:r>
              <a:rPr lang="ja-JP" altLang="en-US" sz="1800">
                <a:solidFill>
                  <a:srgbClr val="009900"/>
                </a:solidFill>
              </a:rPr>
              <a:t>空いている場所へのブロックの移動</a:t>
            </a:r>
            <a:endParaRPr lang="en-US" altLang="ja-JP" sz="1800">
              <a:solidFill>
                <a:srgbClr val="009900"/>
              </a:solidFill>
            </a:endParaRPr>
          </a:p>
          <a:p>
            <a:pPr>
              <a:lnSpc>
                <a:spcPct val="90000"/>
              </a:lnSpc>
              <a:spcBef>
                <a:spcPct val="20000"/>
              </a:spcBef>
              <a:buClr>
                <a:schemeClr val="tx2"/>
              </a:buClr>
              <a:buSzPct val="80000"/>
              <a:buFont typeface="Wingdings" charset="2"/>
              <a:buChar char="n"/>
            </a:pPr>
            <a:r>
              <a:rPr lang="ja-JP" altLang="en-US" sz="1800"/>
              <a:t>Ｒ３：すでにブロックがある場所への移動</a:t>
            </a:r>
          </a:p>
        </p:txBody>
      </p:sp>
    </p:spTree>
    <p:extLst>
      <p:ext uri="{BB962C8B-B14F-4D97-AF65-F5344CB8AC3E}">
        <p14:creationId xmlns:p14="http://schemas.microsoft.com/office/powerpoint/2010/main" val="5484380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ja-JP" altLang="en-US"/>
              <a:t>手続き（３）</a:t>
            </a:r>
          </a:p>
        </p:txBody>
      </p:sp>
      <p:sp>
        <p:nvSpPr>
          <p:cNvPr id="65539" name="Rectangle 3"/>
          <p:cNvSpPr>
            <a:spLocks noGrp="1" noChangeArrowheads="1"/>
          </p:cNvSpPr>
          <p:nvPr>
            <p:ph type="body" idx="1"/>
          </p:nvPr>
        </p:nvSpPr>
        <p:spPr>
          <a:xfrm>
            <a:off x="1066800" y="1752600"/>
            <a:ext cx="7620000" cy="1957388"/>
          </a:xfrm>
        </p:spPr>
        <p:txBody>
          <a:bodyPr>
            <a:normAutofit/>
          </a:bodyPr>
          <a:lstStyle/>
          <a:p>
            <a:pPr marL="609600" indent="-609600">
              <a:spcBef>
                <a:spcPts val="0"/>
              </a:spcBef>
            </a:pPr>
            <a:r>
              <a:rPr lang="ja-JP" altLang="en-US" sz="2800" dirty="0"/>
              <a:t>操作</a:t>
            </a:r>
            <a:endParaRPr lang="en-US" altLang="ja-JP" sz="2800" dirty="0"/>
          </a:p>
          <a:p>
            <a:pPr marL="609600" indent="-609600">
              <a:spcBef>
                <a:spcPts val="0"/>
              </a:spcBef>
              <a:buFont typeface="Wingdings" charset="2"/>
              <a:buNone/>
            </a:pPr>
            <a:r>
              <a:rPr lang="en-US" altLang="ja-JP" sz="2800" dirty="0"/>
              <a:t>	</a:t>
            </a:r>
            <a:r>
              <a:rPr lang="ja-JP" altLang="en-US" sz="2800" dirty="0"/>
              <a:t>Ｍ（Ｂ，Ｐ１，Ｐ３）</a:t>
            </a:r>
            <a:endParaRPr lang="en-US" altLang="ja-JP" sz="2800" dirty="0"/>
          </a:p>
          <a:p>
            <a:pPr marL="609600" indent="-609600">
              <a:spcBef>
                <a:spcPts val="0"/>
              </a:spcBef>
            </a:pPr>
            <a:r>
              <a:rPr lang="ja-JP" altLang="en-US" sz="2800" dirty="0"/>
              <a:t>状態</a:t>
            </a:r>
            <a:endParaRPr lang="en-US" altLang="ja-JP" sz="2800" dirty="0"/>
          </a:p>
          <a:p>
            <a:pPr marL="609600" indent="-609600">
              <a:spcBef>
                <a:spcPts val="0"/>
              </a:spcBef>
              <a:buFont typeface="Wingdings" charset="2"/>
              <a:buNone/>
            </a:pPr>
            <a:r>
              <a:rPr lang="en-US" altLang="ja-JP" sz="2800" dirty="0"/>
              <a:t>	</a:t>
            </a:r>
            <a:r>
              <a:rPr lang="ja-JP" altLang="en-US" sz="2800" dirty="0"/>
              <a:t>Ｐ１（Ｃ），Ｐ２（Ａ），Ｐ３（Ｂ）</a:t>
            </a:r>
          </a:p>
        </p:txBody>
      </p:sp>
      <p:grpSp>
        <p:nvGrpSpPr>
          <p:cNvPr id="2" name="Group 4"/>
          <p:cNvGrpSpPr>
            <a:grpSpLocks/>
          </p:cNvGrpSpPr>
          <p:nvPr/>
        </p:nvGrpSpPr>
        <p:grpSpPr bwMode="auto">
          <a:xfrm>
            <a:off x="1463675" y="5838825"/>
            <a:ext cx="6910388" cy="396875"/>
            <a:chOff x="922" y="3550"/>
            <a:chExt cx="4353" cy="250"/>
          </a:xfrm>
        </p:grpSpPr>
        <p:sp>
          <p:nvSpPr>
            <p:cNvPr id="65541" name="Line 5"/>
            <p:cNvSpPr>
              <a:spLocks noChangeShapeType="1"/>
            </p:cNvSpPr>
            <p:nvPr/>
          </p:nvSpPr>
          <p:spPr bwMode="auto">
            <a:xfrm>
              <a:off x="922" y="3563"/>
              <a:ext cx="4353" cy="0"/>
            </a:xfrm>
            <a:prstGeom prst="line">
              <a:avLst/>
            </a:prstGeom>
            <a:noFill/>
            <a:ln w="38100">
              <a:solidFill>
                <a:schemeClr val="tx1"/>
              </a:solidFill>
              <a:round/>
              <a:headEnd/>
              <a:tailEnd/>
            </a:ln>
            <a:effectLst/>
          </p:spPr>
          <p:txBody>
            <a:bodyPr wrap="none">
              <a:prstTxWarp prst="textNoShape">
                <a:avLst/>
              </a:prstTxWarp>
            </a:bodyPr>
            <a:lstStyle/>
            <a:p>
              <a:endParaRPr lang="ja-JP" altLang="en-US"/>
            </a:p>
          </p:txBody>
        </p:sp>
        <p:sp>
          <p:nvSpPr>
            <p:cNvPr id="65542" name="Text Box 6"/>
            <p:cNvSpPr txBox="1">
              <a:spLocks noChangeArrowheads="1"/>
            </p:cNvSpPr>
            <p:nvPr/>
          </p:nvSpPr>
          <p:spPr bwMode="auto">
            <a:xfrm>
              <a:off x="1646" y="3550"/>
              <a:ext cx="2954" cy="250"/>
            </a:xfrm>
            <a:prstGeom prst="rect">
              <a:avLst/>
            </a:prstGeom>
            <a:noFill/>
            <a:ln w="9525">
              <a:noFill/>
              <a:miter lim="800000"/>
              <a:headEnd/>
              <a:tailEnd/>
            </a:ln>
            <a:effectLst/>
          </p:spPr>
          <p:txBody>
            <a:bodyPr wrap="none">
              <a:prstTxWarp prst="textNoShape">
                <a:avLst/>
              </a:prstTxWarp>
              <a:spAutoFit/>
            </a:bodyPr>
            <a:lstStyle/>
            <a:p>
              <a:r>
                <a:rPr lang="ja-JP" altLang="en-US" b="1"/>
                <a:t>Ｐ１　　　　　　　　　　Ｐ２　　　　　　　　　　Ｐ３</a:t>
              </a:r>
            </a:p>
          </p:txBody>
        </p:sp>
      </p:grpSp>
      <p:sp>
        <p:nvSpPr>
          <p:cNvPr id="65543" name="Rectangle 7"/>
          <p:cNvSpPr>
            <a:spLocks noChangeArrowheads="1"/>
          </p:cNvSpPr>
          <p:nvPr/>
        </p:nvSpPr>
        <p:spPr bwMode="auto">
          <a:xfrm>
            <a:off x="2076450" y="4449763"/>
            <a:ext cx="1528763" cy="1397000"/>
          </a:xfrm>
          <a:prstGeom prst="rect">
            <a:avLst/>
          </a:prstGeom>
          <a:solidFill>
            <a:srgbClr val="0033CC"/>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Ｃ</a:t>
            </a:r>
          </a:p>
        </p:txBody>
      </p:sp>
      <p:sp>
        <p:nvSpPr>
          <p:cNvPr id="65544" name="Rectangle 8"/>
          <p:cNvSpPr>
            <a:spLocks noChangeArrowheads="1"/>
          </p:cNvSpPr>
          <p:nvPr/>
        </p:nvSpPr>
        <p:spPr bwMode="auto">
          <a:xfrm>
            <a:off x="6079541" y="4994275"/>
            <a:ext cx="942975" cy="862013"/>
          </a:xfrm>
          <a:prstGeom prst="rect">
            <a:avLst/>
          </a:prstGeom>
          <a:solidFill>
            <a:srgbClr val="FF0000"/>
          </a:solidFill>
          <a:ln w="19050">
            <a:solidFill>
              <a:schemeClr val="tx1"/>
            </a:solidFill>
            <a:miter lim="800000"/>
            <a:headEnd/>
            <a:tailEnd/>
          </a:ln>
          <a:effectLst/>
        </p:spPr>
        <p:txBody>
          <a:bodyPr wrap="none" anchor="ctr">
            <a:prstTxWarp prst="textNoShape">
              <a:avLst/>
            </a:prstTxWarp>
          </a:bodyPr>
          <a:lstStyle/>
          <a:p>
            <a:pPr algn="ctr"/>
            <a:r>
              <a:rPr lang="ja-JP" altLang="en-US" sz="4000" b="1">
                <a:solidFill>
                  <a:schemeClr val="bg1"/>
                </a:solidFill>
              </a:rPr>
              <a:t>Ｂ</a:t>
            </a:r>
          </a:p>
        </p:txBody>
      </p:sp>
      <p:sp>
        <p:nvSpPr>
          <p:cNvPr id="65545" name="Rectangle 9"/>
          <p:cNvSpPr>
            <a:spLocks noChangeArrowheads="1"/>
          </p:cNvSpPr>
          <p:nvPr/>
        </p:nvSpPr>
        <p:spPr bwMode="auto">
          <a:xfrm>
            <a:off x="4470035" y="5418138"/>
            <a:ext cx="473075" cy="431800"/>
          </a:xfrm>
          <a:prstGeom prst="rect">
            <a:avLst/>
          </a:prstGeom>
          <a:solidFill>
            <a:srgbClr val="009900"/>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Ａ</a:t>
            </a:r>
          </a:p>
        </p:txBody>
      </p:sp>
      <p:sp>
        <p:nvSpPr>
          <p:cNvPr id="65546" name="Rectangle 10"/>
          <p:cNvSpPr>
            <a:spLocks noChangeArrowheads="1"/>
          </p:cNvSpPr>
          <p:nvPr/>
        </p:nvSpPr>
        <p:spPr bwMode="auto">
          <a:xfrm>
            <a:off x="4467225" y="1828800"/>
            <a:ext cx="4167188" cy="118745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prstTxWarp prst="textNoShape">
              <a:avLst/>
            </a:prstTxWarp>
          </a:bodyPr>
          <a:lstStyle/>
          <a:p>
            <a:pPr>
              <a:lnSpc>
                <a:spcPct val="90000"/>
              </a:lnSpc>
              <a:spcBef>
                <a:spcPct val="20000"/>
              </a:spcBef>
              <a:buClr>
                <a:schemeClr val="tx2"/>
              </a:buClr>
              <a:buSzPct val="80000"/>
              <a:buFont typeface="Wingdings" charset="2"/>
              <a:buChar char="n"/>
            </a:pPr>
            <a:r>
              <a:rPr lang="ja-JP" altLang="en-US" sz="1800"/>
              <a:t>Ｒ１：</a:t>
            </a:r>
            <a:r>
              <a:rPr lang="ja-JP" altLang="en-US" sz="1800">
                <a:solidFill>
                  <a:srgbClr val="009900"/>
                </a:solidFill>
              </a:rPr>
              <a:t>移動できる</a:t>
            </a:r>
            <a:r>
              <a:rPr lang="ja-JP" altLang="en-US" sz="1800">
                <a:solidFill>
                  <a:srgbClr val="FF0000"/>
                </a:solidFill>
              </a:rPr>
              <a:t>ブロックの選択</a:t>
            </a:r>
            <a:endParaRPr lang="en-US" altLang="ja-JP" sz="1600" i="1">
              <a:solidFill>
                <a:srgbClr val="FF0000"/>
              </a:solidFill>
            </a:endParaRPr>
          </a:p>
          <a:p>
            <a:pPr>
              <a:lnSpc>
                <a:spcPct val="90000"/>
              </a:lnSpc>
              <a:spcBef>
                <a:spcPct val="20000"/>
              </a:spcBef>
              <a:buClr>
                <a:schemeClr val="tx2"/>
              </a:buClr>
              <a:buSzPct val="80000"/>
              <a:buFont typeface="Wingdings" charset="2"/>
              <a:buChar char="n"/>
            </a:pPr>
            <a:r>
              <a:rPr lang="ja-JP" altLang="en-US" sz="1800"/>
              <a:t>Ｒ２：</a:t>
            </a:r>
            <a:r>
              <a:rPr lang="ja-JP" altLang="en-US" sz="1800">
                <a:solidFill>
                  <a:srgbClr val="FF0000"/>
                </a:solidFill>
              </a:rPr>
              <a:t>空いている場所へのブロックの移動</a:t>
            </a:r>
            <a:endParaRPr lang="en-US" altLang="ja-JP" sz="1800">
              <a:solidFill>
                <a:srgbClr val="FF0000"/>
              </a:solidFill>
            </a:endParaRPr>
          </a:p>
          <a:p>
            <a:pPr>
              <a:lnSpc>
                <a:spcPct val="90000"/>
              </a:lnSpc>
              <a:spcBef>
                <a:spcPct val="20000"/>
              </a:spcBef>
              <a:buClr>
                <a:schemeClr val="tx2"/>
              </a:buClr>
              <a:buSzPct val="80000"/>
              <a:buFont typeface="Wingdings" charset="2"/>
              <a:buChar char="n"/>
            </a:pPr>
            <a:r>
              <a:rPr lang="ja-JP" altLang="en-US" sz="1800"/>
              <a:t>Ｒ３：すでにブロックがある場所への移動</a:t>
            </a:r>
          </a:p>
        </p:txBody>
      </p:sp>
    </p:spTree>
    <p:extLst>
      <p:ext uri="{BB962C8B-B14F-4D97-AF65-F5344CB8AC3E}">
        <p14:creationId xmlns:p14="http://schemas.microsoft.com/office/powerpoint/2010/main" val="5977371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ja-JP" altLang="en-US"/>
              <a:t>手続き（４）</a:t>
            </a:r>
          </a:p>
        </p:txBody>
      </p:sp>
      <p:sp>
        <p:nvSpPr>
          <p:cNvPr id="67587" name="Rectangle 3"/>
          <p:cNvSpPr>
            <a:spLocks noGrp="1" noChangeArrowheads="1"/>
          </p:cNvSpPr>
          <p:nvPr>
            <p:ph type="body" idx="1"/>
          </p:nvPr>
        </p:nvSpPr>
        <p:spPr>
          <a:xfrm>
            <a:off x="1066800" y="1752600"/>
            <a:ext cx="7620000" cy="1957388"/>
          </a:xfrm>
        </p:spPr>
        <p:txBody>
          <a:bodyPr>
            <a:normAutofit/>
          </a:bodyPr>
          <a:lstStyle/>
          <a:p>
            <a:pPr marL="609600" indent="-609600">
              <a:spcBef>
                <a:spcPts val="0"/>
              </a:spcBef>
            </a:pPr>
            <a:r>
              <a:rPr lang="ja-JP" altLang="en-US" sz="2800" dirty="0"/>
              <a:t>操作</a:t>
            </a:r>
            <a:endParaRPr lang="en-US" altLang="ja-JP" sz="2800" dirty="0"/>
          </a:p>
          <a:p>
            <a:pPr marL="609600" indent="-609600">
              <a:spcBef>
                <a:spcPts val="0"/>
              </a:spcBef>
              <a:buFont typeface="Wingdings" charset="2"/>
              <a:buNone/>
            </a:pPr>
            <a:r>
              <a:rPr lang="en-US" altLang="ja-JP" sz="2800" dirty="0"/>
              <a:t>	</a:t>
            </a:r>
            <a:r>
              <a:rPr lang="ja-JP" altLang="en-US" sz="2800" dirty="0"/>
              <a:t>Ｍ（Ａ，Ｐ２，Ｐ３）</a:t>
            </a:r>
            <a:endParaRPr lang="en-US" altLang="ja-JP" sz="2800" dirty="0"/>
          </a:p>
          <a:p>
            <a:pPr marL="609600" indent="-609600">
              <a:spcBef>
                <a:spcPts val="0"/>
              </a:spcBef>
            </a:pPr>
            <a:r>
              <a:rPr lang="ja-JP" altLang="en-US" sz="2800" dirty="0"/>
              <a:t>状態</a:t>
            </a:r>
            <a:endParaRPr lang="en-US" altLang="ja-JP" sz="2800" dirty="0"/>
          </a:p>
          <a:p>
            <a:pPr marL="609600" indent="-609600">
              <a:spcBef>
                <a:spcPts val="0"/>
              </a:spcBef>
              <a:buFont typeface="Wingdings" charset="2"/>
              <a:buNone/>
            </a:pPr>
            <a:r>
              <a:rPr lang="en-US" altLang="ja-JP" sz="2800" dirty="0"/>
              <a:t>	</a:t>
            </a:r>
            <a:r>
              <a:rPr lang="ja-JP" altLang="en-US" sz="2800" dirty="0"/>
              <a:t>Ｐ１（Ｃ），Ｐ３（Ａ，Ｂ）</a:t>
            </a:r>
          </a:p>
        </p:txBody>
      </p:sp>
      <p:grpSp>
        <p:nvGrpSpPr>
          <p:cNvPr id="2" name="Group 4"/>
          <p:cNvGrpSpPr>
            <a:grpSpLocks/>
          </p:cNvGrpSpPr>
          <p:nvPr/>
        </p:nvGrpSpPr>
        <p:grpSpPr bwMode="auto">
          <a:xfrm>
            <a:off x="1463675" y="5838825"/>
            <a:ext cx="6910388" cy="396875"/>
            <a:chOff x="922" y="3550"/>
            <a:chExt cx="4353" cy="250"/>
          </a:xfrm>
        </p:grpSpPr>
        <p:sp>
          <p:nvSpPr>
            <p:cNvPr id="67589" name="Line 5"/>
            <p:cNvSpPr>
              <a:spLocks noChangeShapeType="1"/>
            </p:cNvSpPr>
            <p:nvPr/>
          </p:nvSpPr>
          <p:spPr bwMode="auto">
            <a:xfrm>
              <a:off x="922" y="3563"/>
              <a:ext cx="4353" cy="0"/>
            </a:xfrm>
            <a:prstGeom prst="line">
              <a:avLst/>
            </a:prstGeom>
            <a:noFill/>
            <a:ln w="38100">
              <a:solidFill>
                <a:schemeClr val="tx1"/>
              </a:solidFill>
              <a:round/>
              <a:headEnd/>
              <a:tailEnd/>
            </a:ln>
            <a:effectLst/>
          </p:spPr>
          <p:txBody>
            <a:bodyPr wrap="none">
              <a:prstTxWarp prst="textNoShape">
                <a:avLst/>
              </a:prstTxWarp>
            </a:bodyPr>
            <a:lstStyle/>
            <a:p>
              <a:endParaRPr lang="ja-JP" altLang="en-US"/>
            </a:p>
          </p:txBody>
        </p:sp>
        <p:sp>
          <p:nvSpPr>
            <p:cNvPr id="67590" name="Text Box 6"/>
            <p:cNvSpPr txBox="1">
              <a:spLocks noChangeArrowheads="1"/>
            </p:cNvSpPr>
            <p:nvPr/>
          </p:nvSpPr>
          <p:spPr bwMode="auto">
            <a:xfrm>
              <a:off x="1646" y="3550"/>
              <a:ext cx="2954" cy="250"/>
            </a:xfrm>
            <a:prstGeom prst="rect">
              <a:avLst/>
            </a:prstGeom>
            <a:noFill/>
            <a:ln w="9525">
              <a:noFill/>
              <a:miter lim="800000"/>
              <a:headEnd/>
              <a:tailEnd/>
            </a:ln>
            <a:effectLst/>
          </p:spPr>
          <p:txBody>
            <a:bodyPr wrap="none">
              <a:prstTxWarp prst="textNoShape">
                <a:avLst/>
              </a:prstTxWarp>
              <a:spAutoFit/>
            </a:bodyPr>
            <a:lstStyle/>
            <a:p>
              <a:r>
                <a:rPr lang="ja-JP" altLang="en-US" b="1"/>
                <a:t>Ｐ１　　　　　　　　　　Ｐ２　　　　　　　　　　Ｐ３</a:t>
              </a:r>
            </a:p>
          </p:txBody>
        </p:sp>
      </p:grpSp>
      <p:sp>
        <p:nvSpPr>
          <p:cNvPr id="67591" name="Rectangle 7"/>
          <p:cNvSpPr>
            <a:spLocks noChangeArrowheads="1"/>
          </p:cNvSpPr>
          <p:nvPr/>
        </p:nvSpPr>
        <p:spPr bwMode="auto">
          <a:xfrm>
            <a:off x="2076450" y="4449763"/>
            <a:ext cx="1528763" cy="1397000"/>
          </a:xfrm>
          <a:prstGeom prst="rect">
            <a:avLst/>
          </a:prstGeom>
          <a:solidFill>
            <a:srgbClr val="0033CC"/>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Ｃ</a:t>
            </a:r>
          </a:p>
        </p:txBody>
      </p:sp>
      <p:sp>
        <p:nvSpPr>
          <p:cNvPr id="67592" name="Rectangle 8"/>
          <p:cNvSpPr>
            <a:spLocks noChangeArrowheads="1"/>
          </p:cNvSpPr>
          <p:nvPr/>
        </p:nvSpPr>
        <p:spPr bwMode="auto">
          <a:xfrm>
            <a:off x="6093053" y="4994275"/>
            <a:ext cx="942975" cy="862013"/>
          </a:xfrm>
          <a:prstGeom prst="rect">
            <a:avLst/>
          </a:prstGeom>
          <a:solidFill>
            <a:srgbClr val="FF0000"/>
          </a:solidFill>
          <a:ln w="19050">
            <a:solidFill>
              <a:schemeClr val="tx1"/>
            </a:solidFill>
            <a:miter lim="800000"/>
            <a:headEnd/>
            <a:tailEnd/>
          </a:ln>
          <a:effectLst/>
        </p:spPr>
        <p:txBody>
          <a:bodyPr wrap="none" anchor="ctr">
            <a:prstTxWarp prst="textNoShape">
              <a:avLst/>
            </a:prstTxWarp>
          </a:bodyPr>
          <a:lstStyle/>
          <a:p>
            <a:pPr algn="ctr"/>
            <a:r>
              <a:rPr lang="ja-JP" altLang="en-US" sz="4000" b="1" dirty="0">
                <a:solidFill>
                  <a:schemeClr val="bg1"/>
                </a:solidFill>
              </a:rPr>
              <a:t>Ｂ</a:t>
            </a:r>
          </a:p>
        </p:txBody>
      </p:sp>
      <p:sp>
        <p:nvSpPr>
          <p:cNvPr id="67593" name="Rectangle 9"/>
          <p:cNvSpPr>
            <a:spLocks noChangeArrowheads="1"/>
          </p:cNvSpPr>
          <p:nvPr/>
        </p:nvSpPr>
        <p:spPr bwMode="auto">
          <a:xfrm>
            <a:off x="6347053" y="4556125"/>
            <a:ext cx="473075" cy="431800"/>
          </a:xfrm>
          <a:prstGeom prst="rect">
            <a:avLst/>
          </a:prstGeom>
          <a:solidFill>
            <a:srgbClr val="009900"/>
          </a:solidFill>
          <a:ln w="19050">
            <a:solidFill>
              <a:schemeClr val="tx1"/>
            </a:solidFill>
            <a:miter lim="800000"/>
            <a:headEnd/>
            <a:tailEnd/>
          </a:ln>
          <a:effectLst/>
        </p:spPr>
        <p:txBody>
          <a:bodyPr wrap="none" anchor="ctr">
            <a:prstTxWarp prst="textNoShape">
              <a:avLst/>
            </a:prstTxWarp>
          </a:bodyPr>
          <a:lstStyle/>
          <a:p>
            <a:pPr algn="ctr"/>
            <a:r>
              <a:rPr lang="ja-JP" altLang="en-US" sz="4000" dirty="0">
                <a:solidFill>
                  <a:schemeClr val="bg1"/>
                </a:solidFill>
              </a:rPr>
              <a:t>Ａ</a:t>
            </a:r>
          </a:p>
        </p:txBody>
      </p:sp>
      <p:sp>
        <p:nvSpPr>
          <p:cNvPr id="67594" name="Rectangle 10"/>
          <p:cNvSpPr>
            <a:spLocks noChangeArrowheads="1"/>
          </p:cNvSpPr>
          <p:nvPr/>
        </p:nvSpPr>
        <p:spPr bwMode="auto">
          <a:xfrm>
            <a:off x="4467225" y="1828800"/>
            <a:ext cx="4167188" cy="118745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prstTxWarp prst="textNoShape">
              <a:avLst/>
            </a:prstTxWarp>
          </a:bodyPr>
          <a:lstStyle/>
          <a:p>
            <a:pPr>
              <a:lnSpc>
                <a:spcPct val="90000"/>
              </a:lnSpc>
              <a:spcBef>
                <a:spcPct val="20000"/>
              </a:spcBef>
              <a:buClr>
                <a:schemeClr val="tx2"/>
              </a:buClr>
              <a:buSzPct val="80000"/>
              <a:buFont typeface="Wingdings" charset="2"/>
              <a:buChar char="n"/>
            </a:pPr>
            <a:r>
              <a:rPr lang="ja-JP" altLang="en-US" sz="1800"/>
              <a:t>Ｒ１：</a:t>
            </a:r>
            <a:r>
              <a:rPr lang="ja-JP" altLang="en-US" sz="1800">
                <a:solidFill>
                  <a:srgbClr val="009900"/>
                </a:solidFill>
              </a:rPr>
              <a:t>移動できる</a:t>
            </a:r>
            <a:r>
              <a:rPr lang="ja-JP" altLang="en-US" sz="1800">
                <a:solidFill>
                  <a:srgbClr val="FF0000"/>
                </a:solidFill>
              </a:rPr>
              <a:t>ブロックの</a:t>
            </a:r>
            <a:r>
              <a:rPr lang="ja-JP" altLang="en-US" sz="1800">
                <a:solidFill>
                  <a:srgbClr val="0033CC"/>
                </a:solidFill>
              </a:rPr>
              <a:t>選択</a:t>
            </a:r>
            <a:endParaRPr lang="en-US" altLang="ja-JP" sz="1600" i="1">
              <a:solidFill>
                <a:srgbClr val="0033CC"/>
              </a:solidFill>
            </a:endParaRPr>
          </a:p>
          <a:p>
            <a:pPr>
              <a:lnSpc>
                <a:spcPct val="90000"/>
              </a:lnSpc>
              <a:spcBef>
                <a:spcPct val="20000"/>
              </a:spcBef>
              <a:buClr>
                <a:schemeClr val="tx2"/>
              </a:buClr>
              <a:buSzPct val="80000"/>
              <a:buFont typeface="Wingdings" charset="2"/>
              <a:buChar char="n"/>
            </a:pPr>
            <a:r>
              <a:rPr lang="ja-JP" altLang="en-US" sz="1800"/>
              <a:t>Ｒ２：空いている場所へのブロックの移動</a:t>
            </a:r>
            <a:endParaRPr lang="en-US" altLang="ja-JP" sz="1800"/>
          </a:p>
          <a:p>
            <a:pPr>
              <a:lnSpc>
                <a:spcPct val="90000"/>
              </a:lnSpc>
              <a:spcBef>
                <a:spcPct val="20000"/>
              </a:spcBef>
              <a:buClr>
                <a:schemeClr val="tx2"/>
              </a:buClr>
              <a:buSzPct val="80000"/>
              <a:buFont typeface="Wingdings" charset="2"/>
              <a:buChar char="n"/>
            </a:pPr>
            <a:r>
              <a:rPr lang="ja-JP" altLang="en-US" sz="1800"/>
              <a:t>Ｒ３：</a:t>
            </a:r>
            <a:r>
              <a:rPr lang="ja-JP" altLang="en-US" sz="1800">
                <a:solidFill>
                  <a:srgbClr val="009900"/>
                </a:solidFill>
              </a:rPr>
              <a:t>すでにブロックがある場所への移動</a:t>
            </a:r>
          </a:p>
        </p:txBody>
      </p:sp>
    </p:spTree>
    <p:extLst>
      <p:ext uri="{BB962C8B-B14F-4D97-AF65-F5344CB8AC3E}">
        <p14:creationId xmlns:p14="http://schemas.microsoft.com/office/powerpoint/2010/main" val="2391239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日付プレースホルダ 3"/>
          <p:cNvSpPr>
            <a:spLocks noGrp="1"/>
          </p:cNvSpPr>
          <p:nvPr>
            <p:ph type="dt" sz="half" idx="4294967295"/>
          </p:nvPr>
        </p:nvSpPr>
        <p:spPr>
          <a:xfrm>
            <a:off x="6651812" y="6356350"/>
            <a:ext cx="2133600" cy="365125"/>
          </a:xfrm>
          <a:prstGeom prst="rect">
            <a:avLst/>
          </a:prstGeom>
        </p:spPr>
        <p:txBody>
          <a:bodyPr/>
          <a:lstStyle/>
          <a:p>
            <a:fld id="{E4D6EA62-68EF-6C4A-A1FD-C009B81A6BD7}" type="datetime4">
              <a:rPr lang="ja-JP" altLang="en-US"/>
              <a:pPr/>
              <a:t>2019年11月17日</a:t>
            </a:fld>
            <a:endParaRPr lang="en-US" altLang="ja-JP"/>
          </a:p>
        </p:txBody>
      </p:sp>
      <p:sp>
        <p:nvSpPr>
          <p:cNvPr id="12" name="スライド番号プレースホルダ 5"/>
          <p:cNvSpPr>
            <a:spLocks noGrp="1"/>
          </p:cNvSpPr>
          <p:nvPr>
            <p:ph type="sldNum" sz="quarter" idx="4294967295"/>
          </p:nvPr>
        </p:nvSpPr>
        <p:spPr>
          <a:xfrm>
            <a:off x="4191000" y="6356350"/>
            <a:ext cx="762000" cy="365125"/>
          </a:xfrm>
          <a:prstGeom prst="rect">
            <a:avLst/>
          </a:prstGeom>
        </p:spPr>
        <p:txBody>
          <a:bodyPr/>
          <a:lstStyle/>
          <a:p>
            <a:fld id="{764A4B19-EA68-B042-8A7F-CDA5521D41F6}" type="slidenum">
              <a:rPr lang="en-US" altLang="ja-JP"/>
              <a:pPr/>
              <a:t>29</a:t>
            </a:fld>
            <a:endParaRPr lang="en-US" altLang="ja-JP"/>
          </a:p>
        </p:txBody>
      </p:sp>
      <p:sp>
        <p:nvSpPr>
          <p:cNvPr id="68610" name="Rectangle 2"/>
          <p:cNvSpPr>
            <a:spLocks noGrp="1" noChangeArrowheads="1"/>
          </p:cNvSpPr>
          <p:nvPr>
            <p:ph type="title"/>
          </p:nvPr>
        </p:nvSpPr>
        <p:spPr/>
        <p:txBody>
          <a:bodyPr/>
          <a:lstStyle/>
          <a:p>
            <a:r>
              <a:rPr lang="ja-JP" altLang="en-US"/>
              <a:t>手続き（５）</a:t>
            </a:r>
          </a:p>
        </p:txBody>
      </p:sp>
      <p:sp>
        <p:nvSpPr>
          <p:cNvPr id="68611" name="Rectangle 3"/>
          <p:cNvSpPr>
            <a:spLocks noGrp="1" noChangeArrowheads="1"/>
          </p:cNvSpPr>
          <p:nvPr>
            <p:ph type="body" idx="1"/>
          </p:nvPr>
        </p:nvSpPr>
        <p:spPr>
          <a:xfrm>
            <a:off x="1066800" y="1752600"/>
            <a:ext cx="7620000" cy="1957388"/>
          </a:xfrm>
        </p:spPr>
        <p:txBody>
          <a:bodyPr>
            <a:normAutofit lnSpcReduction="10000"/>
          </a:bodyPr>
          <a:lstStyle/>
          <a:p>
            <a:pPr marL="609600" indent="-609600">
              <a:lnSpc>
                <a:spcPct val="120000"/>
              </a:lnSpc>
              <a:spcBef>
                <a:spcPts val="0"/>
              </a:spcBef>
            </a:pPr>
            <a:r>
              <a:rPr lang="ja-JP" altLang="en-US" sz="2800" dirty="0"/>
              <a:t>操作</a:t>
            </a:r>
            <a:endParaRPr lang="en-US" altLang="ja-JP" sz="2800" dirty="0"/>
          </a:p>
          <a:p>
            <a:pPr marL="609600" indent="-609600">
              <a:lnSpc>
                <a:spcPct val="120000"/>
              </a:lnSpc>
              <a:spcBef>
                <a:spcPts val="0"/>
              </a:spcBef>
              <a:buFont typeface="Wingdings" charset="2"/>
              <a:buNone/>
            </a:pPr>
            <a:r>
              <a:rPr lang="en-US" altLang="ja-JP" sz="2800" dirty="0"/>
              <a:t>	</a:t>
            </a:r>
            <a:r>
              <a:rPr lang="ja-JP" altLang="en-US" sz="2800" dirty="0"/>
              <a:t>Ｍ（Ｃ，Ｐ１，Ｐ２）</a:t>
            </a:r>
            <a:endParaRPr lang="en-US" altLang="ja-JP" sz="2800" dirty="0"/>
          </a:p>
          <a:p>
            <a:pPr marL="609600" indent="-609600">
              <a:lnSpc>
                <a:spcPct val="120000"/>
              </a:lnSpc>
              <a:spcBef>
                <a:spcPts val="0"/>
              </a:spcBef>
            </a:pPr>
            <a:r>
              <a:rPr lang="ja-JP" altLang="en-US" sz="2800" dirty="0"/>
              <a:t>状態</a:t>
            </a:r>
            <a:endParaRPr lang="en-US" altLang="ja-JP" sz="2800" dirty="0"/>
          </a:p>
          <a:p>
            <a:pPr marL="609600" indent="-609600">
              <a:lnSpc>
                <a:spcPct val="120000"/>
              </a:lnSpc>
              <a:spcBef>
                <a:spcPts val="0"/>
              </a:spcBef>
              <a:buFont typeface="Wingdings" charset="2"/>
              <a:buNone/>
            </a:pPr>
            <a:r>
              <a:rPr lang="en-US" altLang="ja-JP" sz="2800" dirty="0"/>
              <a:t>	</a:t>
            </a:r>
            <a:r>
              <a:rPr lang="ja-JP" altLang="en-US" sz="2800" dirty="0"/>
              <a:t>Ｐ２（Ｃ），Ｐ３（Ａ，Ｂ）</a:t>
            </a:r>
          </a:p>
        </p:txBody>
      </p:sp>
      <p:grpSp>
        <p:nvGrpSpPr>
          <p:cNvPr id="2" name="Group 4"/>
          <p:cNvGrpSpPr>
            <a:grpSpLocks/>
          </p:cNvGrpSpPr>
          <p:nvPr/>
        </p:nvGrpSpPr>
        <p:grpSpPr bwMode="auto">
          <a:xfrm>
            <a:off x="1463675" y="5838825"/>
            <a:ext cx="6910388" cy="396875"/>
            <a:chOff x="922" y="3550"/>
            <a:chExt cx="4353" cy="250"/>
          </a:xfrm>
        </p:grpSpPr>
        <p:sp>
          <p:nvSpPr>
            <p:cNvPr id="68613" name="Line 5"/>
            <p:cNvSpPr>
              <a:spLocks noChangeShapeType="1"/>
            </p:cNvSpPr>
            <p:nvPr/>
          </p:nvSpPr>
          <p:spPr bwMode="auto">
            <a:xfrm>
              <a:off x="922" y="3563"/>
              <a:ext cx="4353" cy="0"/>
            </a:xfrm>
            <a:prstGeom prst="line">
              <a:avLst/>
            </a:prstGeom>
            <a:noFill/>
            <a:ln w="38100">
              <a:solidFill>
                <a:schemeClr val="tx1"/>
              </a:solidFill>
              <a:round/>
              <a:headEnd/>
              <a:tailEnd/>
            </a:ln>
            <a:effectLst/>
          </p:spPr>
          <p:txBody>
            <a:bodyPr wrap="none">
              <a:prstTxWarp prst="textNoShape">
                <a:avLst/>
              </a:prstTxWarp>
            </a:bodyPr>
            <a:lstStyle/>
            <a:p>
              <a:endParaRPr lang="ja-JP" altLang="en-US"/>
            </a:p>
          </p:txBody>
        </p:sp>
        <p:sp>
          <p:nvSpPr>
            <p:cNvPr id="68614" name="Text Box 6"/>
            <p:cNvSpPr txBox="1">
              <a:spLocks noChangeArrowheads="1"/>
            </p:cNvSpPr>
            <p:nvPr/>
          </p:nvSpPr>
          <p:spPr bwMode="auto">
            <a:xfrm>
              <a:off x="1646" y="3550"/>
              <a:ext cx="2954" cy="250"/>
            </a:xfrm>
            <a:prstGeom prst="rect">
              <a:avLst/>
            </a:prstGeom>
            <a:noFill/>
            <a:ln w="9525">
              <a:noFill/>
              <a:miter lim="800000"/>
              <a:headEnd/>
              <a:tailEnd/>
            </a:ln>
            <a:effectLst/>
          </p:spPr>
          <p:txBody>
            <a:bodyPr wrap="none">
              <a:prstTxWarp prst="textNoShape">
                <a:avLst/>
              </a:prstTxWarp>
              <a:spAutoFit/>
            </a:bodyPr>
            <a:lstStyle/>
            <a:p>
              <a:r>
                <a:rPr lang="ja-JP" altLang="en-US" b="1"/>
                <a:t>Ｐ１　　　　　　　　　　Ｐ２　　　　　　　　　　Ｐ３</a:t>
              </a:r>
            </a:p>
          </p:txBody>
        </p:sp>
      </p:grpSp>
      <p:sp>
        <p:nvSpPr>
          <p:cNvPr id="68615" name="Rectangle 7"/>
          <p:cNvSpPr>
            <a:spLocks noChangeArrowheads="1"/>
          </p:cNvSpPr>
          <p:nvPr/>
        </p:nvSpPr>
        <p:spPr bwMode="auto">
          <a:xfrm>
            <a:off x="4114800" y="4449763"/>
            <a:ext cx="1528763" cy="1397000"/>
          </a:xfrm>
          <a:prstGeom prst="rect">
            <a:avLst/>
          </a:prstGeom>
          <a:solidFill>
            <a:srgbClr val="0033CC"/>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Ｃ</a:t>
            </a:r>
          </a:p>
        </p:txBody>
      </p:sp>
      <p:sp>
        <p:nvSpPr>
          <p:cNvPr id="68616" name="Rectangle 8"/>
          <p:cNvSpPr>
            <a:spLocks noChangeArrowheads="1"/>
          </p:cNvSpPr>
          <p:nvPr/>
        </p:nvSpPr>
        <p:spPr bwMode="auto">
          <a:xfrm>
            <a:off x="6079541" y="4994275"/>
            <a:ext cx="942975" cy="862013"/>
          </a:xfrm>
          <a:prstGeom prst="rect">
            <a:avLst/>
          </a:prstGeom>
          <a:solidFill>
            <a:srgbClr val="FF0000"/>
          </a:solidFill>
          <a:ln w="19050">
            <a:solidFill>
              <a:schemeClr val="tx1"/>
            </a:solidFill>
            <a:miter lim="800000"/>
            <a:headEnd/>
            <a:tailEnd/>
          </a:ln>
          <a:effectLst/>
        </p:spPr>
        <p:txBody>
          <a:bodyPr wrap="none" anchor="ctr">
            <a:prstTxWarp prst="textNoShape">
              <a:avLst/>
            </a:prstTxWarp>
          </a:bodyPr>
          <a:lstStyle/>
          <a:p>
            <a:pPr algn="ctr"/>
            <a:r>
              <a:rPr lang="ja-JP" altLang="en-US" sz="4000" b="1">
                <a:solidFill>
                  <a:schemeClr val="bg1"/>
                </a:solidFill>
              </a:rPr>
              <a:t>Ｂ</a:t>
            </a:r>
          </a:p>
        </p:txBody>
      </p:sp>
      <p:sp>
        <p:nvSpPr>
          <p:cNvPr id="68617" name="Rectangle 9"/>
          <p:cNvSpPr>
            <a:spLocks noChangeArrowheads="1"/>
          </p:cNvSpPr>
          <p:nvPr/>
        </p:nvSpPr>
        <p:spPr bwMode="auto">
          <a:xfrm>
            <a:off x="6333541" y="4556125"/>
            <a:ext cx="473075" cy="431800"/>
          </a:xfrm>
          <a:prstGeom prst="rect">
            <a:avLst/>
          </a:prstGeom>
          <a:solidFill>
            <a:srgbClr val="009900"/>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Ａ</a:t>
            </a:r>
          </a:p>
        </p:txBody>
      </p:sp>
      <p:sp>
        <p:nvSpPr>
          <p:cNvPr id="68618" name="Rectangle 10"/>
          <p:cNvSpPr>
            <a:spLocks noChangeArrowheads="1"/>
          </p:cNvSpPr>
          <p:nvPr/>
        </p:nvSpPr>
        <p:spPr bwMode="auto">
          <a:xfrm>
            <a:off x="4618224" y="1761565"/>
            <a:ext cx="4167188" cy="118745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prstTxWarp prst="textNoShape">
              <a:avLst/>
            </a:prstTxWarp>
          </a:bodyPr>
          <a:lstStyle/>
          <a:p>
            <a:pPr>
              <a:lnSpc>
                <a:spcPct val="90000"/>
              </a:lnSpc>
              <a:spcBef>
                <a:spcPct val="20000"/>
              </a:spcBef>
              <a:buClr>
                <a:schemeClr val="tx2"/>
              </a:buClr>
              <a:buSzPct val="80000"/>
              <a:buFont typeface="Wingdings" charset="2"/>
              <a:buChar char="n"/>
            </a:pPr>
            <a:r>
              <a:rPr lang="ja-JP" altLang="en-US" sz="1800"/>
              <a:t>Ｒ１：</a:t>
            </a:r>
            <a:r>
              <a:rPr lang="ja-JP" altLang="en-US" sz="1800">
                <a:solidFill>
                  <a:srgbClr val="009900"/>
                </a:solidFill>
              </a:rPr>
              <a:t>移動できる</a:t>
            </a:r>
            <a:r>
              <a:rPr lang="ja-JP" altLang="en-US" sz="1800">
                <a:solidFill>
                  <a:srgbClr val="0033CC"/>
                </a:solidFill>
              </a:rPr>
              <a:t>ブロックの選択</a:t>
            </a:r>
            <a:endParaRPr lang="en-US" altLang="ja-JP" sz="1600" i="1">
              <a:solidFill>
                <a:srgbClr val="0033CC"/>
              </a:solidFill>
            </a:endParaRPr>
          </a:p>
          <a:p>
            <a:pPr>
              <a:lnSpc>
                <a:spcPct val="90000"/>
              </a:lnSpc>
              <a:spcBef>
                <a:spcPct val="20000"/>
              </a:spcBef>
              <a:buClr>
                <a:schemeClr val="tx2"/>
              </a:buClr>
              <a:buSzPct val="80000"/>
              <a:buFont typeface="Wingdings" charset="2"/>
              <a:buChar char="n"/>
            </a:pPr>
            <a:r>
              <a:rPr lang="ja-JP" altLang="en-US" sz="1800"/>
              <a:t>Ｒ２：</a:t>
            </a:r>
            <a:r>
              <a:rPr lang="ja-JP" altLang="en-US" sz="1800">
                <a:solidFill>
                  <a:srgbClr val="0033CC"/>
                </a:solidFill>
              </a:rPr>
              <a:t>空いている場所へのブロックの移動</a:t>
            </a:r>
            <a:endParaRPr lang="en-US" altLang="ja-JP" sz="1800">
              <a:solidFill>
                <a:srgbClr val="0033CC"/>
              </a:solidFill>
            </a:endParaRPr>
          </a:p>
          <a:p>
            <a:pPr>
              <a:lnSpc>
                <a:spcPct val="90000"/>
              </a:lnSpc>
              <a:spcBef>
                <a:spcPct val="20000"/>
              </a:spcBef>
              <a:buClr>
                <a:schemeClr val="tx2"/>
              </a:buClr>
              <a:buSzPct val="80000"/>
              <a:buFont typeface="Wingdings" charset="2"/>
              <a:buChar char="n"/>
            </a:pPr>
            <a:r>
              <a:rPr lang="ja-JP" altLang="en-US" sz="1800"/>
              <a:t>Ｒ３：すでにブロックがある場所への移動</a:t>
            </a:r>
          </a:p>
        </p:txBody>
      </p:sp>
    </p:spTree>
    <p:extLst>
      <p:ext uri="{BB962C8B-B14F-4D97-AF65-F5344CB8AC3E}">
        <p14:creationId xmlns:p14="http://schemas.microsoft.com/office/powerpoint/2010/main" val="1013668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ja-JP" altLang="en-US"/>
              <a:t>フレームの基本構造</a:t>
            </a:r>
          </a:p>
        </p:txBody>
      </p:sp>
      <p:sp>
        <p:nvSpPr>
          <p:cNvPr id="121859" name="Rectangle 3"/>
          <p:cNvSpPr>
            <a:spLocks noGrp="1" noChangeArrowheads="1"/>
          </p:cNvSpPr>
          <p:nvPr>
            <p:ph type="body" idx="1"/>
          </p:nvPr>
        </p:nvSpPr>
        <p:spPr>
          <a:xfrm>
            <a:off x="1066800" y="4876800"/>
            <a:ext cx="7620000" cy="990600"/>
          </a:xfrm>
        </p:spPr>
        <p:txBody>
          <a:bodyPr/>
          <a:lstStyle/>
          <a:p>
            <a:pPr>
              <a:spcBef>
                <a:spcPct val="50000"/>
              </a:spcBef>
              <a:buClrTx/>
              <a:buSzTx/>
              <a:buFontTx/>
              <a:buNone/>
            </a:pPr>
            <a:r>
              <a:rPr lang="ja-JP" altLang="en-US" sz="2400"/>
              <a:t>各スロットはその事象における役割格を表し，フレームが対象を表す場合にはその対象がもつ属性をあらわす．</a:t>
            </a:r>
            <a:endParaRPr lang="ja-JP" altLang="en-US" sz="3600"/>
          </a:p>
        </p:txBody>
      </p:sp>
      <p:graphicFrame>
        <p:nvGraphicFramePr>
          <p:cNvPr id="121931" name="Group 75"/>
          <p:cNvGraphicFramePr>
            <a:graphicFrameLocks noGrp="1"/>
          </p:cNvGraphicFramePr>
          <p:nvPr/>
        </p:nvGraphicFramePr>
        <p:xfrm>
          <a:off x="1676400" y="1752600"/>
          <a:ext cx="3048000" cy="2743200"/>
        </p:xfrm>
        <a:graphic>
          <a:graphicData uri="http://schemas.openxmlformats.org/drawingml/2006/table">
            <a:tbl>
              <a:tblPr>
                <a:effectLst>
                  <a:outerShdw blurRad="50800" dist="38100" dir="2700000">
                    <a:srgbClr val="000000">
                      <a:alpha val="43000"/>
                    </a:srgbClr>
                  </a:outerShdw>
                </a:effectLst>
              </a:tblPr>
              <a:tblGrid>
                <a:gridCol w="10668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tblGrid>
              <a:tr h="457200">
                <a:tc gridSpan="2">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2400" b="0" i="0" u="none" strike="noStrike" cap="none" normalizeH="0" baseline="0" dirty="0">
                          <a:ln>
                            <a:noFill/>
                          </a:ln>
                          <a:solidFill>
                            <a:schemeClr val="tx1"/>
                          </a:solidFill>
                          <a:effectLst/>
                          <a:latin typeface="Times New Roman" charset="0"/>
                          <a:ea typeface="ＭＳ Ｐゴシック" charset="-128"/>
                          <a:cs typeface="ＭＳ Ｐゴシック" charset="-128"/>
                        </a:rPr>
                        <a:t>フレーム名</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tc hMerge="1">
                  <a:txBody>
                    <a:bodyPr/>
                    <a:lstStyle/>
                    <a:p>
                      <a:endParaRPr kumimoji="1" lang="ja-JP" altLang="en-US"/>
                    </a:p>
                  </a:txBody>
                  <a:tcPr/>
                </a:tc>
                <a:extLst>
                  <a:ext uri="{0D108BD9-81ED-4DB2-BD59-A6C34878D82A}">
                    <a16:rowId xmlns:a16="http://schemas.microsoft.com/office/drawing/2014/main" val="10000"/>
                  </a:ext>
                </a:extLst>
              </a:tr>
              <a:tr h="4730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800" b="1" i="1" u="none" strike="noStrike" cap="none" normalizeH="0" baseline="0">
                          <a:ln>
                            <a:noFill/>
                          </a:ln>
                          <a:solidFill>
                            <a:schemeClr val="tx1"/>
                          </a:solidFill>
                          <a:effectLst/>
                          <a:latin typeface="Times New Roman" charset="0"/>
                          <a:ea typeface="ＭＳ Ｐゴシック" charset="-128"/>
                          <a:cs typeface="ＭＳ Ｐゴシック" charset="-128"/>
                        </a:rPr>
                        <a:t>スロット１</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800" b="1" i="1" u="none" strike="noStrike" cap="none" normalizeH="0" baseline="0" dirty="0">
                          <a:ln>
                            <a:noFill/>
                          </a:ln>
                          <a:solidFill>
                            <a:schemeClr val="tx1"/>
                          </a:solidFill>
                          <a:effectLst/>
                          <a:latin typeface="Times New Roman" charset="0"/>
                          <a:ea typeface="ＭＳ Ｐゴシック" charset="-128"/>
                          <a:cs typeface="ＭＳ Ｐゴシック" charset="-128"/>
                        </a:rPr>
                        <a:t>スロット値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1"/>
                  </a:ext>
                </a:extLst>
              </a:tr>
              <a:tr h="44132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800" b="1" i="1" u="none" strike="noStrike" cap="none" normalizeH="0" baseline="0">
                          <a:ln>
                            <a:noFill/>
                          </a:ln>
                          <a:solidFill>
                            <a:schemeClr val="tx1"/>
                          </a:solidFill>
                          <a:effectLst/>
                          <a:latin typeface="Times New Roman" charset="0"/>
                          <a:ea typeface="ＭＳ Ｐゴシック" charset="-128"/>
                          <a:cs typeface="ＭＳ Ｐゴシック" charset="-128"/>
                        </a:rPr>
                        <a:t>スロット２</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800" b="1" i="1" u="none" strike="noStrike" cap="none" normalizeH="0" baseline="0" dirty="0">
                          <a:ln>
                            <a:noFill/>
                          </a:ln>
                          <a:solidFill>
                            <a:schemeClr val="tx1"/>
                          </a:solidFill>
                          <a:effectLst/>
                          <a:latin typeface="Times New Roman" charset="0"/>
                          <a:ea typeface="ＭＳ Ｐゴシック" charset="-128"/>
                          <a:cs typeface="ＭＳ Ｐゴシック" charset="-128"/>
                        </a:rPr>
                        <a:t>スロット値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2"/>
                  </a:ext>
                </a:extLst>
              </a:tr>
              <a:tr h="4572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800" b="1" i="1" u="none" strike="noStrike" cap="none" normalizeH="0" baseline="0">
                          <a:ln>
                            <a:noFill/>
                          </a:ln>
                          <a:solidFill>
                            <a:schemeClr val="tx1"/>
                          </a:solidFill>
                          <a:effectLst/>
                          <a:latin typeface="Times New Roman" charset="0"/>
                          <a:ea typeface="ＭＳ Ｐゴシック" charset="-128"/>
                          <a:cs typeface="ＭＳ Ｐゴシック" charset="-128"/>
                        </a:rPr>
                        <a:t>スロット３</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800" b="1" i="1" u="none" strike="noStrike" cap="none" normalizeH="0" baseline="0" dirty="0">
                          <a:ln>
                            <a:noFill/>
                          </a:ln>
                          <a:solidFill>
                            <a:schemeClr val="tx1"/>
                          </a:solidFill>
                          <a:effectLst/>
                          <a:latin typeface="Times New Roman" charset="0"/>
                          <a:ea typeface="ＭＳ Ｐゴシック" charset="-128"/>
                          <a:cs typeface="ＭＳ Ｐゴシック" charset="-128"/>
                        </a:rPr>
                        <a:t>スロット値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3"/>
                  </a:ext>
                </a:extLst>
              </a:tr>
              <a:tr h="4445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800" b="1" i="1" u="none" strike="noStrike" cap="none" normalizeH="0" baseline="0">
                          <a:ln>
                            <a:noFill/>
                          </a:ln>
                          <a:solidFill>
                            <a:schemeClr val="tx1"/>
                          </a:solidFill>
                          <a:effectLst/>
                          <a:latin typeface="Times New Roman" charset="0"/>
                          <a:ea typeface="ＭＳ Ｐゴシック" charset="-128"/>
                          <a:cs typeface="ＭＳ Ｐゴシック"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800" b="1" i="1" u="none" strike="noStrike" cap="none" normalizeH="0" baseline="0" dirty="0">
                          <a:ln>
                            <a:noFill/>
                          </a:ln>
                          <a:solidFill>
                            <a:schemeClr val="tx1"/>
                          </a:solidFill>
                          <a:effectLst/>
                          <a:latin typeface="Times New Roman" charset="0"/>
                          <a:ea typeface="ＭＳ Ｐゴシック" charset="-128"/>
                          <a:cs typeface="ＭＳ Ｐゴシック" charset="-128"/>
                        </a:rPr>
                        <a:t>スロット値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4"/>
                  </a:ext>
                </a:extLst>
              </a:tr>
              <a:tr h="4699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800" b="1" i="1" u="none" strike="noStrike" cap="none" normalizeH="0" baseline="0">
                          <a:ln>
                            <a:noFill/>
                          </a:ln>
                          <a:solidFill>
                            <a:schemeClr val="tx1"/>
                          </a:solidFill>
                          <a:effectLst/>
                          <a:latin typeface="Times New Roman" charset="0"/>
                          <a:ea typeface="ＭＳ Ｐゴシック" charset="-128"/>
                          <a:cs typeface="ＭＳ Ｐゴシック" charset="-128"/>
                        </a:rPr>
                        <a:t>スロットｎ</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800" b="1" i="1" u="none" strike="noStrike" cap="none" normalizeH="0" baseline="0" dirty="0">
                          <a:ln>
                            <a:noFill/>
                          </a:ln>
                          <a:solidFill>
                            <a:schemeClr val="tx1"/>
                          </a:solidFill>
                          <a:effectLst/>
                          <a:latin typeface="Times New Roman" charset="0"/>
                          <a:ea typeface="ＭＳ Ｐゴシック" charset="-128"/>
                          <a:cs typeface="ＭＳ Ｐゴシック" charset="-128"/>
                        </a:rPr>
                        <a:t>スロット値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5"/>
                  </a:ext>
                </a:extLst>
              </a:tr>
            </a:tbl>
          </a:graphicData>
        </a:graphic>
      </p:graphicFrame>
      <p:sp>
        <p:nvSpPr>
          <p:cNvPr id="121932" name="Line 76"/>
          <p:cNvSpPr>
            <a:spLocks noChangeShapeType="1"/>
          </p:cNvSpPr>
          <p:nvPr/>
        </p:nvSpPr>
        <p:spPr bwMode="auto">
          <a:xfrm>
            <a:off x="4419600" y="2438400"/>
            <a:ext cx="685800" cy="0"/>
          </a:xfrm>
          <a:prstGeom prst="line">
            <a:avLst/>
          </a:prstGeom>
          <a:noFill/>
          <a:ln w="57150">
            <a:solidFill>
              <a:srgbClr val="FF0000"/>
            </a:solidFill>
            <a:round/>
            <a:headEnd/>
            <a:tailEnd type="triangle" w="med" len="med"/>
          </a:ln>
          <a:effectLst/>
        </p:spPr>
        <p:txBody>
          <a:bodyPr wrap="none">
            <a:prstTxWarp prst="textNoShape">
              <a:avLst/>
            </a:prstTxWarp>
          </a:bodyPr>
          <a:lstStyle/>
          <a:p>
            <a:endParaRPr lang="ja-JP" altLang="en-US"/>
          </a:p>
        </p:txBody>
      </p:sp>
      <p:sp>
        <p:nvSpPr>
          <p:cNvPr id="121934" name="Rectangle 78"/>
          <p:cNvSpPr>
            <a:spLocks noChangeArrowheads="1"/>
          </p:cNvSpPr>
          <p:nvPr/>
        </p:nvSpPr>
        <p:spPr bwMode="auto">
          <a:xfrm>
            <a:off x="5334000" y="1752600"/>
            <a:ext cx="3200400" cy="2743200"/>
          </a:xfrm>
          <a:prstGeom prst="rect">
            <a:avLst/>
          </a:prstGeom>
          <a:noFill/>
          <a:ln w="9525">
            <a:noFill/>
            <a:miter lim="800000"/>
            <a:headEnd/>
            <a:tailEnd/>
          </a:ln>
          <a:effectLst/>
        </p:spPr>
        <p:txBody>
          <a:bodyPr>
            <a:prstTxWarp prst="textNoShape">
              <a:avLst/>
            </a:prstTxWarp>
          </a:bodyPr>
          <a:lstStyle/>
          <a:p>
            <a:pPr marL="342900" indent="-342900">
              <a:buFontTx/>
              <a:buChar char="•"/>
            </a:pPr>
            <a:r>
              <a:rPr lang="ja-JP" altLang="en-US" sz="2800" dirty="0"/>
              <a:t>他のフレーム（継承関係）</a:t>
            </a:r>
            <a:endParaRPr lang="en-US" altLang="ja-JP" sz="2800" dirty="0"/>
          </a:p>
          <a:p>
            <a:pPr marL="342900" indent="-342900">
              <a:buFontTx/>
              <a:buChar char="•"/>
            </a:pPr>
            <a:r>
              <a:rPr lang="ja-JP" altLang="en-US" sz="2800" dirty="0"/>
              <a:t>数値</a:t>
            </a:r>
            <a:endParaRPr lang="en-US" altLang="ja-JP" sz="2800" dirty="0"/>
          </a:p>
          <a:p>
            <a:pPr marL="342900" indent="-342900">
              <a:buFontTx/>
              <a:buChar char="•"/>
            </a:pPr>
            <a:r>
              <a:rPr lang="ja-JP" altLang="en-US" sz="2800" dirty="0"/>
              <a:t>文字列</a:t>
            </a:r>
            <a:endParaRPr lang="en-US" altLang="ja-JP" sz="2800" dirty="0"/>
          </a:p>
          <a:p>
            <a:pPr marL="342900" indent="-342900">
              <a:buFontTx/>
              <a:buChar char="•"/>
            </a:pPr>
            <a:r>
              <a:rPr lang="ja-JP" altLang="en-US" sz="2800" dirty="0"/>
              <a:t>手続き名</a:t>
            </a:r>
            <a:endParaRPr lang="en-US" altLang="ja-JP" sz="2800" dirty="0"/>
          </a:p>
          <a:p>
            <a:pPr marL="342900" indent="-342900">
              <a:buFontTx/>
              <a:buChar char="•"/>
            </a:pPr>
            <a:r>
              <a:rPr lang="ja-JP" altLang="en-US" sz="2800" dirty="0"/>
              <a:t>その他</a:t>
            </a:r>
          </a:p>
        </p:txBody>
      </p:sp>
    </p:spTree>
    <p:extLst>
      <p:ext uri="{BB962C8B-B14F-4D97-AF65-F5344CB8AC3E}">
        <p14:creationId xmlns:p14="http://schemas.microsoft.com/office/powerpoint/2010/main" val="4531529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ja-JP" altLang="en-US"/>
              <a:t>手続き（６）</a:t>
            </a:r>
          </a:p>
        </p:txBody>
      </p:sp>
      <p:sp>
        <p:nvSpPr>
          <p:cNvPr id="69635" name="Rectangle 3"/>
          <p:cNvSpPr>
            <a:spLocks noGrp="1" noChangeArrowheads="1"/>
          </p:cNvSpPr>
          <p:nvPr>
            <p:ph type="body" idx="1"/>
          </p:nvPr>
        </p:nvSpPr>
        <p:spPr>
          <a:xfrm>
            <a:off x="1066800" y="1752600"/>
            <a:ext cx="7620000" cy="1957388"/>
          </a:xfrm>
        </p:spPr>
        <p:txBody>
          <a:bodyPr>
            <a:normAutofit/>
          </a:bodyPr>
          <a:lstStyle/>
          <a:p>
            <a:pPr marL="609600" indent="-609600">
              <a:spcBef>
                <a:spcPts val="0"/>
              </a:spcBef>
            </a:pPr>
            <a:r>
              <a:rPr lang="ja-JP" altLang="en-US" sz="2800" dirty="0"/>
              <a:t>操作</a:t>
            </a:r>
            <a:endParaRPr lang="en-US" altLang="ja-JP" sz="2800" dirty="0"/>
          </a:p>
          <a:p>
            <a:pPr marL="609600" indent="-609600">
              <a:spcBef>
                <a:spcPts val="0"/>
              </a:spcBef>
              <a:buFont typeface="Wingdings" charset="2"/>
              <a:buNone/>
            </a:pPr>
            <a:r>
              <a:rPr lang="en-US" altLang="ja-JP" sz="2800" dirty="0"/>
              <a:t>	</a:t>
            </a:r>
            <a:r>
              <a:rPr lang="ja-JP" altLang="en-US" sz="2800" dirty="0"/>
              <a:t>Ｍ（Ａ，Ｐ３，Ｐ１）</a:t>
            </a:r>
            <a:endParaRPr lang="en-US" altLang="ja-JP" sz="2800" dirty="0"/>
          </a:p>
          <a:p>
            <a:pPr marL="609600" indent="-609600">
              <a:spcBef>
                <a:spcPts val="0"/>
              </a:spcBef>
            </a:pPr>
            <a:r>
              <a:rPr lang="ja-JP" altLang="en-US" sz="2800" dirty="0"/>
              <a:t>状態</a:t>
            </a:r>
            <a:endParaRPr lang="en-US" altLang="ja-JP" sz="2800" dirty="0"/>
          </a:p>
          <a:p>
            <a:pPr marL="609600" indent="-609600">
              <a:spcBef>
                <a:spcPts val="0"/>
              </a:spcBef>
              <a:buFont typeface="Wingdings" charset="2"/>
              <a:buNone/>
            </a:pPr>
            <a:r>
              <a:rPr lang="en-US" altLang="ja-JP" sz="2800" dirty="0"/>
              <a:t>	</a:t>
            </a:r>
            <a:r>
              <a:rPr lang="ja-JP" altLang="en-US" sz="2800" dirty="0"/>
              <a:t>Ｐ１（Ａ），Ｐ２（Ｃ），Ｐ３（Ｂ）</a:t>
            </a:r>
          </a:p>
        </p:txBody>
      </p:sp>
      <p:grpSp>
        <p:nvGrpSpPr>
          <p:cNvPr id="2" name="Group 4"/>
          <p:cNvGrpSpPr>
            <a:grpSpLocks/>
          </p:cNvGrpSpPr>
          <p:nvPr/>
        </p:nvGrpSpPr>
        <p:grpSpPr bwMode="auto">
          <a:xfrm>
            <a:off x="1463675" y="5838825"/>
            <a:ext cx="6910388" cy="396875"/>
            <a:chOff x="922" y="3550"/>
            <a:chExt cx="4353" cy="250"/>
          </a:xfrm>
        </p:grpSpPr>
        <p:sp>
          <p:nvSpPr>
            <p:cNvPr id="69637" name="Line 5"/>
            <p:cNvSpPr>
              <a:spLocks noChangeShapeType="1"/>
            </p:cNvSpPr>
            <p:nvPr/>
          </p:nvSpPr>
          <p:spPr bwMode="auto">
            <a:xfrm>
              <a:off x="922" y="3563"/>
              <a:ext cx="4353" cy="0"/>
            </a:xfrm>
            <a:prstGeom prst="line">
              <a:avLst/>
            </a:prstGeom>
            <a:noFill/>
            <a:ln w="38100">
              <a:solidFill>
                <a:schemeClr val="tx1"/>
              </a:solidFill>
              <a:round/>
              <a:headEnd/>
              <a:tailEnd/>
            </a:ln>
            <a:effectLst/>
          </p:spPr>
          <p:txBody>
            <a:bodyPr wrap="none">
              <a:prstTxWarp prst="textNoShape">
                <a:avLst/>
              </a:prstTxWarp>
            </a:bodyPr>
            <a:lstStyle/>
            <a:p>
              <a:endParaRPr lang="ja-JP" altLang="en-US"/>
            </a:p>
          </p:txBody>
        </p:sp>
        <p:sp>
          <p:nvSpPr>
            <p:cNvPr id="69638" name="Text Box 6"/>
            <p:cNvSpPr txBox="1">
              <a:spLocks noChangeArrowheads="1"/>
            </p:cNvSpPr>
            <p:nvPr/>
          </p:nvSpPr>
          <p:spPr bwMode="auto">
            <a:xfrm>
              <a:off x="1646" y="3550"/>
              <a:ext cx="2954" cy="250"/>
            </a:xfrm>
            <a:prstGeom prst="rect">
              <a:avLst/>
            </a:prstGeom>
            <a:noFill/>
            <a:ln w="9525">
              <a:noFill/>
              <a:miter lim="800000"/>
              <a:headEnd/>
              <a:tailEnd/>
            </a:ln>
            <a:effectLst/>
          </p:spPr>
          <p:txBody>
            <a:bodyPr wrap="none">
              <a:prstTxWarp prst="textNoShape">
                <a:avLst/>
              </a:prstTxWarp>
              <a:spAutoFit/>
            </a:bodyPr>
            <a:lstStyle/>
            <a:p>
              <a:r>
                <a:rPr lang="ja-JP" altLang="en-US" b="1"/>
                <a:t>Ｐ１　　　　　　　　　　Ｐ２　　　　　　　　　　Ｐ３</a:t>
              </a:r>
            </a:p>
          </p:txBody>
        </p:sp>
      </p:grpSp>
      <p:sp>
        <p:nvSpPr>
          <p:cNvPr id="69639" name="Rectangle 7"/>
          <p:cNvSpPr>
            <a:spLocks noChangeArrowheads="1"/>
          </p:cNvSpPr>
          <p:nvPr/>
        </p:nvSpPr>
        <p:spPr bwMode="auto">
          <a:xfrm>
            <a:off x="3952656" y="4449763"/>
            <a:ext cx="1528763" cy="1397000"/>
          </a:xfrm>
          <a:prstGeom prst="rect">
            <a:avLst/>
          </a:prstGeom>
          <a:solidFill>
            <a:srgbClr val="0033CC"/>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Ｃ</a:t>
            </a:r>
          </a:p>
        </p:txBody>
      </p:sp>
      <p:sp>
        <p:nvSpPr>
          <p:cNvPr id="69640" name="Rectangle 8"/>
          <p:cNvSpPr>
            <a:spLocks noChangeArrowheads="1"/>
          </p:cNvSpPr>
          <p:nvPr/>
        </p:nvSpPr>
        <p:spPr bwMode="auto">
          <a:xfrm>
            <a:off x="6066029" y="4994275"/>
            <a:ext cx="942975" cy="862013"/>
          </a:xfrm>
          <a:prstGeom prst="rect">
            <a:avLst/>
          </a:prstGeom>
          <a:solidFill>
            <a:srgbClr val="FF0000"/>
          </a:solidFill>
          <a:ln w="19050">
            <a:solidFill>
              <a:schemeClr val="tx1"/>
            </a:solidFill>
            <a:miter lim="800000"/>
            <a:headEnd/>
            <a:tailEnd/>
          </a:ln>
          <a:effectLst/>
        </p:spPr>
        <p:txBody>
          <a:bodyPr wrap="none" anchor="ctr">
            <a:prstTxWarp prst="textNoShape">
              <a:avLst/>
            </a:prstTxWarp>
          </a:bodyPr>
          <a:lstStyle/>
          <a:p>
            <a:pPr algn="ctr"/>
            <a:r>
              <a:rPr lang="ja-JP" altLang="en-US" sz="4000" b="1">
                <a:solidFill>
                  <a:schemeClr val="bg1"/>
                </a:solidFill>
              </a:rPr>
              <a:t>Ｂ</a:t>
            </a:r>
          </a:p>
        </p:txBody>
      </p:sp>
      <p:sp>
        <p:nvSpPr>
          <p:cNvPr id="69641" name="Rectangle 9"/>
          <p:cNvSpPr>
            <a:spLocks noChangeArrowheads="1"/>
          </p:cNvSpPr>
          <p:nvPr/>
        </p:nvSpPr>
        <p:spPr bwMode="auto">
          <a:xfrm>
            <a:off x="2586038" y="5418138"/>
            <a:ext cx="473075" cy="431800"/>
          </a:xfrm>
          <a:prstGeom prst="rect">
            <a:avLst/>
          </a:prstGeom>
          <a:solidFill>
            <a:srgbClr val="009900"/>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Ａ</a:t>
            </a:r>
          </a:p>
        </p:txBody>
      </p:sp>
      <p:sp>
        <p:nvSpPr>
          <p:cNvPr id="69642" name="Rectangle 10"/>
          <p:cNvSpPr>
            <a:spLocks noChangeArrowheads="1"/>
          </p:cNvSpPr>
          <p:nvPr/>
        </p:nvSpPr>
        <p:spPr bwMode="auto">
          <a:xfrm>
            <a:off x="4467225" y="1828800"/>
            <a:ext cx="4167188" cy="118745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prstTxWarp prst="textNoShape">
              <a:avLst/>
            </a:prstTxWarp>
          </a:bodyPr>
          <a:lstStyle/>
          <a:p>
            <a:pPr>
              <a:lnSpc>
                <a:spcPct val="90000"/>
              </a:lnSpc>
              <a:spcBef>
                <a:spcPct val="20000"/>
              </a:spcBef>
              <a:buClr>
                <a:schemeClr val="tx2"/>
              </a:buClr>
              <a:buSzPct val="80000"/>
              <a:buFont typeface="Wingdings" charset="2"/>
              <a:buChar char="n"/>
            </a:pPr>
            <a:r>
              <a:rPr lang="ja-JP" altLang="en-US" sz="1800"/>
              <a:t>Ｒ１：</a:t>
            </a:r>
            <a:r>
              <a:rPr lang="ja-JP" altLang="en-US" sz="1800">
                <a:solidFill>
                  <a:srgbClr val="009900"/>
                </a:solidFill>
              </a:rPr>
              <a:t>移動できる</a:t>
            </a:r>
            <a:r>
              <a:rPr lang="ja-JP" altLang="en-US" sz="1800">
                <a:solidFill>
                  <a:srgbClr val="0033CC"/>
                </a:solidFill>
              </a:rPr>
              <a:t>ブロックの選択</a:t>
            </a:r>
            <a:endParaRPr lang="en-US" altLang="ja-JP" sz="1600" i="1">
              <a:solidFill>
                <a:srgbClr val="0033CC"/>
              </a:solidFill>
            </a:endParaRPr>
          </a:p>
          <a:p>
            <a:pPr>
              <a:lnSpc>
                <a:spcPct val="90000"/>
              </a:lnSpc>
              <a:spcBef>
                <a:spcPct val="20000"/>
              </a:spcBef>
              <a:buClr>
                <a:schemeClr val="tx2"/>
              </a:buClr>
              <a:buSzPct val="80000"/>
              <a:buFont typeface="Wingdings" charset="2"/>
              <a:buChar char="n"/>
            </a:pPr>
            <a:r>
              <a:rPr lang="ja-JP" altLang="en-US" sz="1800"/>
              <a:t>Ｒ２：</a:t>
            </a:r>
            <a:r>
              <a:rPr lang="ja-JP" altLang="en-US" sz="1800">
                <a:solidFill>
                  <a:srgbClr val="009900"/>
                </a:solidFill>
              </a:rPr>
              <a:t>空いている場所へのブロックの移動</a:t>
            </a:r>
            <a:endParaRPr lang="en-US" altLang="ja-JP" sz="1800">
              <a:solidFill>
                <a:srgbClr val="009900"/>
              </a:solidFill>
            </a:endParaRPr>
          </a:p>
          <a:p>
            <a:pPr>
              <a:lnSpc>
                <a:spcPct val="90000"/>
              </a:lnSpc>
              <a:spcBef>
                <a:spcPct val="20000"/>
              </a:spcBef>
              <a:buClr>
                <a:schemeClr val="tx2"/>
              </a:buClr>
              <a:buSzPct val="80000"/>
              <a:buFont typeface="Wingdings" charset="2"/>
              <a:buChar char="n"/>
            </a:pPr>
            <a:r>
              <a:rPr lang="ja-JP" altLang="en-US" sz="1800"/>
              <a:t>Ｒ３：すでにブロックがある場所への移動</a:t>
            </a:r>
          </a:p>
        </p:txBody>
      </p:sp>
    </p:spTree>
    <p:extLst>
      <p:ext uri="{BB962C8B-B14F-4D97-AF65-F5344CB8AC3E}">
        <p14:creationId xmlns:p14="http://schemas.microsoft.com/office/powerpoint/2010/main" val="7410608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ja-JP" altLang="en-US"/>
              <a:t>手続き（７）</a:t>
            </a:r>
          </a:p>
        </p:txBody>
      </p:sp>
      <p:sp>
        <p:nvSpPr>
          <p:cNvPr id="70659" name="Rectangle 3"/>
          <p:cNvSpPr>
            <a:spLocks noGrp="1" noChangeArrowheads="1"/>
          </p:cNvSpPr>
          <p:nvPr>
            <p:ph type="body" idx="1"/>
          </p:nvPr>
        </p:nvSpPr>
        <p:spPr>
          <a:xfrm>
            <a:off x="1066800" y="1752600"/>
            <a:ext cx="7620000" cy="1957388"/>
          </a:xfrm>
        </p:spPr>
        <p:txBody>
          <a:bodyPr>
            <a:normAutofit lnSpcReduction="10000"/>
          </a:bodyPr>
          <a:lstStyle/>
          <a:p>
            <a:pPr marL="609600" indent="-609600">
              <a:lnSpc>
                <a:spcPct val="120000"/>
              </a:lnSpc>
              <a:spcBef>
                <a:spcPts val="0"/>
              </a:spcBef>
            </a:pPr>
            <a:r>
              <a:rPr lang="ja-JP" altLang="en-US" sz="2800" dirty="0"/>
              <a:t>操作</a:t>
            </a:r>
            <a:endParaRPr lang="en-US" altLang="ja-JP" sz="2800" dirty="0"/>
          </a:p>
          <a:p>
            <a:pPr marL="609600" indent="-609600">
              <a:lnSpc>
                <a:spcPct val="120000"/>
              </a:lnSpc>
              <a:spcBef>
                <a:spcPts val="0"/>
              </a:spcBef>
              <a:buFont typeface="Wingdings" charset="2"/>
              <a:buNone/>
            </a:pPr>
            <a:r>
              <a:rPr lang="en-US" altLang="ja-JP" sz="2800" dirty="0"/>
              <a:t>	</a:t>
            </a:r>
            <a:r>
              <a:rPr lang="ja-JP" altLang="en-US" sz="2800" dirty="0"/>
              <a:t>Ｍ（Ｂ，Ｐ３，Ｐ２）</a:t>
            </a:r>
            <a:endParaRPr lang="en-US" altLang="ja-JP" sz="2800" dirty="0"/>
          </a:p>
          <a:p>
            <a:pPr marL="609600" indent="-609600">
              <a:lnSpc>
                <a:spcPct val="120000"/>
              </a:lnSpc>
              <a:spcBef>
                <a:spcPts val="0"/>
              </a:spcBef>
            </a:pPr>
            <a:r>
              <a:rPr lang="ja-JP" altLang="en-US" sz="2800" dirty="0"/>
              <a:t>状態</a:t>
            </a:r>
            <a:endParaRPr lang="en-US" altLang="ja-JP" sz="2800" dirty="0"/>
          </a:p>
          <a:p>
            <a:pPr marL="609600" indent="-609600">
              <a:lnSpc>
                <a:spcPct val="120000"/>
              </a:lnSpc>
              <a:spcBef>
                <a:spcPts val="0"/>
              </a:spcBef>
              <a:buFont typeface="Wingdings" charset="2"/>
              <a:buNone/>
            </a:pPr>
            <a:r>
              <a:rPr lang="en-US" altLang="ja-JP" sz="2800" dirty="0"/>
              <a:t>	</a:t>
            </a:r>
            <a:r>
              <a:rPr lang="ja-JP" altLang="en-US" sz="2800" dirty="0"/>
              <a:t>Ｐ１（Ａ），Ｐ２（Ｂ，Ｃ）</a:t>
            </a:r>
          </a:p>
        </p:txBody>
      </p:sp>
      <p:grpSp>
        <p:nvGrpSpPr>
          <p:cNvPr id="2" name="Group 4"/>
          <p:cNvGrpSpPr>
            <a:grpSpLocks/>
          </p:cNvGrpSpPr>
          <p:nvPr/>
        </p:nvGrpSpPr>
        <p:grpSpPr bwMode="auto">
          <a:xfrm>
            <a:off x="1463675" y="5838825"/>
            <a:ext cx="6910388" cy="396875"/>
            <a:chOff x="922" y="3550"/>
            <a:chExt cx="4353" cy="250"/>
          </a:xfrm>
        </p:grpSpPr>
        <p:sp>
          <p:nvSpPr>
            <p:cNvPr id="70661" name="Line 5"/>
            <p:cNvSpPr>
              <a:spLocks noChangeShapeType="1"/>
            </p:cNvSpPr>
            <p:nvPr/>
          </p:nvSpPr>
          <p:spPr bwMode="auto">
            <a:xfrm>
              <a:off x="922" y="3563"/>
              <a:ext cx="4353" cy="0"/>
            </a:xfrm>
            <a:prstGeom prst="line">
              <a:avLst/>
            </a:prstGeom>
            <a:noFill/>
            <a:ln w="38100">
              <a:solidFill>
                <a:schemeClr val="tx1"/>
              </a:solidFill>
              <a:round/>
              <a:headEnd/>
              <a:tailEnd/>
            </a:ln>
            <a:effectLst/>
          </p:spPr>
          <p:txBody>
            <a:bodyPr wrap="none">
              <a:prstTxWarp prst="textNoShape">
                <a:avLst/>
              </a:prstTxWarp>
            </a:bodyPr>
            <a:lstStyle/>
            <a:p>
              <a:endParaRPr lang="ja-JP" altLang="en-US"/>
            </a:p>
          </p:txBody>
        </p:sp>
        <p:sp>
          <p:nvSpPr>
            <p:cNvPr id="70662" name="Text Box 6"/>
            <p:cNvSpPr txBox="1">
              <a:spLocks noChangeArrowheads="1"/>
            </p:cNvSpPr>
            <p:nvPr/>
          </p:nvSpPr>
          <p:spPr bwMode="auto">
            <a:xfrm>
              <a:off x="1646" y="3550"/>
              <a:ext cx="2954" cy="250"/>
            </a:xfrm>
            <a:prstGeom prst="rect">
              <a:avLst/>
            </a:prstGeom>
            <a:noFill/>
            <a:ln w="9525">
              <a:noFill/>
              <a:miter lim="800000"/>
              <a:headEnd/>
              <a:tailEnd/>
            </a:ln>
            <a:effectLst/>
          </p:spPr>
          <p:txBody>
            <a:bodyPr wrap="none">
              <a:prstTxWarp prst="textNoShape">
                <a:avLst/>
              </a:prstTxWarp>
              <a:spAutoFit/>
            </a:bodyPr>
            <a:lstStyle/>
            <a:p>
              <a:r>
                <a:rPr lang="ja-JP" altLang="en-US" b="1"/>
                <a:t>Ｐ１　　　　　　　　　　Ｐ２　　　　　　　　　　Ｐ３</a:t>
              </a:r>
            </a:p>
          </p:txBody>
        </p:sp>
      </p:grpSp>
      <p:sp>
        <p:nvSpPr>
          <p:cNvPr id="70663" name="Rectangle 7"/>
          <p:cNvSpPr>
            <a:spLocks noChangeArrowheads="1"/>
          </p:cNvSpPr>
          <p:nvPr/>
        </p:nvSpPr>
        <p:spPr bwMode="auto">
          <a:xfrm>
            <a:off x="3939144" y="4449763"/>
            <a:ext cx="1528763" cy="1397000"/>
          </a:xfrm>
          <a:prstGeom prst="rect">
            <a:avLst/>
          </a:prstGeom>
          <a:solidFill>
            <a:srgbClr val="0033CC"/>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Ｃ</a:t>
            </a:r>
          </a:p>
        </p:txBody>
      </p:sp>
      <p:sp>
        <p:nvSpPr>
          <p:cNvPr id="70664" name="Rectangle 8"/>
          <p:cNvSpPr>
            <a:spLocks noChangeArrowheads="1"/>
          </p:cNvSpPr>
          <p:nvPr/>
        </p:nvSpPr>
        <p:spPr bwMode="auto">
          <a:xfrm>
            <a:off x="4221719" y="3595688"/>
            <a:ext cx="942975" cy="862012"/>
          </a:xfrm>
          <a:prstGeom prst="rect">
            <a:avLst/>
          </a:prstGeom>
          <a:solidFill>
            <a:srgbClr val="FF0000"/>
          </a:solidFill>
          <a:ln w="19050">
            <a:solidFill>
              <a:schemeClr val="tx1"/>
            </a:solidFill>
            <a:miter lim="800000"/>
            <a:headEnd/>
            <a:tailEnd/>
          </a:ln>
          <a:effectLst/>
        </p:spPr>
        <p:txBody>
          <a:bodyPr wrap="none" anchor="ctr">
            <a:prstTxWarp prst="textNoShape">
              <a:avLst/>
            </a:prstTxWarp>
          </a:bodyPr>
          <a:lstStyle/>
          <a:p>
            <a:pPr algn="ctr"/>
            <a:r>
              <a:rPr lang="ja-JP" altLang="en-US" sz="4000" b="1">
                <a:solidFill>
                  <a:schemeClr val="bg1"/>
                </a:solidFill>
              </a:rPr>
              <a:t>Ｂ</a:t>
            </a:r>
          </a:p>
        </p:txBody>
      </p:sp>
      <p:sp>
        <p:nvSpPr>
          <p:cNvPr id="70665" name="Rectangle 9"/>
          <p:cNvSpPr>
            <a:spLocks noChangeArrowheads="1"/>
          </p:cNvSpPr>
          <p:nvPr/>
        </p:nvSpPr>
        <p:spPr bwMode="auto">
          <a:xfrm>
            <a:off x="2586038" y="5418138"/>
            <a:ext cx="473075" cy="431800"/>
          </a:xfrm>
          <a:prstGeom prst="rect">
            <a:avLst/>
          </a:prstGeom>
          <a:solidFill>
            <a:srgbClr val="009900"/>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Ａ</a:t>
            </a:r>
          </a:p>
        </p:txBody>
      </p:sp>
      <p:sp>
        <p:nvSpPr>
          <p:cNvPr id="70666" name="Rectangle 10"/>
          <p:cNvSpPr>
            <a:spLocks noChangeArrowheads="1"/>
          </p:cNvSpPr>
          <p:nvPr/>
        </p:nvSpPr>
        <p:spPr bwMode="auto">
          <a:xfrm>
            <a:off x="4467225" y="1828800"/>
            <a:ext cx="4167188" cy="118745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prstTxWarp prst="textNoShape">
              <a:avLst/>
            </a:prstTxWarp>
          </a:bodyPr>
          <a:lstStyle/>
          <a:p>
            <a:pPr>
              <a:lnSpc>
                <a:spcPct val="90000"/>
              </a:lnSpc>
              <a:spcBef>
                <a:spcPct val="20000"/>
              </a:spcBef>
              <a:buClr>
                <a:schemeClr val="tx2"/>
              </a:buClr>
              <a:buSzPct val="80000"/>
              <a:buFont typeface="Wingdings" charset="2"/>
              <a:buChar char="n"/>
            </a:pPr>
            <a:r>
              <a:rPr lang="ja-JP" altLang="en-US" sz="1800"/>
              <a:t>Ｒ１：</a:t>
            </a:r>
            <a:r>
              <a:rPr lang="ja-JP" altLang="en-US" sz="1800">
                <a:solidFill>
                  <a:srgbClr val="009900"/>
                </a:solidFill>
              </a:rPr>
              <a:t>移動できる</a:t>
            </a:r>
            <a:r>
              <a:rPr lang="ja-JP" altLang="en-US" sz="1800">
                <a:solidFill>
                  <a:srgbClr val="FF0000"/>
                </a:solidFill>
              </a:rPr>
              <a:t>ブロックの</a:t>
            </a:r>
            <a:r>
              <a:rPr lang="ja-JP" altLang="en-US" sz="1800">
                <a:solidFill>
                  <a:srgbClr val="0033CC"/>
                </a:solidFill>
              </a:rPr>
              <a:t>選択</a:t>
            </a:r>
            <a:endParaRPr lang="en-US" altLang="ja-JP" sz="1600" i="1">
              <a:solidFill>
                <a:srgbClr val="0033CC"/>
              </a:solidFill>
            </a:endParaRPr>
          </a:p>
          <a:p>
            <a:pPr>
              <a:lnSpc>
                <a:spcPct val="90000"/>
              </a:lnSpc>
              <a:spcBef>
                <a:spcPct val="20000"/>
              </a:spcBef>
              <a:buClr>
                <a:schemeClr val="tx2"/>
              </a:buClr>
              <a:buSzPct val="80000"/>
              <a:buFont typeface="Wingdings" charset="2"/>
              <a:buChar char="n"/>
            </a:pPr>
            <a:r>
              <a:rPr lang="ja-JP" altLang="en-US" sz="1800"/>
              <a:t>Ｒ２：空いている場所へのブロックの移動</a:t>
            </a:r>
            <a:endParaRPr lang="en-US" altLang="ja-JP" sz="1800"/>
          </a:p>
          <a:p>
            <a:pPr>
              <a:lnSpc>
                <a:spcPct val="90000"/>
              </a:lnSpc>
              <a:spcBef>
                <a:spcPct val="20000"/>
              </a:spcBef>
              <a:buClr>
                <a:schemeClr val="tx2"/>
              </a:buClr>
              <a:buSzPct val="80000"/>
              <a:buFont typeface="Wingdings" charset="2"/>
              <a:buChar char="n"/>
            </a:pPr>
            <a:r>
              <a:rPr lang="ja-JP" altLang="en-US" sz="1800"/>
              <a:t>Ｒ３：</a:t>
            </a:r>
            <a:r>
              <a:rPr lang="ja-JP" altLang="en-US" sz="1800">
                <a:solidFill>
                  <a:srgbClr val="FF0000"/>
                </a:solidFill>
              </a:rPr>
              <a:t>すでにブロックがある場所への移動</a:t>
            </a:r>
          </a:p>
        </p:txBody>
      </p:sp>
    </p:spTree>
    <p:extLst>
      <p:ext uri="{BB962C8B-B14F-4D97-AF65-F5344CB8AC3E}">
        <p14:creationId xmlns:p14="http://schemas.microsoft.com/office/powerpoint/2010/main" val="17516840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1" name="Rectangle 11"/>
          <p:cNvSpPr>
            <a:spLocks noChangeArrowheads="1"/>
          </p:cNvSpPr>
          <p:nvPr/>
        </p:nvSpPr>
        <p:spPr bwMode="auto">
          <a:xfrm>
            <a:off x="4467225" y="1828800"/>
            <a:ext cx="4167188" cy="118745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prstTxWarp prst="textNoShape">
              <a:avLst/>
            </a:prstTxWarp>
          </a:bodyPr>
          <a:lstStyle/>
          <a:p>
            <a:pPr>
              <a:lnSpc>
                <a:spcPct val="90000"/>
              </a:lnSpc>
              <a:spcBef>
                <a:spcPct val="20000"/>
              </a:spcBef>
              <a:buClr>
                <a:schemeClr val="tx2"/>
              </a:buClr>
              <a:buSzPct val="80000"/>
              <a:buFont typeface="Wingdings" charset="2"/>
              <a:buChar char="n"/>
            </a:pPr>
            <a:r>
              <a:rPr lang="ja-JP" altLang="en-US" sz="1800"/>
              <a:t>Ｒ１：</a:t>
            </a:r>
            <a:r>
              <a:rPr lang="ja-JP" altLang="en-US" sz="1800">
                <a:solidFill>
                  <a:srgbClr val="009900"/>
                </a:solidFill>
              </a:rPr>
              <a:t>移動できる</a:t>
            </a:r>
            <a:r>
              <a:rPr lang="ja-JP" altLang="en-US" sz="1800">
                <a:solidFill>
                  <a:srgbClr val="FF0000"/>
                </a:solidFill>
              </a:rPr>
              <a:t>ブロックの選択</a:t>
            </a:r>
            <a:endParaRPr lang="en-US" altLang="ja-JP" sz="1600" i="1">
              <a:solidFill>
                <a:srgbClr val="FF0000"/>
              </a:solidFill>
            </a:endParaRPr>
          </a:p>
          <a:p>
            <a:pPr>
              <a:lnSpc>
                <a:spcPct val="90000"/>
              </a:lnSpc>
              <a:spcBef>
                <a:spcPct val="20000"/>
              </a:spcBef>
              <a:buClr>
                <a:schemeClr val="tx2"/>
              </a:buClr>
              <a:buSzPct val="80000"/>
              <a:buFont typeface="Wingdings" charset="2"/>
              <a:buChar char="n"/>
            </a:pPr>
            <a:r>
              <a:rPr lang="ja-JP" altLang="en-US" sz="1800"/>
              <a:t>Ｒ２：空いている場所へのブロックの移動</a:t>
            </a:r>
            <a:endParaRPr lang="en-US" altLang="ja-JP" sz="1800"/>
          </a:p>
          <a:p>
            <a:pPr>
              <a:lnSpc>
                <a:spcPct val="90000"/>
              </a:lnSpc>
              <a:spcBef>
                <a:spcPct val="20000"/>
              </a:spcBef>
              <a:buClr>
                <a:schemeClr val="tx2"/>
              </a:buClr>
              <a:buSzPct val="80000"/>
              <a:buFont typeface="Wingdings" charset="2"/>
              <a:buChar char="n"/>
            </a:pPr>
            <a:r>
              <a:rPr lang="ja-JP" altLang="en-US" sz="1800"/>
              <a:t>Ｒ３：</a:t>
            </a:r>
            <a:r>
              <a:rPr lang="ja-JP" altLang="en-US" sz="1800">
                <a:solidFill>
                  <a:srgbClr val="009900"/>
                </a:solidFill>
              </a:rPr>
              <a:t>すでにブロックがある場所への移動</a:t>
            </a:r>
          </a:p>
        </p:txBody>
      </p:sp>
      <p:sp>
        <p:nvSpPr>
          <p:cNvPr id="71682" name="Rectangle 2"/>
          <p:cNvSpPr>
            <a:spLocks noGrp="1" noChangeArrowheads="1"/>
          </p:cNvSpPr>
          <p:nvPr>
            <p:ph type="title"/>
          </p:nvPr>
        </p:nvSpPr>
        <p:spPr/>
        <p:txBody>
          <a:bodyPr/>
          <a:lstStyle/>
          <a:p>
            <a:r>
              <a:rPr lang="ja-JP" altLang="en-US"/>
              <a:t>手続き（８）</a:t>
            </a:r>
          </a:p>
        </p:txBody>
      </p:sp>
      <p:sp>
        <p:nvSpPr>
          <p:cNvPr id="71683" name="Rectangle 3"/>
          <p:cNvSpPr>
            <a:spLocks noGrp="1" noChangeArrowheads="1"/>
          </p:cNvSpPr>
          <p:nvPr>
            <p:ph type="body" idx="1"/>
          </p:nvPr>
        </p:nvSpPr>
        <p:spPr>
          <a:xfrm>
            <a:off x="1066800" y="1752600"/>
            <a:ext cx="7620000" cy="1957388"/>
          </a:xfrm>
        </p:spPr>
        <p:txBody>
          <a:bodyPr>
            <a:normAutofit lnSpcReduction="10000"/>
          </a:bodyPr>
          <a:lstStyle/>
          <a:p>
            <a:pPr marL="609600" indent="-609600">
              <a:lnSpc>
                <a:spcPct val="120000"/>
              </a:lnSpc>
              <a:spcBef>
                <a:spcPts val="0"/>
              </a:spcBef>
            </a:pPr>
            <a:r>
              <a:rPr lang="ja-JP" altLang="en-US" sz="2800" dirty="0"/>
              <a:t>操作</a:t>
            </a:r>
            <a:endParaRPr lang="en-US" altLang="ja-JP" sz="2800" dirty="0"/>
          </a:p>
          <a:p>
            <a:pPr marL="609600" indent="-609600">
              <a:lnSpc>
                <a:spcPct val="120000"/>
              </a:lnSpc>
              <a:spcBef>
                <a:spcPts val="0"/>
              </a:spcBef>
              <a:buFont typeface="Wingdings" charset="2"/>
              <a:buNone/>
            </a:pPr>
            <a:r>
              <a:rPr lang="en-US" altLang="ja-JP" sz="2800" dirty="0"/>
              <a:t>	</a:t>
            </a:r>
            <a:r>
              <a:rPr lang="ja-JP" altLang="en-US" sz="2800" dirty="0"/>
              <a:t>Ｍ（Ａ，Ｐ１，Ｐ２）</a:t>
            </a:r>
            <a:endParaRPr lang="en-US" altLang="ja-JP" sz="2800" dirty="0"/>
          </a:p>
          <a:p>
            <a:pPr marL="609600" indent="-609600">
              <a:lnSpc>
                <a:spcPct val="120000"/>
              </a:lnSpc>
              <a:spcBef>
                <a:spcPts val="0"/>
              </a:spcBef>
            </a:pPr>
            <a:r>
              <a:rPr lang="ja-JP" altLang="en-US" sz="2800" dirty="0"/>
              <a:t>状態</a:t>
            </a:r>
            <a:endParaRPr lang="en-US" altLang="ja-JP" sz="2800" dirty="0"/>
          </a:p>
          <a:p>
            <a:pPr marL="609600" indent="-609600">
              <a:lnSpc>
                <a:spcPct val="120000"/>
              </a:lnSpc>
              <a:spcBef>
                <a:spcPts val="0"/>
              </a:spcBef>
              <a:buFont typeface="Wingdings" charset="2"/>
              <a:buNone/>
            </a:pPr>
            <a:r>
              <a:rPr lang="en-US" altLang="ja-JP" sz="2800" dirty="0"/>
              <a:t>	</a:t>
            </a:r>
            <a:r>
              <a:rPr lang="ja-JP" altLang="en-US" sz="2800" dirty="0">
                <a:solidFill>
                  <a:srgbClr val="FF0000"/>
                </a:solidFill>
              </a:rPr>
              <a:t>Ｐ２（Ａ，Ｂ，Ｃ）</a:t>
            </a:r>
          </a:p>
        </p:txBody>
      </p:sp>
      <p:grpSp>
        <p:nvGrpSpPr>
          <p:cNvPr id="2" name="Group 4"/>
          <p:cNvGrpSpPr>
            <a:grpSpLocks/>
          </p:cNvGrpSpPr>
          <p:nvPr/>
        </p:nvGrpSpPr>
        <p:grpSpPr bwMode="auto">
          <a:xfrm>
            <a:off x="1463675" y="5838825"/>
            <a:ext cx="6910388" cy="396875"/>
            <a:chOff x="922" y="3550"/>
            <a:chExt cx="4353" cy="250"/>
          </a:xfrm>
        </p:grpSpPr>
        <p:sp>
          <p:nvSpPr>
            <p:cNvPr id="71685" name="Line 5"/>
            <p:cNvSpPr>
              <a:spLocks noChangeShapeType="1"/>
            </p:cNvSpPr>
            <p:nvPr/>
          </p:nvSpPr>
          <p:spPr bwMode="auto">
            <a:xfrm>
              <a:off x="922" y="3563"/>
              <a:ext cx="4353" cy="0"/>
            </a:xfrm>
            <a:prstGeom prst="line">
              <a:avLst/>
            </a:prstGeom>
            <a:noFill/>
            <a:ln w="38100">
              <a:solidFill>
                <a:schemeClr val="tx1"/>
              </a:solidFill>
              <a:round/>
              <a:headEnd/>
              <a:tailEnd/>
            </a:ln>
            <a:effectLst/>
          </p:spPr>
          <p:txBody>
            <a:bodyPr wrap="none">
              <a:prstTxWarp prst="textNoShape">
                <a:avLst/>
              </a:prstTxWarp>
            </a:bodyPr>
            <a:lstStyle/>
            <a:p>
              <a:endParaRPr lang="ja-JP" altLang="en-US"/>
            </a:p>
          </p:txBody>
        </p:sp>
        <p:sp>
          <p:nvSpPr>
            <p:cNvPr id="71686" name="Text Box 6"/>
            <p:cNvSpPr txBox="1">
              <a:spLocks noChangeArrowheads="1"/>
            </p:cNvSpPr>
            <p:nvPr/>
          </p:nvSpPr>
          <p:spPr bwMode="auto">
            <a:xfrm>
              <a:off x="1646" y="3550"/>
              <a:ext cx="2954" cy="250"/>
            </a:xfrm>
            <a:prstGeom prst="rect">
              <a:avLst/>
            </a:prstGeom>
            <a:noFill/>
            <a:ln w="9525">
              <a:noFill/>
              <a:miter lim="800000"/>
              <a:headEnd/>
              <a:tailEnd/>
            </a:ln>
            <a:effectLst/>
          </p:spPr>
          <p:txBody>
            <a:bodyPr wrap="none">
              <a:prstTxWarp prst="textNoShape">
                <a:avLst/>
              </a:prstTxWarp>
              <a:spAutoFit/>
            </a:bodyPr>
            <a:lstStyle/>
            <a:p>
              <a:r>
                <a:rPr lang="ja-JP" altLang="en-US" b="1"/>
                <a:t>Ｐ１　　　　　　　　　　Ｐ２　　　　　　　　　　Ｐ３</a:t>
              </a:r>
            </a:p>
          </p:txBody>
        </p:sp>
      </p:grpSp>
      <p:sp>
        <p:nvSpPr>
          <p:cNvPr id="71687" name="Rectangle 7"/>
          <p:cNvSpPr>
            <a:spLocks noChangeArrowheads="1"/>
          </p:cNvSpPr>
          <p:nvPr/>
        </p:nvSpPr>
        <p:spPr bwMode="auto">
          <a:xfrm>
            <a:off x="4114800" y="4449763"/>
            <a:ext cx="1528763" cy="1397000"/>
          </a:xfrm>
          <a:prstGeom prst="rect">
            <a:avLst/>
          </a:prstGeom>
          <a:solidFill>
            <a:srgbClr val="0033CC"/>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Ｃ</a:t>
            </a:r>
          </a:p>
        </p:txBody>
      </p:sp>
      <p:sp>
        <p:nvSpPr>
          <p:cNvPr id="71688" name="Rectangle 8"/>
          <p:cNvSpPr>
            <a:spLocks noChangeArrowheads="1"/>
          </p:cNvSpPr>
          <p:nvPr/>
        </p:nvSpPr>
        <p:spPr bwMode="auto">
          <a:xfrm>
            <a:off x="4397375" y="3595688"/>
            <a:ext cx="942975" cy="862012"/>
          </a:xfrm>
          <a:prstGeom prst="rect">
            <a:avLst/>
          </a:prstGeom>
          <a:solidFill>
            <a:srgbClr val="FF0000"/>
          </a:solidFill>
          <a:ln w="19050">
            <a:solidFill>
              <a:schemeClr val="tx1"/>
            </a:solidFill>
            <a:miter lim="800000"/>
            <a:headEnd/>
            <a:tailEnd/>
          </a:ln>
          <a:effectLst/>
        </p:spPr>
        <p:txBody>
          <a:bodyPr wrap="none" anchor="ctr">
            <a:prstTxWarp prst="textNoShape">
              <a:avLst/>
            </a:prstTxWarp>
          </a:bodyPr>
          <a:lstStyle/>
          <a:p>
            <a:pPr algn="ctr"/>
            <a:r>
              <a:rPr lang="ja-JP" altLang="en-US" sz="4000" b="1">
                <a:solidFill>
                  <a:schemeClr val="bg1"/>
                </a:solidFill>
              </a:rPr>
              <a:t>Ｂ</a:t>
            </a:r>
          </a:p>
        </p:txBody>
      </p:sp>
      <p:sp>
        <p:nvSpPr>
          <p:cNvPr id="71689" name="Rectangle 9"/>
          <p:cNvSpPr>
            <a:spLocks noChangeArrowheads="1"/>
          </p:cNvSpPr>
          <p:nvPr/>
        </p:nvSpPr>
        <p:spPr bwMode="auto">
          <a:xfrm>
            <a:off x="4638675" y="3159125"/>
            <a:ext cx="473075" cy="431800"/>
          </a:xfrm>
          <a:prstGeom prst="rect">
            <a:avLst/>
          </a:prstGeom>
          <a:solidFill>
            <a:srgbClr val="009900"/>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Ａ</a:t>
            </a:r>
          </a:p>
        </p:txBody>
      </p:sp>
      <p:sp>
        <p:nvSpPr>
          <p:cNvPr id="71690" name="AutoShape 10"/>
          <p:cNvSpPr>
            <a:spLocks noChangeArrowheads="1"/>
          </p:cNvSpPr>
          <p:nvPr/>
        </p:nvSpPr>
        <p:spPr bwMode="auto">
          <a:xfrm>
            <a:off x="5133975" y="1958975"/>
            <a:ext cx="3240088" cy="849313"/>
          </a:xfrm>
          <a:prstGeom prst="wedgeRectCallout">
            <a:avLst>
              <a:gd name="adj1" fmla="val -95319"/>
              <a:gd name="adj2" fmla="val 93176"/>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anchor="ctr">
            <a:prstTxWarp prst="textNoShape">
              <a:avLst/>
            </a:prstTxWarp>
          </a:bodyPr>
          <a:lstStyle/>
          <a:p>
            <a:pPr algn="ctr"/>
            <a:r>
              <a:rPr lang="ja-JP" altLang="en-US" sz="5400"/>
              <a:t>ゴール</a:t>
            </a:r>
          </a:p>
        </p:txBody>
      </p:sp>
    </p:spTree>
    <p:extLst>
      <p:ext uri="{BB962C8B-B14F-4D97-AF65-F5344CB8AC3E}">
        <p14:creationId xmlns:p14="http://schemas.microsoft.com/office/powerpoint/2010/main" val="700511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71690"/>
                                        </p:tgtEl>
                                        <p:attrNameLst>
                                          <p:attrName>style.visibility</p:attrName>
                                        </p:attrNameLst>
                                      </p:cBhvr>
                                      <p:to>
                                        <p:strVal val="visible"/>
                                      </p:to>
                                    </p:set>
                                    <p:anim calcmode="lin" valueType="num">
                                      <p:cBhvr>
                                        <p:cTn id="7" dur="1000" fill="hold"/>
                                        <p:tgtEl>
                                          <p:spTgt spid="71690"/>
                                        </p:tgtEl>
                                        <p:attrNameLst>
                                          <p:attrName>ppt_w</p:attrName>
                                        </p:attrNameLst>
                                      </p:cBhvr>
                                      <p:tavLst>
                                        <p:tav tm="0">
                                          <p:val>
                                            <p:fltVal val="0"/>
                                          </p:val>
                                        </p:tav>
                                        <p:tav tm="100000">
                                          <p:val>
                                            <p:strVal val="#ppt_w"/>
                                          </p:val>
                                        </p:tav>
                                      </p:tavLst>
                                    </p:anim>
                                    <p:anim calcmode="lin" valueType="num">
                                      <p:cBhvr>
                                        <p:cTn id="8" dur="1000" fill="hold"/>
                                        <p:tgtEl>
                                          <p:spTgt spid="71690"/>
                                        </p:tgtEl>
                                        <p:attrNameLst>
                                          <p:attrName>ppt_h</p:attrName>
                                        </p:attrNameLst>
                                      </p:cBhvr>
                                      <p:tavLst>
                                        <p:tav tm="0">
                                          <p:val>
                                            <p:fltVal val="0"/>
                                          </p:val>
                                        </p:tav>
                                        <p:tav tm="100000">
                                          <p:val>
                                            <p:strVal val="#ppt_h"/>
                                          </p:val>
                                        </p:tav>
                                      </p:tavLst>
                                    </p:anim>
                                    <p:anim calcmode="lin" valueType="num">
                                      <p:cBhvr>
                                        <p:cTn id="9" dur="1000" fill="hold"/>
                                        <p:tgtEl>
                                          <p:spTgt spid="7169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7169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90" grpId="0" animBg="1"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ja-JP" altLang="en-US"/>
              <a:t>ブロックの移動課題</a:t>
            </a:r>
          </a:p>
        </p:txBody>
      </p:sp>
      <p:sp>
        <p:nvSpPr>
          <p:cNvPr id="72707" name="Rectangle 3"/>
          <p:cNvSpPr>
            <a:spLocks noGrp="1" noChangeArrowheads="1"/>
          </p:cNvSpPr>
          <p:nvPr>
            <p:ph type="body" idx="1"/>
          </p:nvPr>
        </p:nvSpPr>
        <p:spPr>
          <a:xfrm>
            <a:off x="1066800" y="5645150"/>
            <a:ext cx="7620000" cy="222250"/>
          </a:xfrm>
        </p:spPr>
        <p:txBody>
          <a:bodyPr>
            <a:normAutofit fontScale="40000" lnSpcReduction="20000"/>
          </a:bodyPr>
          <a:lstStyle/>
          <a:p>
            <a:pPr>
              <a:lnSpc>
                <a:spcPct val="90000"/>
              </a:lnSpc>
            </a:pPr>
            <a:endParaRPr lang="ja-JP" altLang="en-US" sz="2800"/>
          </a:p>
        </p:txBody>
      </p:sp>
      <p:graphicFrame>
        <p:nvGraphicFramePr>
          <p:cNvPr id="73140" name="Group 436"/>
          <p:cNvGraphicFramePr>
            <a:graphicFrameLocks noGrp="1"/>
          </p:cNvGraphicFramePr>
          <p:nvPr/>
        </p:nvGraphicFramePr>
        <p:xfrm>
          <a:off x="1128713" y="1868488"/>
          <a:ext cx="7385050" cy="3596640"/>
        </p:xfrm>
        <a:graphic>
          <a:graphicData uri="http://schemas.openxmlformats.org/drawingml/2006/table">
            <a:tbl>
              <a:tblPr/>
              <a:tblGrid>
                <a:gridCol w="306387">
                  <a:extLst>
                    <a:ext uri="{9D8B030D-6E8A-4147-A177-3AD203B41FA5}">
                      <a16:colId xmlns:a16="http://schemas.microsoft.com/office/drawing/2014/main" val="20000"/>
                    </a:ext>
                  </a:extLst>
                </a:gridCol>
                <a:gridCol w="2601913">
                  <a:extLst>
                    <a:ext uri="{9D8B030D-6E8A-4147-A177-3AD203B41FA5}">
                      <a16:colId xmlns:a16="http://schemas.microsoft.com/office/drawing/2014/main" val="20001"/>
                    </a:ext>
                  </a:extLst>
                </a:gridCol>
                <a:gridCol w="2600325">
                  <a:extLst>
                    <a:ext uri="{9D8B030D-6E8A-4147-A177-3AD203B41FA5}">
                      <a16:colId xmlns:a16="http://schemas.microsoft.com/office/drawing/2014/main" val="20002"/>
                    </a:ext>
                  </a:extLst>
                </a:gridCol>
                <a:gridCol w="1876425">
                  <a:extLst>
                    <a:ext uri="{9D8B030D-6E8A-4147-A177-3AD203B41FA5}">
                      <a16:colId xmlns:a16="http://schemas.microsoft.com/office/drawing/2014/main" val="20003"/>
                    </a:ext>
                  </a:extLst>
                </a:gridCol>
              </a:tblGrid>
              <a:tr h="180975">
                <a:tc>
                  <a:txBody>
                    <a:bodyPr/>
                    <a:lstStyle/>
                    <a:p>
                      <a:pPr marL="0" marR="0" lvl="0" indent="0" algn="l" defTabSz="914400" rtl="0" eaLnBrk="1" fontAlgn="base" latinLnBrk="0" hangingPunct="1">
                        <a:lnSpc>
                          <a:spcPct val="100000"/>
                        </a:lnSpc>
                        <a:spcBef>
                          <a:spcPct val="20000"/>
                        </a:spcBef>
                        <a:spcAft>
                          <a:spcPct val="0"/>
                        </a:spcAft>
                        <a:buClr>
                          <a:schemeClr val="tx2"/>
                        </a:buClr>
                        <a:buSzPct val="80000"/>
                        <a:buFont typeface="Wingdings" charset="2"/>
                        <a:buNone/>
                        <a:tabLst/>
                      </a:pPr>
                      <a:endParaRPr kumimoji="1" lang="ja-JP" altLang="en-US" sz="1600" b="0" i="0" u="none" strike="noStrike" cap="none" normalizeH="0" baseline="0">
                        <a:ln>
                          <a:noFill/>
                        </a:ln>
                        <a:solidFill>
                          <a:schemeClr val="bg1"/>
                        </a:solidFill>
                        <a:effectLst/>
                        <a:latin typeface="Times New Roman" charset="0"/>
                        <a:ea typeface="ＭＳ Ｐゴシック" charset="-128"/>
                        <a:cs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latin typeface="Times New Roman" charset="0"/>
                          <a:ea typeface="ＭＳ Ｐゴシック" charset="-128"/>
                          <a:cs typeface="ＭＳ Ｐゴシック" charset="-128"/>
                        </a:rPr>
                        <a:t>状態</a:t>
                      </a:r>
                      <a:r>
                        <a:rPr kumimoji="1" lang="en-US" altLang="ja-JP" sz="1600" b="1" i="0" u="none" strike="noStrike" cap="none" normalizeH="0" baseline="0">
                          <a:ln>
                            <a:noFill/>
                          </a:ln>
                          <a:solidFill>
                            <a:schemeClr val="bg1"/>
                          </a:solidFill>
                          <a:effectLst/>
                          <a:latin typeface="Times New Roman" charset="0"/>
                          <a:ea typeface="ＭＳ Ｐゴシック" charset="-128"/>
                          <a:cs typeface="ＭＳ Ｐゴシック" charset="-128"/>
                        </a:rPr>
                        <a:t> (Conditions)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latin typeface="Times New Roman" charset="0"/>
                          <a:ea typeface="ＭＳ Ｐゴシック" charset="-128"/>
                          <a:cs typeface="ＭＳ Ｐゴシック" charset="-128"/>
                        </a:rPr>
                        <a:t>適用ルール</a:t>
                      </a:r>
                      <a:r>
                        <a:rPr kumimoji="1" lang="en-US" altLang="ja-JP" sz="1600" b="1" i="0" u="none" strike="noStrike" cap="none" normalizeH="0" baseline="0">
                          <a:ln>
                            <a:noFill/>
                          </a:ln>
                          <a:solidFill>
                            <a:schemeClr val="bg1"/>
                          </a:solidFill>
                          <a:effectLst/>
                          <a:latin typeface="Times New Roman" charset="0"/>
                          <a:ea typeface="ＭＳ Ｐゴシック" charset="-128"/>
                          <a:cs typeface="ＭＳ Ｐゴシック" charset="-128"/>
                        </a:rPr>
                        <a:t> (Applied Rules)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latin typeface="Times New Roman" charset="0"/>
                          <a:ea typeface="ＭＳ Ｐゴシック" charset="-128"/>
                          <a:cs typeface="ＭＳ Ｐゴシック" charset="-128"/>
                        </a:rPr>
                        <a:t>操作</a:t>
                      </a:r>
                      <a:r>
                        <a:rPr kumimoji="1" lang="en-US" altLang="ja-JP" sz="1600" b="1" i="0" u="none" strike="noStrike" cap="none" normalizeH="0" baseline="0">
                          <a:ln>
                            <a:noFill/>
                          </a:ln>
                          <a:solidFill>
                            <a:schemeClr val="bg1"/>
                          </a:solidFill>
                          <a:effectLst/>
                          <a:latin typeface="Times New Roman" charset="0"/>
                          <a:ea typeface="ＭＳ Ｐゴシック" charset="-128"/>
                          <a:cs typeface="ＭＳ Ｐゴシック" charset="-128"/>
                        </a:rPr>
                        <a:t> (Operations)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809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600" b="1" i="0" u="none" strike="noStrike" cap="none" normalizeH="0" baseline="0">
                          <a:ln>
                            <a:noFill/>
                          </a:ln>
                          <a:solidFill>
                            <a:schemeClr val="bg1"/>
                          </a:solidFill>
                          <a:effectLst/>
                          <a:latin typeface="Times New Roman" charset="0"/>
                          <a:ea typeface="ＭＳ Ｐゴシック" charset="-128"/>
                          <a:cs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dirty="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Ｐ１（Ｃ），Ｐ２（Ｂ），Ｐ３（Ａ）</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80000"/>
                        <a:buFont typeface="Wingdings" charset="2"/>
                        <a:buNone/>
                        <a:tabLst/>
                      </a:pPr>
                      <a:endParaRPr kumimoji="1" lang="ja-JP" altLang="en-US" sz="1600" b="1" i="0" u="none" strike="noStrike" cap="none" normalizeH="0" baseline="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endParaRPr kumimoji="1" lang="ja-JP" altLang="en-US" sz="1600" b="1" i="0" u="none" strike="noStrike" cap="none" normalizeH="0" baseline="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1"/>
                  </a:ext>
                </a:extLst>
              </a:tr>
              <a:tr h="1809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600" b="1" i="0" u="none" strike="noStrike" cap="none" normalizeH="0" baseline="0">
                          <a:ln>
                            <a:noFill/>
                          </a:ln>
                          <a:solidFill>
                            <a:schemeClr val="bg1"/>
                          </a:solidFill>
                          <a:effectLst/>
                          <a:latin typeface="Times New Roman" charset="0"/>
                          <a:ea typeface="ＭＳ Ｐゴシック" charset="-128"/>
                          <a:cs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Ｐ１（Ｂ，Ｃ），Ｐ３（Ａ）</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dirty="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Ｒ１（Ａ，Ｂ，Ｃ），Ｒ３（Ｂ）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Ｍ（Ｂ，Ｐ２，Ｐ１）</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2"/>
                  </a:ext>
                </a:extLst>
              </a:tr>
              <a:tr h="1809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600" b="1" i="0" u="none" strike="noStrike" cap="none" normalizeH="0" baseline="0">
                          <a:ln>
                            <a:noFill/>
                          </a:ln>
                          <a:solidFill>
                            <a:schemeClr val="bg1"/>
                          </a:solidFill>
                          <a:effectLst/>
                          <a:latin typeface="Times New Roman" charset="0"/>
                          <a:ea typeface="ＭＳ Ｐゴシック" charset="-128"/>
                          <a:cs typeface="ＭＳ Ｐゴシック"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Ｐ１（Ｂ，Ｃ），Ｐ２（Ａ）</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Ｒ１（Ａ，Ｂ），Ｒ２（Ａ）</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Ｍ（Ａ，Ｐ３，Ｐ２）</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3"/>
                  </a:ext>
                </a:extLst>
              </a:tr>
              <a:tr h="1809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600" b="1" i="0" u="none" strike="noStrike" cap="none" normalizeH="0" baseline="0">
                          <a:ln>
                            <a:noFill/>
                          </a:ln>
                          <a:solidFill>
                            <a:schemeClr val="bg1"/>
                          </a:solidFill>
                          <a:effectLst/>
                          <a:latin typeface="Times New Roman" charset="0"/>
                          <a:ea typeface="ＭＳ Ｐゴシック" charset="-128"/>
                          <a:cs typeface="ＭＳ Ｐゴシック"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Ｐ１（Ｃ），Ｐ２（Ａ），Ｐ３（Ｂ）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Ｒ１（Ａ，Ｂ），Ｒ２（Ｂ）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Ｍ（Ｂ，Ｐ１，Ｐ３）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4"/>
                  </a:ext>
                </a:extLst>
              </a:tr>
              <a:tr h="1809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600" b="1" i="0" u="none" strike="noStrike" cap="none" normalizeH="0" baseline="0">
                          <a:ln>
                            <a:noFill/>
                          </a:ln>
                          <a:solidFill>
                            <a:schemeClr val="bg1"/>
                          </a:solidFill>
                          <a:effectLst/>
                          <a:latin typeface="Times New Roman" charset="0"/>
                          <a:ea typeface="ＭＳ Ｐゴシック" charset="-128"/>
                          <a:cs typeface="ＭＳ Ｐゴシック"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Ｐ１（Ｃ），Ｐ３（Ａ，Ｂ）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Ｒ１（Ａ，Ｂ，Ｃ），Ｒ３（Ａ）</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Ｍ（Ａ，Ｐ２，Ｐ３）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5"/>
                  </a:ext>
                </a:extLst>
              </a:tr>
              <a:tr h="1809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600" b="1" i="0" u="none" strike="noStrike" cap="none" normalizeH="0" baseline="0">
                          <a:ln>
                            <a:noFill/>
                          </a:ln>
                          <a:solidFill>
                            <a:schemeClr val="bg1"/>
                          </a:solidFill>
                          <a:effectLst/>
                          <a:latin typeface="Times New Roman" charset="0"/>
                          <a:ea typeface="ＭＳ Ｐゴシック" charset="-128"/>
                          <a:cs typeface="ＭＳ Ｐゴシック" charset="-128"/>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Ｐ２（Ｃ），Ｐ３（Ａ，Ｂ）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dirty="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Ｒ１（Ａ，Ｃ），Ｒ２（Ｃ）</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Ｍ（Ｃ，Ｐ１，Ｐ２）</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6"/>
                  </a:ext>
                </a:extLst>
              </a:tr>
              <a:tr h="1809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600" b="1" i="0" u="none" strike="noStrike" cap="none" normalizeH="0" baseline="0">
                          <a:ln>
                            <a:noFill/>
                          </a:ln>
                          <a:solidFill>
                            <a:schemeClr val="bg1"/>
                          </a:solidFill>
                          <a:effectLst/>
                          <a:latin typeface="Times New Roman" charset="0"/>
                          <a:ea typeface="ＭＳ Ｐゴシック" charset="-128"/>
                          <a:cs typeface="ＭＳ Ｐゴシック"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Ｐ１（Ａ），Ｐ２（Ｃ），Ｐ３（Ｂ）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dirty="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Ｒ１（Ａ，Ｃ），Ｒ２（Ａ）</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Ｍ（Ａ，Ｐ３，Ｐ１）</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7"/>
                  </a:ext>
                </a:extLst>
              </a:tr>
              <a:tr h="1809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600" b="1" i="0" u="none" strike="noStrike" cap="none" normalizeH="0" baseline="0">
                          <a:ln>
                            <a:noFill/>
                          </a:ln>
                          <a:solidFill>
                            <a:schemeClr val="bg1"/>
                          </a:solidFill>
                          <a:effectLst/>
                          <a:latin typeface="Times New Roman" charset="0"/>
                          <a:ea typeface="ＭＳ Ｐゴシック" charset="-128"/>
                          <a:cs typeface="ＭＳ Ｐゴシック"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Ｐ（Ａ），Ｐ２（Ｂ，Ｃ）</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Ｒ１（Ａ，Ｂ，Ｃ），Ｒ３（Ｂ）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dirty="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Ｍ（Ｂ，Ｐ３，Ｐ２）</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8"/>
                  </a:ext>
                </a:extLst>
              </a:tr>
              <a:tr h="1809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600" b="1" i="0" u="none" strike="noStrike" cap="none" normalizeH="0" baseline="0">
                          <a:ln>
                            <a:noFill/>
                          </a:ln>
                          <a:solidFill>
                            <a:schemeClr val="bg1"/>
                          </a:solidFill>
                          <a:effectLst/>
                          <a:latin typeface="Times New Roman" charset="0"/>
                          <a:ea typeface="ＭＳ Ｐゴシック" charset="-128"/>
                          <a:cs typeface="ＭＳ Ｐゴシック" charset="-128"/>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Ｐ２（Ａ，Ｂ，Ｃ）</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Ｒ１（Ａ，Ｂ），Ｒ３（Ａ）</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1" i="0" u="none" strike="noStrike" cap="none" normalizeH="0" baseline="0" dirty="0">
                          <a:ln>
                            <a:noFill/>
                          </a:ln>
                          <a:solidFill>
                            <a:schemeClr val="bg1"/>
                          </a:solidFill>
                          <a:effectLst>
                            <a:outerShdw blurRad="38100" dist="38100" dir="2700000" algn="tl">
                              <a:srgbClr val="FFFFFF"/>
                            </a:outerShdw>
                          </a:effectLst>
                          <a:latin typeface="Times New Roman" charset="0"/>
                          <a:ea typeface="ＭＳ Ｐゴシック" charset="-128"/>
                          <a:cs typeface="ＭＳ Ｐゴシック" charset="-128"/>
                        </a:rPr>
                        <a:t>Ｍ（Ａ，Ｐ１，Ｐ２）</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9935621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199" y="374316"/>
            <a:ext cx="7526018" cy="1683084"/>
          </a:xfrm>
        </p:spPr>
        <p:txBody>
          <a:bodyPr/>
          <a:lstStyle/>
          <a:p>
            <a:r>
              <a:rPr lang="ja-JP" altLang="en-US" dirty="0"/>
              <a:t>ハノイの塔の問題空間の探索（１）</a:t>
            </a:r>
          </a:p>
        </p:txBody>
      </p:sp>
      <p:grpSp>
        <p:nvGrpSpPr>
          <p:cNvPr id="2" name="図形グループ 8"/>
          <p:cNvGrpSpPr/>
          <p:nvPr/>
        </p:nvGrpSpPr>
        <p:grpSpPr>
          <a:xfrm>
            <a:off x="3513278" y="2193919"/>
            <a:ext cx="2150768" cy="791769"/>
            <a:chOff x="874196" y="2936196"/>
            <a:chExt cx="2474139" cy="907253"/>
          </a:xfrm>
        </p:grpSpPr>
        <p:sp>
          <p:nvSpPr>
            <p:cNvPr id="5" name="正方形/長方形 4"/>
            <p:cNvSpPr/>
            <p:nvPr/>
          </p:nvSpPr>
          <p:spPr>
            <a:xfrm>
              <a:off x="874196" y="3727981"/>
              <a:ext cx="2474139" cy="11546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rot="16200000">
              <a:off x="981383" y="3274353"/>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rot="16200000">
              <a:off x="1707131"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rot="16200000">
              <a:off x="2432879"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1" name="片側の 2 つの角を丸めた四角形 10"/>
          <p:cNvSpPr/>
          <p:nvPr/>
        </p:nvSpPr>
        <p:spPr>
          <a:xfrm>
            <a:off x="3616831" y="2771264"/>
            <a:ext cx="640076" cy="86375"/>
          </a:xfrm>
          <a:prstGeom prst="round2Same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3" name="片側の 2 つの角を丸めた四角形 12"/>
          <p:cNvSpPr/>
          <p:nvPr/>
        </p:nvSpPr>
        <p:spPr>
          <a:xfrm>
            <a:off x="3708827" y="2655432"/>
            <a:ext cx="480132" cy="86375"/>
          </a:xfrm>
          <a:prstGeom prst="round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14" name="片側の 2 つの角を丸めた四角形 13"/>
          <p:cNvSpPr/>
          <p:nvPr/>
        </p:nvSpPr>
        <p:spPr>
          <a:xfrm>
            <a:off x="3800823" y="2539599"/>
            <a:ext cx="320188" cy="86375"/>
          </a:xfrm>
          <a:prstGeom prst="round2Same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grpSp>
        <p:nvGrpSpPr>
          <p:cNvPr id="3" name="図形グループ 139"/>
          <p:cNvGrpSpPr/>
          <p:nvPr/>
        </p:nvGrpSpPr>
        <p:grpSpPr>
          <a:xfrm>
            <a:off x="164268" y="5298026"/>
            <a:ext cx="2150768" cy="791769"/>
            <a:chOff x="874196" y="2936196"/>
            <a:chExt cx="2474139" cy="907253"/>
          </a:xfrm>
        </p:grpSpPr>
        <p:sp>
          <p:nvSpPr>
            <p:cNvPr id="141" name="正方形/長方形 140"/>
            <p:cNvSpPr/>
            <p:nvPr/>
          </p:nvSpPr>
          <p:spPr>
            <a:xfrm>
              <a:off x="874196" y="3727981"/>
              <a:ext cx="2474139" cy="11546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2" name="正方形/長方形 141"/>
            <p:cNvSpPr/>
            <p:nvPr/>
          </p:nvSpPr>
          <p:spPr>
            <a:xfrm rot="16200000">
              <a:off x="981383" y="3274353"/>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3" name="正方形/長方形 142"/>
            <p:cNvSpPr/>
            <p:nvPr/>
          </p:nvSpPr>
          <p:spPr>
            <a:xfrm rot="16200000">
              <a:off x="1707131"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4" name="正方形/長方形 143"/>
            <p:cNvSpPr/>
            <p:nvPr/>
          </p:nvSpPr>
          <p:spPr>
            <a:xfrm rot="16200000">
              <a:off x="2432879"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45" name="片側の 2 つの角を丸めた四角形 144"/>
          <p:cNvSpPr/>
          <p:nvPr/>
        </p:nvSpPr>
        <p:spPr>
          <a:xfrm>
            <a:off x="267821" y="5875371"/>
            <a:ext cx="640076" cy="86375"/>
          </a:xfrm>
          <a:prstGeom prst="round2Same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46" name="片側の 2 つの角を丸めた四角形 145"/>
          <p:cNvSpPr/>
          <p:nvPr/>
        </p:nvSpPr>
        <p:spPr>
          <a:xfrm>
            <a:off x="1612772" y="5879667"/>
            <a:ext cx="480132" cy="86375"/>
          </a:xfrm>
          <a:prstGeom prst="round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147" name="片側の 2 つの角を丸めた四角形 146"/>
          <p:cNvSpPr/>
          <p:nvPr/>
        </p:nvSpPr>
        <p:spPr>
          <a:xfrm>
            <a:off x="1069709" y="5883962"/>
            <a:ext cx="320188" cy="86375"/>
          </a:xfrm>
          <a:prstGeom prst="round2Same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grpSp>
        <p:nvGrpSpPr>
          <p:cNvPr id="9" name="図形グループ 147"/>
          <p:cNvGrpSpPr/>
          <p:nvPr/>
        </p:nvGrpSpPr>
        <p:grpSpPr>
          <a:xfrm>
            <a:off x="2410648" y="5295976"/>
            <a:ext cx="2150768" cy="791769"/>
            <a:chOff x="874196" y="2936196"/>
            <a:chExt cx="2474139" cy="907253"/>
          </a:xfrm>
        </p:grpSpPr>
        <p:sp>
          <p:nvSpPr>
            <p:cNvPr id="149" name="正方形/長方形 148"/>
            <p:cNvSpPr/>
            <p:nvPr/>
          </p:nvSpPr>
          <p:spPr>
            <a:xfrm>
              <a:off x="874196" y="3727981"/>
              <a:ext cx="2474139" cy="11546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0" name="正方形/長方形 149"/>
            <p:cNvSpPr/>
            <p:nvPr/>
          </p:nvSpPr>
          <p:spPr>
            <a:xfrm rot="16200000">
              <a:off x="981383" y="3274353"/>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1" name="正方形/長方形 150"/>
            <p:cNvSpPr/>
            <p:nvPr/>
          </p:nvSpPr>
          <p:spPr>
            <a:xfrm rot="16200000">
              <a:off x="1707131"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2" name="正方形/長方形 151"/>
            <p:cNvSpPr/>
            <p:nvPr/>
          </p:nvSpPr>
          <p:spPr>
            <a:xfrm rot="16200000">
              <a:off x="2432879"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53" name="片側の 2 つの角を丸めた四角形 152"/>
          <p:cNvSpPr/>
          <p:nvPr/>
        </p:nvSpPr>
        <p:spPr>
          <a:xfrm>
            <a:off x="2514201" y="5873321"/>
            <a:ext cx="640076" cy="86375"/>
          </a:xfrm>
          <a:prstGeom prst="round2Same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54" name="片側の 2 つの角を丸めた四角形 153"/>
          <p:cNvSpPr/>
          <p:nvPr/>
        </p:nvSpPr>
        <p:spPr>
          <a:xfrm>
            <a:off x="2606197" y="5757489"/>
            <a:ext cx="480132" cy="86375"/>
          </a:xfrm>
          <a:prstGeom prst="round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155" name="片側の 2 つの角を丸めた四角形 154"/>
          <p:cNvSpPr/>
          <p:nvPr/>
        </p:nvSpPr>
        <p:spPr>
          <a:xfrm>
            <a:off x="3951148" y="5881911"/>
            <a:ext cx="320188" cy="86375"/>
          </a:xfrm>
          <a:prstGeom prst="round2Same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grpSp>
        <p:nvGrpSpPr>
          <p:cNvPr id="10" name="図形グループ 155"/>
          <p:cNvGrpSpPr/>
          <p:nvPr/>
        </p:nvGrpSpPr>
        <p:grpSpPr>
          <a:xfrm>
            <a:off x="4657028" y="5293926"/>
            <a:ext cx="2150768" cy="791769"/>
            <a:chOff x="874196" y="2936196"/>
            <a:chExt cx="2474139" cy="907253"/>
          </a:xfrm>
        </p:grpSpPr>
        <p:sp>
          <p:nvSpPr>
            <p:cNvPr id="157" name="正方形/長方形 156"/>
            <p:cNvSpPr/>
            <p:nvPr/>
          </p:nvSpPr>
          <p:spPr>
            <a:xfrm>
              <a:off x="874196" y="3727981"/>
              <a:ext cx="2474139" cy="11546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8" name="正方形/長方形 157"/>
            <p:cNvSpPr/>
            <p:nvPr/>
          </p:nvSpPr>
          <p:spPr>
            <a:xfrm rot="16200000">
              <a:off x="981383" y="3274353"/>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9" name="正方形/長方形 158"/>
            <p:cNvSpPr/>
            <p:nvPr/>
          </p:nvSpPr>
          <p:spPr>
            <a:xfrm rot="16200000">
              <a:off x="1707131"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rot="16200000">
              <a:off x="2432879"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61" name="片側の 2 つの角を丸めた四角形 160"/>
          <p:cNvSpPr/>
          <p:nvPr/>
        </p:nvSpPr>
        <p:spPr>
          <a:xfrm>
            <a:off x="4760581" y="5871271"/>
            <a:ext cx="640076" cy="86375"/>
          </a:xfrm>
          <a:prstGeom prst="round2Same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62" name="片側の 2 つの角を丸めた四角形 161"/>
          <p:cNvSpPr/>
          <p:nvPr/>
        </p:nvSpPr>
        <p:spPr>
          <a:xfrm>
            <a:off x="5487638" y="5875566"/>
            <a:ext cx="480132" cy="86375"/>
          </a:xfrm>
          <a:prstGeom prst="round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163" name="片側の 2 つの角を丸めた四角形 162"/>
          <p:cNvSpPr/>
          <p:nvPr/>
        </p:nvSpPr>
        <p:spPr>
          <a:xfrm>
            <a:off x="6214692" y="5879861"/>
            <a:ext cx="320188" cy="86375"/>
          </a:xfrm>
          <a:prstGeom prst="round2Same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grpSp>
        <p:nvGrpSpPr>
          <p:cNvPr id="12" name="図形グループ 163"/>
          <p:cNvGrpSpPr/>
          <p:nvPr/>
        </p:nvGrpSpPr>
        <p:grpSpPr>
          <a:xfrm>
            <a:off x="6903408" y="5291876"/>
            <a:ext cx="2150768" cy="791769"/>
            <a:chOff x="874196" y="2936196"/>
            <a:chExt cx="2474139" cy="907253"/>
          </a:xfrm>
        </p:grpSpPr>
        <p:sp>
          <p:nvSpPr>
            <p:cNvPr id="165" name="正方形/長方形 164"/>
            <p:cNvSpPr/>
            <p:nvPr/>
          </p:nvSpPr>
          <p:spPr>
            <a:xfrm>
              <a:off x="874196" y="3727981"/>
              <a:ext cx="2474139" cy="11546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6" name="正方形/長方形 165"/>
            <p:cNvSpPr/>
            <p:nvPr/>
          </p:nvSpPr>
          <p:spPr>
            <a:xfrm rot="16200000">
              <a:off x="981383" y="3274353"/>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7" name="正方形/長方形 166"/>
            <p:cNvSpPr/>
            <p:nvPr/>
          </p:nvSpPr>
          <p:spPr>
            <a:xfrm rot="16200000">
              <a:off x="1707131"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8" name="正方形/長方形 167"/>
            <p:cNvSpPr/>
            <p:nvPr/>
          </p:nvSpPr>
          <p:spPr>
            <a:xfrm rot="16200000">
              <a:off x="2432879"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69" name="片側の 2 つの角を丸めた四角形 168"/>
          <p:cNvSpPr/>
          <p:nvPr/>
        </p:nvSpPr>
        <p:spPr>
          <a:xfrm>
            <a:off x="7006961" y="5869221"/>
            <a:ext cx="640076" cy="86375"/>
          </a:xfrm>
          <a:prstGeom prst="round2Same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70" name="片側の 2 つの角を丸めた四角形 169"/>
          <p:cNvSpPr/>
          <p:nvPr/>
        </p:nvSpPr>
        <p:spPr>
          <a:xfrm>
            <a:off x="7098957" y="5753389"/>
            <a:ext cx="480132" cy="86375"/>
          </a:xfrm>
          <a:prstGeom prst="round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171" name="片側の 2 つの角を丸めた四角形 170"/>
          <p:cNvSpPr/>
          <p:nvPr/>
        </p:nvSpPr>
        <p:spPr>
          <a:xfrm>
            <a:off x="7808849" y="5877811"/>
            <a:ext cx="320188" cy="86375"/>
          </a:xfrm>
          <a:prstGeom prst="round2Same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grpSp>
        <p:nvGrpSpPr>
          <p:cNvPr id="15" name="図形グループ 171"/>
          <p:cNvGrpSpPr/>
          <p:nvPr/>
        </p:nvGrpSpPr>
        <p:grpSpPr>
          <a:xfrm>
            <a:off x="1297077" y="3650562"/>
            <a:ext cx="2150768" cy="791769"/>
            <a:chOff x="874196" y="2936196"/>
            <a:chExt cx="2474139" cy="907253"/>
          </a:xfrm>
        </p:grpSpPr>
        <p:sp>
          <p:nvSpPr>
            <p:cNvPr id="173" name="正方形/長方形 172"/>
            <p:cNvSpPr/>
            <p:nvPr/>
          </p:nvSpPr>
          <p:spPr>
            <a:xfrm>
              <a:off x="874196" y="3727981"/>
              <a:ext cx="2474139" cy="11546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4" name="正方形/長方形 173"/>
            <p:cNvSpPr/>
            <p:nvPr/>
          </p:nvSpPr>
          <p:spPr>
            <a:xfrm rot="16200000">
              <a:off x="981383" y="3274353"/>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5" name="正方形/長方形 174"/>
            <p:cNvSpPr/>
            <p:nvPr/>
          </p:nvSpPr>
          <p:spPr>
            <a:xfrm rot="16200000">
              <a:off x="1707131"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6" name="正方形/長方形 175"/>
            <p:cNvSpPr/>
            <p:nvPr/>
          </p:nvSpPr>
          <p:spPr>
            <a:xfrm rot="16200000">
              <a:off x="2432879"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77" name="片側の 2 つの角を丸めた四角形 176"/>
          <p:cNvSpPr/>
          <p:nvPr/>
        </p:nvSpPr>
        <p:spPr>
          <a:xfrm>
            <a:off x="1400630" y="4227907"/>
            <a:ext cx="640076" cy="86375"/>
          </a:xfrm>
          <a:prstGeom prst="round2Same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78" name="片側の 2 つの角を丸めた四角形 177"/>
          <p:cNvSpPr/>
          <p:nvPr/>
        </p:nvSpPr>
        <p:spPr>
          <a:xfrm>
            <a:off x="1492626" y="4112075"/>
            <a:ext cx="480132" cy="86375"/>
          </a:xfrm>
          <a:prstGeom prst="round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179" name="片側の 2 つの角を丸めた四角形 178"/>
          <p:cNvSpPr/>
          <p:nvPr/>
        </p:nvSpPr>
        <p:spPr>
          <a:xfrm>
            <a:off x="2219682" y="4236497"/>
            <a:ext cx="320188" cy="86375"/>
          </a:xfrm>
          <a:prstGeom prst="round2Same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grpSp>
        <p:nvGrpSpPr>
          <p:cNvPr id="16" name="図形グループ 179"/>
          <p:cNvGrpSpPr/>
          <p:nvPr/>
        </p:nvGrpSpPr>
        <p:grpSpPr>
          <a:xfrm>
            <a:off x="5774748" y="3648513"/>
            <a:ext cx="2150768" cy="791769"/>
            <a:chOff x="874196" y="2936196"/>
            <a:chExt cx="2474139" cy="907253"/>
          </a:xfrm>
        </p:grpSpPr>
        <p:sp>
          <p:nvSpPr>
            <p:cNvPr id="181" name="正方形/長方形 180"/>
            <p:cNvSpPr/>
            <p:nvPr/>
          </p:nvSpPr>
          <p:spPr>
            <a:xfrm>
              <a:off x="874196" y="3727981"/>
              <a:ext cx="2474139" cy="11546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2" name="正方形/長方形 181"/>
            <p:cNvSpPr/>
            <p:nvPr/>
          </p:nvSpPr>
          <p:spPr>
            <a:xfrm rot="16200000">
              <a:off x="981383" y="3274353"/>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3" name="正方形/長方形 182"/>
            <p:cNvSpPr/>
            <p:nvPr/>
          </p:nvSpPr>
          <p:spPr>
            <a:xfrm rot="16200000">
              <a:off x="1707131"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4" name="正方形/長方形 183"/>
            <p:cNvSpPr/>
            <p:nvPr/>
          </p:nvSpPr>
          <p:spPr>
            <a:xfrm rot="16200000">
              <a:off x="2432879"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85" name="片側の 2 つの角を丸めた四角形 184"/>
          <p:cNvSpPr/>
          <p:nvPr/>
        </p:nvSpPr>
        <p:spPr>
          <a:xfrm>
            <a:off x="5878301" y="4225858"/>
            <a:ext cx="640076" cy="86375"/>
          </a:xfrm>
          <a:prstGeom prst="round2Same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86" name="片側の 2 つの角を丸めた四角形 185"/>
          <p:cNvSpPr/>
          <p:nvPr/>
        </p:nvSpPr>
        <p:spPr>
          <a:xfrm>
            <a:off x="5970297" y="4110026"/>
            <a:ext cx="480132" cy="86375"/>
          </a:xfrm>
          <a:prstGeom prst="round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187" name="片側の 2 つの角を丸めた四角形 186"/>
          <p:cNvSpPr/>
          <p:nvPr/>
        </p:nvSpPr>
        <p:spPr>
          <a:xfrm>
            <a:off x="7332413" y="4234448"/>
            <a:ext cx="320188" cy="86375"/>
          </a:xfrm>
          <a:prstGeom prst="round2Same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cxnSp>
        <p:nvCxnSpPr>
          <p:cNvPr id="189" name="直線矢印コネクタ 188"/>
          <p:cNvCxnSpPr/>
          <p:nvPr/>
        </p:nvCxnSpPr>
        <p:spPr>
          <a:xfrm rot="10800000" flipV="1">
            <a:off x="3552902" y="3157639"/>
            <a:ext cx="1012663" cy="58347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0" name="直線矢印コネクタ 189"/>
          <p:cNvCxnSpPr/>
          <p:nvPr/>
        </p:nvCxnSpPr>
        <p:spPr>
          <a:xfrm rot="10800000" flipH="1" flipV="1">
            <a:off x="4563490" y="3155589"/>
            <a:ext cx="1012663" cy="58347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2" name="直線矢印コネクタ 191"/>
          <p:cNvCxnSpPr/>
          <p:nvPr/>
        </p:nvCxnSpPr>
        <p:spPr>
          <a:xfrm rot="10800000" flipV="1">
            <a:off x="1353865" y="4562799"/>
            <a:ext cx="1012663" cy="58347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3" name="直線矢印コネクタ 192"/>
          <p:cNvCxnSpPr/>
          <p:nvPr/>
        </p:nvCxnSpPr>
        <p:spPr>
          <a:xfrm rot="10800000" flipH="1" flipV="1">
            <a:off x="2364453" y="4560749"/>
            <a:ext cx="1012663" cy="58347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4" name="直線矢印コネクタ 193"/>
          <p:cNvCxnSpPr/>
          <p:nvPr/>
        </p:nvCxnSpPr>
        <p:spPr>
          <a:xfrm rot="10800000" flipV="1">
            <a:off x="5814372" y="4543589"/>
            <a:ext cx="1012663" cy="58347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5" name="直線矢印コネクタ 194"/>
          <p:cNvCxnSpPr/>
          <p:nvPr/>
        </p:nvCxnSpPr>
        <p:spPr>
          <a:xfrm rot="10800000" flipH="1" flipV="1">
            <a:off x="6824960" y="4541539"/>
            <a:ext cx="1012663" cy="58347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6" name="テキスト ボックス 195"/>
          <p:cNvSpPr txBox="1"/>
          <p:nvPr/>
        </p:nvSpPr>
        <p:spPr>
          <a:xfrm>
            <a:off x="5918096" y="2391265"/>
            <a:ext cx="1107996" cy="369332"/>
          </a:xfrm>
          <a:prstGeom prst="rect">
            <a:avLst/>
          </a:prstGeom>
          <a:noFill/>
        </p:spPr>
        <p:txBody>
          <a:bodyPr wrap="none" rtlCol="0">
            <a:spAutoFit/>
          </a:bodyPr>
          <a:lstStyle/>
          <a:p>
            <a:r>
              <a:rPr kumimoji="1" lang="ja-JP" altLang="en-US" dirty="0"/>
              <a:t>初期状態</a:t>
            </a:r>
          </a:p>
        </p:txBody>
      </p:sp>
      <p:sp>
        <p:nvSpPr>
          <p:cNvPr id="197" name="テキスト ボックス 196"/>
          <p:cNvSpPr txBox="1"/>
          <p:nvPr/>
        </p:nvSpPr>
        <p:spPr>
          <a:xfrm>
            <a:off x="179423" y="3692013"/>
            <a:ext cx="825867" cy="369332"/>
          </a:xfrm>
          <a:prstGeom prst="rect">
            <a:avLst/>
          </a:prstGeom>
          <a:noFill/>
        </p:spPr>
        <p:txBody>
          <a:bodyPr wrap="none" rtlCol="0">
            <a:spAutoFit/>
          </a:bodyPr>
          <a:lstStyle/>
          <a:p>
            <a:r>
              <a:rPr lang="ja-JP" altLang="en-US" dirty="0"/>
              <a:t>状態</a:t>
            </a:r>
            <a:r>
              <a:rPr lang="en-US" altLang="ja-JP" dirty="0"/>
              <a:t>A</a:t>
            </a:r>
            <a:endParaRPr kumimoji="1" lang="ja-JP" altLang="en-US" dirty="0"/>
          </a:p>
        </p:txBody>
      </p:sp>
      <p:sp>
        <p:nvSpPr>
          <p:cNvPr id="198" name="テキスト ボックス 197"/>
          <p:cNvSpPr txBox="1"/>
          <p:nvPr/>
        </p:nvSpPr>
        <p:spPr>
          <a:xfrm>
            <a:off x="8046855" y="3722697"/>
            <a:ext cx="778879" cy="369332"/>
          </a:xfrm>
          <a:prstGeom prst="rect">
            <a:avLst/>
          </a:prstGeom>
          <a:noFill/>
        </p:spPr>
        <p:txBody>
          <a:bodyPr wrap="none" rtlCol="0">
            <a:spAutoFit/>
          </a:bodyPr>
          <a:lstStyle/>
          <a:p>
            <a:r>
              <a:rPr lang="ja-JP" altLang="en-US" dirty="0"/>
              <a:t>状態</a:t>
            </a:r>
            <a:r>
              <a:rPr lang="en-US" altLang="ja-JP" dirty="0"/>
              <a:t>B</a:t>
            </a:r>
            <a:endParaRPr kumimoji="1" lang="ja-JP" altLang="en-US" dirty="0"/>
          </a:p>
        </p:txBody>
      </p:sp>
      <p:sp>
        <p:nvSpPr>
          <p:cNvPr id="199" name="テキスト ボックス 198"/>
          <p:cNvSpPr txBox="1"/>
          <p:nvPr/>
        </p:nvSpPr>
        <p:spPr>
          <a:xfrm>
            <a:off x="5324529" y="6303572"/>
            <a:ext cx="833995" cy="369332"/>
          </a:xfrm>
          <a:prstGeom prst="rect">
            <a:avLst/>
          </a:prstGeom>
          <a:noFill/>
        </p:spPr>
        <p:txBody>
          <a:bodyPr wrap="none" rtlCol="0">
            <a:spAutoFit/>
          </a:bodyPr>
          <a:lstStyle/>
          <a:p>
            <a:r>
              <a:rPr lang="ja-JP" altLang="en-US" dirty="0"/>
              <a:t>状態</a:t>
            </a:r>
            <a:r>
              <a:rPr lang="en-US" altLang="ja-JP" dirty="0"/>
              <a:t>C</a:t>
            </a:r>
            <a:endParaRPr kumimoji="1" lang="ja-JP" altLang="en-US" dirty="0"/>
          </a:p>
        </p:txBody>
      </p:sp>
      <p:sp>
        <p:nvSpPr>
          <p:cNvPr id="200" name="線吹き出し 1 (枠付き) 199"/>
          <p:cNvSpPr/>
          <p:nvPr/>
        </p:nvSpPr>
        <p:spPr>
          <a:xfrm>
            <a:off x="6262263" y="2813134"/>
            <a:ext cx="2665170" cy="689009"/>
          </a:xfrm>
          <a:prstGeom prst="borderCallout1">
            <a:avLst>
              <a:gd name="adj1" fmla="val 18750"/>
              <a:gd name="adj2" fmla="val -8333"/>
              <a:gd name="adj3" fmla="val 94853"/>
              <a:gd name="adj4" fmla="val -33263"/>
            </a:avLst>
          </a:prstGeom>
        </p:spPr>
        <p:style>
          <a:lnRef idx="1">
            <a:schemeClr val="accent6"/>
          </a:lnRef>
          <a:fillRef idx="3">
            <a:schemeClr val="accent6"/>
          </a:fillRef>
          <a:effectRef idx="2">
            <a:schemeClr val="accent6"/>
          </a:effectRef>
          <a:fontRef idx="minor">
            <a:schemeClr val="lt1"/>
          </a:fontRef>
        </p:style>
        <p:txBody>
          <a:bodyPr rtlCol="0" anchor="ctr"/>
          <a:lstStyle/>
          <a:p>
            <a:r>
              <a:rPr lang="ja-JP" altLang="en-US" sz="1400" dirty="0">
                <a:solidFill>
                  <a:schemeClr val="tx1"/>
                </a:solidFill>
              </a:rPr>
              <a:t>手段ー目標分析によって目標状態との差異が小さいものが選択される．</a:t>
            </a:r>
            <a:endParaRPr kumimoji="1" lang="ja-JP" altLang="en-US" sz="1400" dirty="0">
              <a:solidFill>
                <a:schemeClr val="tx1"/>
              </a:solidFill>
            </a:endParaRPr>
          </a:p>
        </p:txBody>
      </p:sp>
      <p:sp>
        <p:nvSpPr>
          <p:cNvPr id="201" name="線吹き出し 1 (枠付き) 200"/>
          <p:cNvSpPr/>
          <p:nvPr/>
        </p:nvSpPr>
        <p:spPr>
          <a:xfrm>
            <a:off x="3685693" y="3971932"/>
            <a:ext cx="1881102" cy="1202388"/>
          </a:xfrm>
          <a:prstGeom prst="borderCallout1">
            <a:avLst>
              <a:gd name="adj1" fmla="val -16544"/>
              <a:gd name="adj2" fmla="val 16807"/>
              <a:gd name="adj3" fmla="val -48505"/>
              <a:gd name="adj4" fmla="val 50058"/>
            </a:avLst>
          </a:prstGeom>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1400" dirty="0">
                <a:solidFill>
                  <a:schemeClr val="tx1"/>
                </a:solidFill>
              </a:rPr>
              <a:t>手段ー目標分析では目標状態に到達できるか不明なので，ヒューリスティクが寄与している．</a:t>
            </a:r>
          </a:p>
        </p:txBody>
      </p:sp>
    </p:spTree>
    <p:extLst>
      <p:ext uri="{BB962C8B-B14F-4D97-AF65-F5344CB8AC3E}">
        <p14:creationId xmlns:p14="http://schemas.microsoft.com/office/powerpoint/2010/main" val="1252030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199" y="401053"/>
            <a:ext cx="7526018" cy="1656347"/>
          </a:xfrm>
        </p:spPr>
        <p:txBody>
          <a:bodyPr/>
          <a:lstStyle/>
          <a:p>
            <a:r>
              <a:rPr lang="ja-JP" altLang="en-US" dirty="0"/>
              <a:t>ハノイの塔の問題空間の探索（２）</a:t>
            </a:r>
          </a:p>
        </p:txBody>
      </p:sp>
      <p:grpSp>
        <p:nvGrpSpPr>
          <p:cNvPr id="2" name="図形グループ 139"/>
          <p:cNvGrpSpPr/>
          <p:nvPr/>
        </p:nvGrpSpPr>
        <p:grpSpPr>
          <a:xfrm>
            <a:off x="132484" y="2555501"/>
            <a:ext cx="2150768" cy="791769"/>
            <a:chOff x="874196" y="2936196"/>
            <a:chExt cx="2474139" cy="907253"/>
          </a:xfrm>
        </p:grpSpPr>
        <p:sp>
          <p:nvSpPr>
            <p:cNvPr id="141" name="正方形/長方形 140"/>
            <p:cNvSpPr/>
            <p:nvPr/>
          </p:nvSpPr>
          <p:spPr>
            <a:xfrm>
              <a:off x="874196" y="3727981"/>
              <a:ext cx="2474139" cy="11546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2" name="正方形/長方形 141"/>
            <p:cNvSpPr/>
            <p:nvPr/>
          </p:nvSpPr>
          <p:spPr>
            <a:xfrm rot="16200000">
              <a:off x="981383" y="3274353"/>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3" name="正方形/長方形 142"/>
            <p:cNvSpPr/>
            <p:nvPr/>
          </p:nvSpPr>
          <p:spPr>
            <a:xfrm rot="16200000">
              <a:off x="1707131"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4" name="正方形/長方形 143"/>
            <p:cNvSpPr/>
            <p:nvPr/>
          </p:nvSpPr>
          <p:spPr>
            <a:xfrm rot="16200000">
              <a:off x="2432879"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45" name="片側の 2 つの角を丸めた四角形 144"/>
          <p:cNvSpPr/>
          <p:nvPr/>
        </p:nvSpPr>
        <p:spPr>
          <a:xfrm>
            <a:off x="236037" y="3132846"/>
            <a:ext cx="640076" cy="86375"/>
          </a:xfrm>
          <a:prstGeom prst="round2Same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46" name="片側の 2 つの角を丸めた四角形 145"/>
          <p:cNvSpPr/>
          <p:nvPr/>
        </p:nvSpPr>
        <p:spPr>
          <a:xfrm>
            <a:off x="1580988" y="3137142"/>
            <a:ext cx="480132" cy="86375"/>
          </a:xfrm>
          <a:prstGeom prst="round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147" name="片側の 2 つの角を丸めた四角形 146"/>
          <p:cNvSpPr/>
          <p:nvPr/>
        </p:nvSpPr>
        <p:spPr>
          <a:xfrm>
            <a:off x="1037925" y="3141437"/>
            <a:ext cx="320188" cy="86375"/>
          </a:xfrm>
          <a:prstGeom prst="round2Same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grpSp>
        <p:nvGrpSpPr>
          <p:cNvPr id="3" name="図形グループ 147"/>
          <p:cNvGrpSpPr/>
          <p:nvPr/>
        </p:nvGrpSpPr>
        <p:grpSpPr>
          <a:xfrm>
            <a:off x="2378864" y="2553451"/>
            <a:ext cx="2150768" cy="791769"/>
            <a:chOff x="874196" y="2936196"/>
            <a:chExt cx="2474139" cy="907253"/>
          </a:xfrm>
        </p:grpSpPr>
        <p:sp>
          <p:nvSpPr>
            <p:cNvPr id="149" name="正方形/長方形 148"/>
            <p:cNvSpPr/>
            <p:nvPr/>
          </p:nvSpPr>
          <p:spPr>
            <a:xfrm>
              <a:off x="874196" y="3727981"/>
              <a:ext cx="2474139" cy="11546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0" name="正方形/長方形 149"/>
            <p:cNvSpPr/>
            <p:nvPr/>
          </p:nvSpPr>
          <p:spPr>
            <a:xfrm rot="16200000">
              <a:off x="981383" y="3274353"/>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1" name="正方形/長方形 150"/>
            <p:cNvSpPr/>
            <p:nvPr/>
          </p:nvSpPr>
          <p:spPr>
            <a:xfrm rot="16200000">
              <a:off x="1707131"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2" name="正方形/長方形 151"/>
            <p:cNvSpPr/>
            <p:nvPr/>
          </p:nvSpPr>
          <p:spPr>
            <a:xfrm rot="16200000">
              <a:off x="2432879"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53" name="片側の 2 つの角を丸めた四角形 152"/>
          <p:cNvSpPr/>
          <p:nvPr/>
        </p:nvSpPr>
        <p:spPr>
          <a:xfrm>
            <a:off x="2482417" y="3130796"/>
            <a:ext cx="640076" cy="86375"/>
          </a:xfrm>
          <a:prstGeom prst="round2Same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54" name="片側の 2 つの角を丸めた四角形 153"/>
          <p:cNvSpPr/>
          <p:nvPr/>
        </p:nvSpPr>
        <p:spPr>
          <a:xfrm>
            <a:off x="2574413" y="3014964"/>
            <a:ext cx="480132" cy="86375"/>
          </a:xfrm>
          <a:prstGeom prst="round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155" name="片側の 2 つの角を丸めた四角形 154"/>
          <p:cNvSpPr/>
          <p:nvPr/>
        </p:nvSpPr>
        <p:spPr>
          <a:xfrm>
            <a:off x="3919364" y="3139386"/>
            <a:ext cx="320188" cy="86375"/>
          </a:xfrm>
          <a:prstGeom prst="round2Same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grpSp>
        <p:nvGrpSpPr>
          <p:cNvPr id="5" name="図形グループ 155"/>
          <p:cNvGrpSpPr/>
          <p:nvPr/>
        </p:nvGrpSpPr>
        <p:grpSpPr>
          <a:xfrm>
            <a:off x="4625244" y="2551401"/>
            <a:ext cx="2150768" cy="791769"/>
            <a:chOff x="874196" y="2936196"/>
            <a:chExt cx="2474139" cy="907253"/>
          </a:xfrm>
        </p:grpSpPr>
        <p:sp>
          <p:nvSpPr>
            <p:cNvPr id="157" name="正方形/長方形 156"/>
            <p:cNvSpPr/>
            <p:nvPr/>
          </p:nvSpPr>
          <p:spPr>
            <a:xfrm>
              <a:off x="874196" y="3727981"/>
              <a:ext cx="2474139" cy="11546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8" name="正方形/長方形 157"/>
            <p:cNvSpPr/>
            <p:nvPr/>
          </p:nvSpPr>
          <p:spPr>
            <a:xfrm rot="16200000">
              <a:off x="981383" y="3274353"/>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9" name="正方形/長方形 158"/>
            <p:cNvSpPr/>
            <p:nvPr/>
          </p:nvSpPr>
          <p:spPr>
            <a:xfrm rot="16200000">
              <a:off x="1707131"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rot="16200000">
              <a:off x="2432879"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61" name="片側の 2 つの角を丸めた四角形 160"/>
          <p:cNvSpPr/>
          <p:nvPr/>
        </p:nvSpPr>
        <p:spPr>
          <a:xfrm>
            <a:off x="4728797" y="3128746"/>
            <a:ext cx="640076" cy="86375"/>
          </a:xfrm>
          <a:prstGeom prst="round2Same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62" name="片側の 2 つの角を丸めた四角形 161"/>
          <p:cNvSpPr/>
          <p:nvPr/>
        </p:nvSpPr>
        <p:spPr>
          <a:xfrm>
            <a:off x="5455854" y="3133041"/>
            <a:ext cx="480132" cy="86375"/>
          </a:xfrm>
          <a:prstGeom prst="round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163" name="片側の 2 つの角を丸めた四角形 162"/>
          <p:cNvSpPr/>
          <p:nvPr/>
        </p:nvSpPr>
        <p:spPr>
          <a:xfrm>
            <a:off x="6182908" y="3137336"/>
            <a:ext cx="320188" cy="86375"/>
          </a:xfrm>
          <a:prstGeom prst="round2Same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grpSp>
        <p:nvGrpSpPr>
          <p:cNvPr id="6" name="図形グループ 163"/>
          <p:cNvGrpSpPr/>
          <p:nvPr/>
        </p:nvGrpSpPr>
        <p:grpSpPr>
          <a:xfrm>
            <a:off x="6871624" y="2549351"/>
            <a:ext cx="2150768" cy="791769"/>
            <a:chOff x="874196" y="2936196"/>
            <a:chExt cx="2474139" cy="907253"/>
          </a:xfrm>
        </p:grpSpPr>
        <p:sp>
          <p:nvSpPr>
            <p:cNvPr id="165" name="正方形/長方形 164"/>
            <p:cNvSpPr/>
            <p:nvPr/>
          </p:nvSpPr>
          <p:spPr>
            <a:xfrm>
              <a:off x="874196" y="3727981"/>
              <a:ext cx="2474139" cy="11546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6" name="正方形/長方形 165"/>
            <p:cNvSpPr/>
            <p:nvPr/>
          </p:nvSpPr>
          <p:spPr>
            <a:xfrm rot="16200000">
              <a:off x="981383" y="3274353"/>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7" name="正方形/長方形 166"/>
            <p:cNvSpPr/>
            <p:nvPr/>
          </p:nvSpPr>
          <p:spPr>
            <a:xfrm rot="16200000">
              <a:off x="1707131"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8" name="正方形/長方形 167"/>
            <p:cNvSpPr/>
            <p:nvPr/>
          </p:nvSpPr>
          <p:spPr>
            <a:xfrm rot="16200000">
              <a:off x="2432879"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69" name="片側の 2 つの角を丸めた四角形 168"/>
          <p:cNvSpPr/>
          <p:nvPr/>
        </p:nvSpPr>
        <p:spPr>
          <a:xfrm>
            <a:off x="6975177" y="3126696"/>
            <a:ext cx="640076" cy="86375"/>
          </a:xfrm>
          <a:prstGeom prst="round2Same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70" name="片側の 2 つの角を丸めた四角形 169"/>
          <p:cNvSpPr/>
          <p:nvPr/>
        </p:nvSpPr>
        <p:spPr>
          <a:xfrm>
            <a:off x="7067173" y="3010864"/>
            <a:ext cx="480132" cy="86375"/>
          </a:xfrm>
          <a:prstGeom prst="round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171" name="片側の 2 つの角を丸めた四角形 170"/>
          <p:cNvSpPr/>
          <p:nvPr/>
        </p:nvSpPr>
        <p:spPr>
          <a:xfrm>
            <a:off x="7777065" y="3135286"/>
            <a:ext cx="320188" cy="86375"/>
          </a:xfrm>
          <a:prstGeom prst="round2Same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199" name="テキスト ボックス 198"/>
          <p:cNvSpPr txBox="1"/>
          <p:nvPr/>
        </p:nvSpPr>
        <p:spPr>
          <a:xfrm>
            <a:off x="5292745" y="2088460"/>
            <a:ext cx="833995" cy="369332"/>
          </a:xfrm>
          <a:prstGeom prst="rect">
            <a:avLst/>
          </a:prstGeom>
          <a:noFill/>
        </p:spPr>
        <p:txBody>
          <a:bodyPr wrap="none" rtlCol="0">
            <a:spAutoFit/>
          </a:bodyPr>
          <a:lstStyle/>
          <a:p>
            <a:r>
              <a:rPr lang="ja-JP" altLang="en-US" dirty="0"/>
              <a:t>状態</a:t>
            </a:r>
            <a:r>
              <a:rPr lang="en-US" altLang="ja-JP" dirty="0"/>
              <a:t>C</a:t>
            </a:r>
            <a:endParaRPr kumimoji="1" lang="ja-JP" altLang="en-US" dirty="0"/>
          </a:p>
        </p:txBody>
      </p:sp>
      <p:grpSp>
        <p:nvGrpSpPr>
          <p:cNvPr id="7" name="図形グループ 139"/>
          <p:cNvGrpSpPr/>
          <p:nvPr/>
        </p:nvGrpSpPr>
        <p:grpSpPr>
          <a:xfrm>
            <a:off x="1271237" y="4139959"/>
            <a:ext cx="2150768" cy="791769"/>
            <a:chOff x="874196" y="2936196"/>
            <a:chExt cx="2474139" cy="907253"/>
          </a:xfrm>
        </p:grpSpPr>
        <p:sp>
          <p:nvSpPr>
            <p:cNvPr id="71" name="正方形/長方形 70"/>
            <p:cNvSpPr/>
            <p:nvPr/>
          </p:nvSpPr>
          <p:spPr>
            <a:xfrm>
              <a:off x="874196" y="3727981"/>
              <a:ext cx="2474139" cy="11546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rot="16200000">
              <a:off x="981383" y="3274353"/>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3" name="正方形/長方形 72"/>
            <p:cNvSpPr/>
            <p:nvPr/>
          </p:nvSpPr>
          <p:spPr>
            <a:xfrm rot="16200000">
              <a:off x="1707131"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4" name="正方形/長方形 73"/>
            <p:cNvSpPr/>
            <p:nvPr/>
          </p:nvSpPr>
          <p:spPr>
            <a:xfrm rot="16200000">
              <a:off x="2432879"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75" name="片側の 2 つの角を丸めた四角形 74"/>
          <p:cNvSpPr/>
          <p:nvPr/>
        </p:nvSpPr>
        <p:spPr>
          <a:xfrm>
            <a:off x="1374790" y="4717304"/>
            <a:ext cx="640076" cy="86375"/>
          </a:xfrm>
          <a:prstGeom prst="round2Same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76" name="片側の 2 つの角を丸めた四角形 75"/>
          <p:cNvSpPr/>
          <p:nvPr/>
        </p:nvSpPr>
        <p:spPr>
          <a:xfrm>
            <a:off x="2084694" y="4721600"/>
            <a:ext cx="480132" cy="86375"/>
          </a:xfrm>
          <a:prstGeom prst="round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77" name="片側の 2 つの角を丸めた四角形 76"/>
          <p:cNvSpPr/>
          <p:nvPr/>
        </p:nvSpPr>
        <p:spPr>
          <a:xfrm>
            <a:off x="1555143" y="4604305"/>
            <a:ext cx="320188" cy="86375"/>
          </a:xfrm>
          <a:prstGeom prst="round2Same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grpSp>
        <p:nvGrpSpPr>
          <p:cNvPr id="8" name="図形グループ 147"/>
          <p:cNvGrpSpPr/>
          <p:nvPr/>
        </p:nvGrpSpPr>
        <p:grpSpPr>
          <a:xfrm>
            <a:off x="3517617" y="4137909"/>
            <a:ext cx="2150768" cy="791769"/>
            <a:chOff x="874196" y="2936196"/>
            <a:chExt cx="2474139" cy="907253"/>
          </a:xfrm>
        </p:grpSpPr>
        <p:sp>
          <p:nvSpPr>
            <p:cNvPr id="79" name="正方形/長方形 78"/>
            <p:cNvSpPr/>
            <p:nvPr/>
          </p:nvSpPr>
          <p:spPr>
            <a:xfrm>
              <a:off x="874196" y="3727981"/>
              <a:ext cx="2474139" cy="11546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0" name="正方形/長方形 79"/>
            <p:cNvSpPr/>
            <p:nvPr/>
          </p:nvSpPr>
          <p:spPr>
            <a:xfrm rot="16200000">
              <a:off x="981383" y="3274353"/>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1" name="正方形/長方形 80"/>
            <p:cNvSpPr/>
            <p:nvPr/>
          </p:nvSpPr>
          <p:spPr>
            <a:xfrm rot="16200000">
              <a:off x="1707131"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2" name="正方形/長方形 81"/>
            <p:cNvSpPr/>
            <p:nvPr/>
          </p:nvSpPr>
          <p:spPr>
            <a:xfrm rot="16200000">
              <a:off x="2432879"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83" name="片側の 2 つの角を丸めた四角形 82"/>
          <p:cNvSpPr/>
          <p:nvPr/>
        </p:nvSpPr>
        <p:spPr>
          <a:xfrm>
            <a:off x="3621170" y="4715254"/>
            <a:ext cx="640076" cy="86375"/>
          </a:xfrm>
          <a:prstGeom prst="round2Same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84" name="片側の 2 つの角を丸めた四角形 83"/>
          <p:cNvSpPr/>
          <p:nvPr/>
        </p:nvSpPr>
        <p:spPr>
          <a:xfrm>
            <a:off x="4348212" y="4721012"/>
            <a:ext cx="480132" cy="86375"/>
          </a:xfrm>
          <a:prstGeom prst="round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85" name="片側の 2 つの角を丸めた四角形 84"/>
          <p:cNvSpPr/>
          <p:nvPr/>
        </p:nvSpPr>
        <p:spPr>
          <a:xfrm>
            <a:off x="4436583" y="4602254"/>
            <a:ext cx="320188" cy="86375"/>
          </a:xfrm>
          <a:prstGeom prst="round2Same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grpSp>
        <p:nvGrpSpPr>
          <p:cNvPr id="9" name="図形グループ 155"/>
          <p:cNvGrpSpPr/>
          <p:nvPr/>
        </p:nvGrpSpPr>
        <p:grpSpPr>
          <a:xfrm>
            <a:off x="5763997" y="4135859"/>
            <a:ext cx="2150768" cy="791769"/>
            <a:chOff x="874196" y="2936196"/>
            <a:chExt cx="2474139" cy="907253"/>
          </a:xfrm>
        </p:grpSpPr>
        <p:sp>
          <p:nvSpPr>
            <p:cNvPr id="87" name="正方形/長方形 86"/>
            <p:cNvSpPr/>
            <p:nvPr/>
          </p:nvSpPr>
          <p:spPr>
            <a:xfrm>
              <a:off x="874196" y="3727981"/>
              <a:ext cx="2474139" cy="11546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rot="16200000">
              <a:off x="981383" y="3274353"/>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9" name="正方形/長方形 88"/>
            <p:cNvSpPr/>
            <p:nvPr/>
          </p:nvSpPr>
          <p:spPr>
            <a:xfrm rot="16200000">
              <a:off x="1707131"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0" name="正方形/長方形 89"/>
            <p:cNvSpPr/>
            <p:nvPr/>
          </p:nvSpPr>
          <p:spPr>
            <a:xfrm rot="16200000">
              <a:off x="2432879"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91" name="片側の 2 つの角を丸めた四角形 90"/>
          <p:cNvSpPr/>
          <p:nvPr/>
        </p:nvSpPr>
        <p:spPr>
          <a:xfrm>
            <a:off x="5867550" y="4713204"/>
            <a:ext cx="640076" cy="86375"/>
          </a:xfrm>
          <a:prstGeom prst="round2Same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92" name="片側の 2 つの角を丸めた四角形 91"/>
          <p:cNvSpPr/>
          <p:nvPr/>
        </p:nvSpPr>
        <p:spPr>
          <a:xfrm>
            <a:off x="5946048" y="4582399"/>
            <a:ext cx="480132" cy="86375"/>
          </a:xfrm>
          <a:prstGeom prst="round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93" name="片側の 2 つの角を丸めた四角形 92"/>
          <p:cNvSpPr/>
          <p:nvPr/>
        </p:nvSpPr>
        <p:spPr>
          <a:xfrm>
            <a:off x="7321661" y="4721794"/>
            <a:ext cx="320188" cy="86375"/>
          </a:xfrm>
          <a:prstGeom prst="round2Same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94" name="テキスト ボックス 93"/>
          <p:cNvSpPr txBox="1"/>
          <p:nvPr/>
        </p:nvSpPr>
        <p:spPr>
          <a:xfrm>
            <a:off x="4161540" y="3645897"/>
            <a:ext cx="818103" cy="369332"/>
          </a:xfrm>
          <a:prstGeom prst="rect">
            <a:avLst/>
          </a:prstGeom>
          <a:noFill/>
        </p:spPr>
        <p:txBody>
          <a:bodyPr wrap="none" rtlCol="0">
            <a:spAutoFit/>
          </a:bodyPr>
          <a:lstStyle/>
          <a:p>
            <a:r>
              <a:rPr lang="ja-JP" altLang="en-US" dirty="0"/>
              <a:t>状態</a:t>
            </a:r>
            <a:r>
              <a:rPr lang="en-US" altLang="ja-JP" dirty="0"/>
              <a:t>D</a:t>
            </a:r>
            <a:endParaRPr kumimoji="1" lang="ja-JP" altLang="en-US" dirty="0"/>
          </a:p>
        </p:txBody>
      </p:sp>
      <p:grpSp>
        <p:nvGrpSpPr>
          <p:cNvPr id="10" name="図形グループ 147"/>
          <p:cNvGrpSpPr/>
          <p:nvPr/>
        </p:nvGrpSpPr>
        <p:grpSpPr>
          <a:xfrm>
            <a:off x="102935" y="5654817"/>
            <a:ext cx="2150768" cy="791769"/>
            <a:chOff x="874196" y="2936196"/>
            <a:chExt cx="2474139" cy="907253"/>
          </a:xfrm>
        </p:grpSpPr>
        <p:sp>
          <p:nvSpPr>
            <p:cNvPr id="96" name="正方形/長方形 95"/>
            <p:cNvSpPr/>
            <p:nvPr/>
          </p:nvSpPr>
          <p:spPr>
            <a:xfrm>
              <a:off x="874196" y="3727981"/>
              <a:ext cx="2474139" cy="11546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7" name="正方形/長方形 96"/>
            <p:cNvSpPr/>
            <p:nvPr/>
          </p:nvSpPr>
          <p:spPr>
            <a:xfrm rot="16200000">
              <a:off x="981383" y="3274353"/>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8" name="正方形/長方形 97"/>
            <p:cNvSpPr/>
            <p:nvPr/>
          </p:nvSpPr>
          <p:spPr>
            <a:xfrm rot="16200000">
              <a:off x="1707131"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9" name="正方形/長方形 98"/>
            <p:cNvSpPr/>
            <p:nvPr/>
          </p:nvSpPr>
          <p:spPr>
            <a:xfrm rot="16200000">
              <a:off x="2432879"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00" name="片側の 2 つの角を丸めた四角形 99"/>
          <p:cNvSpPr/>
          <p:nvPr/>
        </p:nvSpPr>
        <p:spPr>
          <a:xfrm>
            <a:off x="1476583" y="6232162"/>
            <a:ext cx="640076" cy="86375"/>
          </a:xfrm>
          <a:prstGeom prst="round2Same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01" name="片側の 2 つの角を丸めた四角形 100"/>
          <p:cNvSpPr/>
          <p:nvPr/>
        </p:nvSpPr>
        <p:spPr>
          <a:xfrm>
            <a:off x="933530" y="6237920"/>
            <a:ext cx="480132" cy="86375"/>
          </a:xfrm>
          <a:prstGeom prst="round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102" name="片側の 2 つの角を丸めた四角形 101"/>
          <p:cNvSpPr/>
          <p:nvPr/>
        </p:nvSpPr>
        <p:spPr>
          <a:xfrm>
            <a:off x="1021901" y="6119162"/>
            <a:ext cx="320188" cy="86375"/>
          </a:xfrm>
          <a:prstGeom prst="round2Same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103" name="テキスト ボックス 102"/>
          <p:cNvSpPr txBox="1"/>
          <p:nvPr/>
        </p:nvSpPr>
        <p:spPr>
          <a:xfrm>
            <a:off x="800904" y="5203334"/>
            <a:ext cx="770088" cy="369332"/>
          </a:xfrm>
          <a:prstGeom prst="rect">
            <a:avLst/>
          </a:prstGeom>
          <a:noFill/>
        </p:spPr>
        <p:txBody>
          <a:bodyPr wrap="none" rtlCol="0">
            <a:spAutoFit/>
          </a:bodyPr>
          <a:lstStyle/>
          <a:p>
            <a:r>
              <a:rPr lang="ja-JP" altLang="en-US" dirty="0"/>
              <a:t>状態</a:t>
            </a:r>
            <a:r>
              <a:rPr lang="en-US" altLang="ja-JP" dirty="0"/>
              <a:t>E</a:t>
            </a:r>
            <a:endParaRPr kumimoji="1" lang="ja-JP" altLang="en-US" dirty="0"/>
          </a:p>
        </p:txBody>
      </p:sp>
      <p:grpSp>
        <p:nvGrpSpPr>
          <p:cNvPr id="11" name="図形グループ 147"/>
          <p:cNvGrpSpPr/>
          <p:nvPr/>
        </p:nvGrpSpPr>
        <p:grpSpPr>
          <a:xfrm>
            <a:off x="2349626" y="5658607"/>
            <a:ext cx="2150768" cy="791769"/>
            <a:chOff x="874196" y="2936196"/>
            <a:chExt cx="2474139" cy="907253"/>
          </a:xfrm>
        </p:grpSpPr>
        <p:sp>
          <p:nvSpPr>
            <p:cNvPr id="105" name="正方形/長方形 104"/>
            <p:cNvSpPr/>
            <p:nvPr/>
          </p:nvSpPr>
          <p:spPr>
            <a:xfrm>
              <a:off x="874196" y="3727981"/>
              <a:ext cx="2474139" cy="11546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6" name="正方形/長方形 105"/>
            <p:cNvSpPr/>
            <p:nvPr/>
          </p:nvSpPr>
          <p:spPr>
            <a:xfrm rot="16200000">
              <a:off x="981383" y="3274353"/>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7" name="正方形/長方形 106"/>
            <p:cNvSpPr/>
            <p:nvPr/>
          </p:nvSpPr>
          <p:spPr>
            <a:xfrm rot="16200000">
              <a:off x="1707131"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8" name="正方形/長方形 107"/>
            <p:cNvSpPr/>
            <p:nvPr/>
          </p:nvSpPr>
          <p:spPr>
            <a:xfrm rot="16200000">
              <a:off x="2432879"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09" name="片側の 2 つの角を丸めた四角形 108"/>
          <p:cNvSpPr/>
          <p:nvPr/>
        </p:nvSpPr>
        <p:spPr>
          <a:xfrm>
            <a:off x="3723274" y="6235952"/>
            <a:ext cx="640076" cy="86375"/>
          </a:xfrm>
          <a:prstGeom prst="round2Same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10" name="片側の 2 つの角を丸めた四角形 109"/>
          <p:cNvSpPr/>
          <p:nvPr/>
        </p:nvSpPr>
        <p:spPr>
          <a:xfrm>
            <a:off x="3180221" y="6241710"/>
            <a:ext cx="480132" cy="86375"/>
          </a:xfrm>
          <a:prstGeom prst="round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111" name="片側の 2 つの角を丸めた四角形 110"/>
          <p:cNvSpPr/>
          <p:nvPr/>
        </p:nvSpPr>
        <p:spPr>
          <a:xfrm>
            <a:off x="2633545" y="6244541"/>
            <a:ext cx="320188" cy="86375"/>
          </a:xfrm>
          <a:prstGeom prst="round2Same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grpSp>
        <p:nvGrpSpPr>
          <p:cNvPr id="12" name="図形グループ 147"/>
          <p:cNvGrpSpPr/>
          <p:nvPr/>
        </p:nvGrpSpPr>
        <p:grpSpPr>
          <a:xfrm>
            <a:off x="4609840" y="5648887"/>
            <a:ext cx="2150768" cy="791769"/>
            <a:chOff x="874196" y="2936196"/>
            <a:chExt cx="2474139" cy="907253"/>
          </a:xfrm>
        </p:grpSpPr>
        <p:sp>
          <p:nvSpPr>
            <p:cNvPr id="113" name="正方形/長方形 112"/>
            <p:cNvSpPr/>
            <p:nvPr/>
          </p:nvSpPr>
          <p:spPr>
            <a:xfrm>
              <a:off x="874196" y="3727981"/>
              <a:ext cx="2474139" cy="11546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4" name="正方形/長方形 113"/>
            <p:cNvSpPr/>
            <p:nvPr/>
          </p:nvSpPr>
          <p:spPr>
            <a:xfrm rot="16200000">
              <a:off x="981383" y="3274353"/>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5" name="正方形/長方形 114"/>
            <p:cNvSpPr/>
            <p:nvPr/>
          </p:nvSpPr>
          <p:spPr>
            <a:xfrm rot="16200000">
              <a:off x="1707131"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6" name="正方形/長方形 115"/>
            <p:cNvSpPr/>
            <p:nvPr/>
          </p:nvSpPr>
          <p:spPr>
            <a:xfrm rot="16200000">
              <a:off x="2432879"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17" name="片側の 2 つの角を丸めた四角形 116"/>
          <p:cNvSpPr/>
          <p:nvPr/>
        </p:nvSpPr>
        <p:spPr>
          <a:xfrm>
            <a:off x="5983488" y="6226232"/>
            <a:ext cx="640076" cy="86375"/>
          </a:xfrm>
          <a:prstGeom prst="round2Same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18" name="片側の 2 つの角を丸めた四角形 117"/>
          <p:cNvSpPr/>
          <p:nvPr/>
        </p:nvSpPr>
        <p:spPr>
          <a:xfrm>
            <a:off x="6061971" y="6096891"/>
            <a:ext cx="480132" cy="86375"/>
          </a:xfrm>
          <a:prstGeom prst="round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119" name="片側の 2 つの角を丸めた四角形 118"/>
          <p:cNvSpPr/>
          <p:nvPr/>
        </p:nvSpPr>
        <p:spPr>
          <a:xfrm>
            <a:off x="4893759" y="6234821"/>
            <a:ext cx="320188" cy="86375"/>
          </a:xfrm>
          <a:prstGeom prst="round2Same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grpSp>
        <p:nvGrpSpPr>
          <p:cNvPr id="13" name="図形グループ 147"/>
          <p:cNvGrpSpPr/>
          <p:nvPr/>
        </p:nvGrpSpPr>
        <p:grpSpPr>
          <a:xfrm>
            <a:off x="6870054" y="5639167"/>
            <a:ext cx="2150768" cy="791769"/>
            <a:chOff x="874196" y="2936196"/>
            <a:chExt cx="2474139" cy="907253"/>
          </a:xfrm>
        </p:grpSpPr>
        <p:sp>
          <p:nvSpPr>
            <p:cNvPr id="121" name="正方形/長方形 120"/>
            <p:cNvSpPr/>
            <p:nvPr/>
          </p:nvSpPr>
          <p:spPr>
            <a:xfrm>
              <a:off x="874196" y="3727981"/>
              <a:ext cx="2474139" cy="11546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2" name="正方形/長方形 121"/>
            <p:cNvSpPr/>
            <p:nvPr/>
          </p:nvSpPr>
          <p:spPr>
            <a:xfrm rot="16200000">
              <a:off x="981383" y="3274353"/>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3" name="正方形/長方形 122"/>
            <p:cNvSpPr/>
            <p:nvPr/>
          </p:nvSpPr>
          <p:spPr>
            <a:xfrm rot="16200000">
              <a:off x="1707131"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4" name="正方形/長方形 123"/>
            <p:cNvSpPr/>
            <p:nvPr/>
          </p:nvSpPr>
          <p:spPr>
            <a:xfrm rot="16200000">
              <a:off x="2432879"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25" name="片側の 2 つの角を丸めた四角形 124"/>
          <p:cNvSpPr/>
          <p:nvPr/>
        </p:nvSpPr>
        <p:spPr>
          <a:xfrm>
            <a:off x="8243702" y="6216512"/>
            <a:ext cx="640076" cy="86375"/>
          </a:xfrm>
          <a:prstGeom prst="round2Same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26" name="片側の 2 つの角を丸めた四角形 125"/>
          <p:cNvSpPr/>
          <p:nvPr/>
        </p:nvSpPr>
        <p:spPr>
          <a:xfrm>
            <a:off x="8335696" y="6100680"/>
            <a:ext cx="480132" cy="86375"/>
          </a:xfrm>
          <a:prstGeom prst="round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127" name="片側の 2 つの角を丸めた四角形 126"/>
          <p:cNvSpPr/>
          <p:nvPr/>
        </p:nvSpPr>
        <p:spPr>
          <a:xfrm>
            <a:off x="8424067" y="5981922"/>
            <a:ext cx="320188" cy="86375"/>
          </a:xfrm>
          <a:prstGeom prst="round2Same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cxnSp>
        <p:nvCxnSpPr>
          <p:cNvPr id="129" name="直線矢印コネクタ 128"/>
          <p:cNvCxnSpPr/>
          <p:nvPr/>
        </p:nvCxnSpPr>
        <p:spPr>
          <a:xfrm rot="10800000" flipV="1">
            <a:off x="4931747" y="3499082"/>
            <a:ext cx="743140" cy="54039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4" name="直線矢印コネクタ 133"/>
          <p:cNvCxnSpPr/>
          <p:nvPr/>
        </p:nvCxnSpPr>
        <p:spPr>
          <a:xfrm rot="10800000" flipV="1">
            <a:off x="1715979" y="5052729"/>
            <a:ext cx="2864467" cy="43231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5" name="テキスト ボックス 134"/>
          <p:cNvSpPr txBox="1"/>
          <p:nvPr/>
        </p:nvSpPr>
        <p:spPr>
          <a:xfrm>
            <a:off x="7378192" y="5194509"/>
            <a:ext cx="1107996" cy="369332"/>
          </a:xfrm>
          <a:prstGeom prst="rect">
            <a:avLst/>
          </a:prstGeom>
          <a:noFill/>
        </p:spPr>
        <p:txBody>
          <a:bodyPr wrap="none" rtlCol="0">
            <a:spAutoFit/>
          </a:bodyPr>
          <a:lstStyle/>
          <a:p>
            <a:r>
              <a:rPr kumimoji="1" lang="ja-JP" altLang="en-US" dirty="0"/>
              <a:t>目標状態</a:t>
            </a:r>
          </a:p>
        </p:txBody>
      </p:sp>
      <p:cxnSp>
        <p:nvCxnSpPr>
          <p:cNvPr id="139" name="直線矢印コネクタ 138"/>
          <p:cNvCxnSpPr/>
          <p:nvPr/>
        </p:nvCxnSpPr>
        <p:spPr>
          <a:xfrm>
            <a:off x="1967651" y="5931620"/>
            <a:ext cx="655884"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0" name="直線矢印コネクタ 139"/>
          <p:cNvCxnSpPr/>
          <p:nvPr/>
        </p:nvCxnSpPr>
        <p:spPr>
          <a:xfrm>
            <a:off x="4213298" y="5958409"/>
            <a:ext cx="655884"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8" name="直線矢印コネクタ 147"/>
          <p:cNvCxnSpPr/>
          <p:nvPr/>
        </p:nvCxnSpPr>
        <p:spPr>
          <a:xfrm>
            <a:off x="6458945" y="5985198"/>
            <a:ext cx="655884"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6" name="正方形/長方形 155"/>
          <p:cNvSpPr/>
          <p:nvPr/>
        </p:nvSpPr>
        <p:spPr>
          <a:xfrm>
            <a:off x="6107260" y="3431533"/>
            <a:ext cx="2675304" cy="648479"/>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1400" dirty="0">
                <a:solidFill>
                  <a:schemeClr val="tx1"/>
                </a:solidFill>
              </a:rPr>
              <a:t>たとえ目標状態から遠ざかった操作をしたかのようだが，下位の目標をクリアするには必要．</a:t>
            </a:r>
          </a:p>
        </p:txBody>
      </p:sp>
    </p:spTree>
    <p:extLst>
      <p:ext uri="{BB962C8B-B14F-4D97-AF65-F5344CB8AC3E}">
        <p14:creationId xmlns:p14="http://schemas.microsoft.com/office/powerpoint/2010/main" val="9841958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p:txBody>
          <a:bodyPr/>
          <a:lstStyle/>
          <a:p>
            <a:r>
              <a:rPr lang="ja-JP" altLang="en-US" dirty="0"/>
              <a:t>演習</a:t>
            </a:r>
          </a:p>
        </p:txBody>
      </p:sp>
      <p:sp>
        <p:nvSpPr>
          <p:cNvPr id="6" name="サブタイトル 5"/>
          <p:cNvSpPr>
            <a:spLocks noGrp="1"/>
          </p:cNvSpPr>
          <p:nvPr>
            <p:ph type="subTitle" idx="1"/>
          </p:nvPr>
        </p:nvSpPr>
        <p:spPr/>
        <p:txBody>
          <a:bodyPr/>
          <a:lstStyle/>
          <a:p>
            <a:endParaRPr lang="ja-JP" altLang="en-US" dirty="0"/>
          </a:p>
        </p:txBody>
      </p:sp>
      <p:sp>
        <p:nvSpPr>
          <p:cNvPr id="7" name="図プレースホルダ 6"/>
          <p:cNvSpPr>
            <a:spLocks noGrp="1"/>
          </p:cNvSpPr>
          <p:nvPr>
            <p:ph type="pic" sz="quarter" idx="13"/>
          </p:nvPr>
        </p:nvSpPr>
        <p:spPr/>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t>ハノイの塔</a:t>
            </a:r>
          </a:p>
        </p:txBody>
      </p:sp>
      <p:sp>
        <p:nvSpPr>
          <p:cNvPr id="6" name="コンテンツ プレースホルダ 5"/>
          <p:cNvSpPr>
            <a:spLocks noGrp="1"/>
          </p:cNvSpPr>
          <p:nvPr>
            <p:ph idx="1"/>
          </p:nvPr>
        </p:nvSpPr>
        <p:spPr>
          <a:xfrm>
            <a:off x="457199" y="2209801"/>
            <a:ext cx="6508377" cy="1534676"/>
          </a:xfrm>
        </p:spPr>
        <p:txBody>
          <a:bodyPr>
            <a:normAutofit fontScale="92500" lnSpcReduction="10000"/>
          </a:bodyPr>
          <a:lstStyle/>
          <a:p>
            <a:r>
              <a:rPr lang="ja-JP" altLang="en-US" dirty="0"/>
              <a:t>ディスクの枚数を５枚</a:t>
            </a:r>
            <a:endParaRPr lang="en-US" altLang="ja-JP" dirty="0"/>
          </a:p>
          <a:p>
            <a:r>
              <a:rPr lang="ja-JP" altLang="en-US" dirty="0"/>
              <a:t>ディスクの枚数を７枚</a:t>
            </a:r>
            <a:endParaRPr lang="en-US" altLang="ja-JP" dirty="0"/>
          </a:p>
          <a:p>
            <a:r>
              <a:rPr lang="ja-JP" altLang="en-US" dirty="0"/>
              <a:t>ディスクの枚数を</a:t>
            </a:r>
            <a:r>
              <a:rPr lang="en-US" altLang="ja-JP" dirty="0"/>
              <a:t>N</a:t>
            </a:r>
            <a:r>
              <a:rPr lang="ja-JP" altLang="en-US" dirty="0"/>
              <a:t>枚</a:t>
            </a:r>
            <a:endParaRPr lang="en-US" altLang="ja-JP" dirty="0"/>
          </a:p>
        </p:txBody>
      </p:sp>
      <p:sp>
        <p:nvSpPr>
          <p:cNvPr id="7" name="正方形/長方形 6"/>
          <p:cNvSpPr/>
          <p:nvPr/>
        </p:nvSpPr>
        <p:spPr>
          <a:xfrm>
            <a:off x="1141898" y="4772526"/>
            <a:ext cx="6564712" cy="1088702"/>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ja-JP" altLang="en-US" sz="2400" dirty="0"/>
              <a:t>本質的な部分は３枚のときと全く同じ</a:t>
            </a:r>
            <a:endParaRPr kumimoji="1" lang="en-US" altLang="ja-JP" sz="2400" dirty="0"/>
          </a:p>
          <a:p>
            <a:pPr algn="ctr"/>
            <a:r>
              <a:rPr lang="ja-JP" altLang="en-US" sz="2400" dirty="0"/>
              <a:t>手続きが２</a:t>
            </a:r>
            <a:r>
              <a:rPr lang="en-US" altLang="ja-JP" sz="2400" baseline="30000" dirty="0"/>
              <a:t>N</a:t>
            </a:r>
            <a:r>
              <a:rPr lang="en-US" altLang="ja-JP" sz="2400" dirty="0"/>
              <a:t>-1</a:t>
            </a:r>
            <a:r>
              <a:rPr lang="ja-JP" altLang="en-US" sz="2400" dirty="0"/>
              <a:t>回のディスクの移動</a:t>
            </a:r>
            <a:endParaRPr kumimoji="1" lang="ja-JP" altLang="en-US" sz="2400" dirty="0"/>
          </a:p>
        </p:txBody>
      </p:sp>
      <p:pic>
        <p:nvPicPr>
          <p:cNvPr id="8" name="hanoi.mp4">
            <a:hlinkClick r:id="" action="ppaction://media"/>
          </p:cNvPr>
          <p:cNvPicPr/>
          <p:nvPr>
            <a:videoFile r:link="rId2"/>
            <p:extLst>
              <p:ext uri="{DAA4B4D4-6D71-4841-9C94-3DE7FCFB9230}">
                <p14:media xmlns:p14="http://schemas.microsoft.com/office/powerpoint/2010/main" r:link="rId1"/>
              </p:ext>
            </p:extLst>
          </p:nvPr>
        </p:nvPicPr>
        <p:blipFill>
          <a:blip r:embed="rId4"/>
          <a:stretch>
            <a:fillRect/>
          </a:stretch>
        </p:blipFill>
        <p:spPr>
          <a:xfrm>
            <a:off x="3949781" y="1761565"/>
            <a:ext cx="4814120" cy="2707943"/>
          </a:xfrm>
          <a:prstGeom prst="rect">
            <a:avLst/>
          </a:prstGeom>
          <a:ln>
            <a:noFill/>
          </a:ln>
          <a:effectLst>
            <a:outerShdw blurRad="292100" dist="139700" dir="2700000" algn="tl" rotWithShape="0">
              <a:srgbClr val="333333">
                <a:alpha val="65000"/>
              </a:srgbClr>
            </a:outerShdw>
          </a:effectLst>
        </p:spPr>
      </p:pic>
      <p:sp>
        <p:nvSpPr>
          <p:cNvPr id="9" name="テキスト ボックス 8">
            <a:hlinkClick r:id="rId5"/>
          </p:cNvPr>
          <p:cNvSpPr txBox="1"/>
          <p:nvPr/>
        </p:nvSpPr>
        <p:spPr>
          <a:xfrm>
            <a:off x="919678" y="6151966"/>
            <a:ext cx="5870518" cy="523220"/>
          </a:xfrm>
          <a:prstGeom prst="rect">
            <a:avLst/>
          </a:prstGeom>
          <a:noFill/>
        </p:spPr>
        <p:txBody>
          <a:bodyPr wrap="none" rtlCol="0">
            <a:spAutoFit/>
          </a:bodyPr>
          <a:lstStyle/>
          <a:p>
            <a:r>
              <a:rPr lang="en-US" altLang="ja-JP" sz="2800" dirty="0"/>
              <a:t>http://</a:t>
            </a:r>
            <a:r>
              <a:rPr lang="en-US" altLang="ja-JP" sz="2800" dirty="0" err="1"/>
              <a:t>www.afsgames.com</a:t>
            </a:r>
            <a:r>
              <a:rPr lang="en-US" altLang="ja-JP" sz="2800" dirty="0"/>
              <a:t>/</a:t>
            </a:r>
            <a:r>
              <a:rPr lang="en-US" altLang="ja-JP" sz="2800" dirty="0" err="1"/>
              <a:t>hanoi.htm</a:t>
            </a:r>
            <a:endParaRPr kumimoji="1" lang="ja-JP" altLang="en-US" sz="2800"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8"/>
                                        </p:tgtEl>
                                      </p:cBhvr>
                                    </p:cmd>
                                  </p:childTnLst>
                                </p:cTn>
                              </p:par>
                            </p:childTnLst>
                          </p:cTn>
                        </p:par>
                      </p:childTnLst>
                    </p:cTn>
                  </p:par>
                </p:childTnLst>
              </p:cTn>
              <p:nextCondLst>
                <p:cond evt="onClick" delay="0">
                  <p:tgtEl>
                    <p:spTgt spid="8"/>
                  </p:tgtEl>
                </p:cond>
              </p:nextCondLst>
            </p:seq>
            <p:video fullScrn="1">
              <p:cMediaNode vol="80000">
                <p:cTn id="7" fill="hold" display="0">
                  <p:stCondLst>
                    <p:cond delay="indefinite"/>
                  </p:stCondLst>
                  <p:endCondLst>
                    <p:cond evt="onNext" delay="0">
                      <p:tgtEl>
                        <p:sldTgt/>
                      </p:tgtEl>
                    </p:cond>
                    <p:cond evt="onPrev" delay="0">
                      <p:tgtEl>
                        <p:sldTgt/>
                      </p:tgtEl>
                    </p:cond>
                  </p:endCondLst>
                </p:cTn>
                <p:tgtEl>
                  <p:spTgt spid="8"/>
                </p:tgtEl>
              </p:cMediaNode>
            </p:video>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まとめ</a:t>
            </a:r>
          </a:p>
        </p:txBody>
      </p:sp>
      <p:sp>
        <p:nvSpPr>
          <p:cNvPr id="3" name="コンテンツ プレースホルダ 2"/>
          <p:cNvSpPr>
            <a:spLocks noGrp="1"/>
          </p:cNvSpPr>
          <p:nvPr>
            <p:ph idx="1"/>
          </p:nvPr>
        </p:nvSpPr>
        <p:spPr>
          <a:xfrm>
            <a:off x="457199" y="2209800"/>
            <a:ext cx="7904164" cy="4288497"/>
          </a:xfrm>
        </p:spPr>
        <p:txBody>
          <a:bodyPr>
            <a:normAutofit/>
          </a:bodyPr>
          <a:lstStyle/>
          <a:p>
            <a:r>
              <a:rPr lang="ja-JP" altLang="en-US" dirty="0"/>
              <a:t>認知科学の方法によって，「心の働き（頭の中の現象）」を形式的に表現することで，客観的・理論的な観察が可能になる．</a:t>
            </a:r>
            <a:endParaRPr lang="en-US" altLang="ja-JP" dirty="0"/>
          </a:p>
          <a:p>
            <a:r>
              <a:rPr lang="ja-JP" altLang="en-US" dirty="0"/>
              <a:t>人間がものを考え，答を導く過程（問題解決過程）は，一見複雑な手続きが行われているように思えるが，実は比較的単純な情報処理過程として説明することができる．</a:t>
            </a:r>
            <a:endParaRPr lang="en-US" altLang="ja-JP" dirty="0"/>
          </a:p>
          <a:p>
            <a:r>
              <a:rPr lang="ja-JP" altLang="en-US" dirty="0"/>
              <a:t>学習の場面にこのようなアプローチを適用可能であれば，人間が学習するという認知活動を理論的な根拠に基づいて支援することが可能になるだろう．</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99E35A-A97E-DC47-9745-1176023415D5}"/>
              </a:ext>
            </a:extLst>
          </p:cNvPr>
          <p:cNvSpPr>
            <a:spLocks noGrp="1"/>
          </p:cNvSpPr>
          <p:nvPr>
            <p:ph type="title"/>
          </p:nvPr>
        </p:nvSpPr>
        <p:spPr/>
        <p:txBody>
          <a:bodyPr/>
          <a:lstStyle/>
          <a:p>
            <a:r>
              <a:rPr kumimoji="1" lang="ja-JP" altLang="en-US"/>
              <a:t>来週の予定</a:t>
            </a:r>
          </a:p>
        </p:txBody>
      </p:sp>
      <p:sp>
        <p:nvSpPr>
          <p:cNvPr id="3" name="コンテンツ プレースホルダー 2">
            <a:extLst>
              <a:ext uri="{FF2B5EF4-FFF2-40B4-BE49-F238E27FC236}">
                <a16:creationId xmlns:a16="http://schemas.microsoft.com/office/drawing/2014/main" id="{680C8959-EFD6-A648-B54E-E3D572B331C5}"/>
              </a:ext>
            </a:extLst>
          </p:cNvPr>
          <p:cNvSpPr>
            <a:spLocks noGrp="1"/>
          </p:cNvSpPr>
          <p:nvPr>
            <p:ph idx="1"/>
          </p:nvPr>
        </p:nvSpPr>
        <p:spPr>
          <a:xfrm>
            <a:off x="403761" y="3512126"/>
            <a:ext cx="8265225" cy="3345873"/>
          </a:xfrm>
        </p:spPr>
        <p:txBody>
          <a:bodyPr/>
          <a:lstStyle/>
          <a:p>
            <a:pPr marL="0" indent="0">
              <a:buNone/>
            </a:pPr>
            <a:r>
              <a:rPr kumimoji="1" lang="ja-JP" altLang="en-US" sz="2800" u="sng"/>
              <a:t>ゆるい宿題（チャレンジする意欲のある人のために）</a:t>
            </a:r>
            <a:endParaRPr kumimoji="1" lang="en-US" altLang="ja-JP" sz="2800" u="sng" dirty="0"/>
          </a:p>
          <a:p>
            <a:pPr>
              <a:buFont typeface="Arial" panose="020B0604020202020204" pitchFamily="34" charset="0"/>
              <a:buChar char="•"/>
            </a:pPr>
            <a:r>
              <a:rPr kumimoji="1" lang="ja-JP" altLang="en-US"/>
              <a:t>「ハノイの塔」を解く（問題解決する）プログラムを作成し，Ｎ枚のディスクに対してすべて同じアルゴリズムで解けることを証明せよ．</a:t>
            </a:r>
            <a:endParaRPr kumimoji="1" lang="en-US" altLang="ja-JP" dirty="0"/>
          </a:p>
          <a:p>
            <a:pPr>
              <a:buFont typeface="Arial" panose="020B0604020202020204" pitchFamily="34" charset="0"/>
              <a:buChar char="•"/>
            </a:pPr>
            <a:r>
              <a:rPr lang="ja-JP" altLang="en-US"/>
              <a:t>言語は何でも可．グラフィカルに実行して見せて欲しい．</a:t>
            </a:r>
            <a:endParaRPr lang="en-US" altLang="ja-JP" dirty="0"/>
          </a:p>
          <a:p>
            <a:pPr>
              <a:buFont typeface="Arial" panose="020B0604020202020204" pitchFamily="34" charset="0"/>
              <a:buChar char="•"/>
            </a:pPr>
            <a:r>
              <a:rPr kumimoji="1" lang="ja-JP" altLang="en-US"/>
              <a:t>グループ可．</a:t>
            </a:r>
          </a:p>
        </p:txBody>
      </p:sp>
      <p:sp>
        <p:nvSpPr>
          <p:cNvPr id="4" name="正方形/長方形 3">
            <a:extLst>
              <a:ext uri="{FF2B5EF4-FFF2-40B4-BE49-F238E27FC236}">
                <a16:creationId xmlns:a16="http://schemas.microsoft.com/office/drawing/2014/main" id="{962CA22B-AAEA-7D4C-BFDF-0C19FE237B6F}"/>
              </a:ext>
            </a:extLst>
          </p:cNvPr>
          <p:cNvSpPr/>
          <p:nvPr/>
        </p:nvSpPr>
        <p:spPr>
          <a:xfrm>
            <a:off x="779462" y="1678440"/>
            <a:ext cx="7581901" cy="1667435"/>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800"/>
              <a:t>海外出張（オーストラリア）のため</a:t>
            </a:r>
            <a:endParaRPr kumimoji="1" lang="en-US" altLang="ja-JP" sz="2800" dirty="0"/>
          </a:p>
          <a:p>
            <a:pPr algn="ctr"/>
            <a:r>
              <a:rPr lang="ja-JP" altLang="en-US" sz="5400" b="1">
                <a:effectLst>
                  <a:outerShdw blurRad="50800" dist="38100" dir="2700000" algn="tl" rotWithShape="0">
                    <a:prstClr val="black">
                      <a:alpha val="40000"/>
                    </a:prstClr>
                  </a:outerShdw>
                </a:effectLst>
              </a:rPr>
              <a:t>休講</a:t>
            </a:r>
            <a:endParaRPr kumimoji="1" lang="ja-JP" altLang="en-US" sz="5400" b="1">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460969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ja-JP" altLang="en-US"/>
              <a:t>性質の継承</a:t>
            </a:r>
          </a:p>
        </p:txBody>
      </p:sp>
      <p:sp>
        <p:nvSpPr>
          <p:cNvPr id="124931" name="Rectangle 3"/>
          <p:cNvSpPr>
            <a:spLocks noGrp="1" noChangeArrowheads="1"/>
          </p:cNvSpPr>
          <p:nvPr>
            <p:ph type="body" idx="1"/>
          </p:nvPr>
        </p:nvSpPr>
        <p:spPr>
          <a:xfrm>
            <a:off x="1066800" y="1981200"/>
            <a:ext cx="7620000" cy="2438400"/>
          </a:xfrm>
        </p:spPr>
        <p:txBody>
          <a:bodyPr/>
          <a:lstStyle/>
          <a:p>
            <a:pPr>
              <a:lnSpc>
                <a:spcPct val="90000"/>
              </a:lnSpc>
            </a:pPr>
            <a:r>
              <a:rPr lang="ja-JP" altLang="en-US"/>
              <a:t>フレーム間の階層関係は</a:t>
            </a:r>
            <a:r>
              <a:rPr lang="en-US" altLang="ja-JP"/>
              <a:t>“is_a”</a:t>
            </a:r>
            <a:r>
              <a:rPr lang="ja-JP" altLang="en-US"/>
              <a:t>関係で表現される．</a:t>
            </a:r>
            <a:endParaRPr lang="en-US" altLang="ja-JP"/>
          </a:p>
          <a:p>
            <a:pPr lvl="1">
              <a:lnSpc>
                <a:spcPct val="90000"/>
              </a:lnSpc>
            </a:pPr>
            <a:r>
              <a:rPr lang="en-US" altLang="ja-JP"/>
              <a:t>“a_kind_of”</a:t>
            </a:r>
          </a:p>
          <a:p>
            <a:pPr lvl="1">
              <a:lnSpc>
                <a:spcPct val="90000"/>
              </a:lnSpc>
            </a:pPr>
            <a:r>
              <a:rPr lang="en-US" altLang="ja-JP"/>
              <a:t>“an_instance_of”</a:t>
            </a:r>
          </a:p>
          <a:p>
            <a:pPr lvl="1">
              <a:lnSpc>
                <a:spcPct val="90000"/>
              </a:lnSpc>
            </a:pPr>
            <a:r>
              <a:rPr lang="en-US" altLang="ja-JP"/>
              <a:t>“a_subset_of”</a:t>
            </a:r>
          </a:p>
        </p:txBody>
      </p:sp>
      <p:graphicFrame>
        <p:nvGraphicFramePr>
          <p:cNvPr id="124932" name="Group 4"/>
          <p:cNvGraphicFramePr>
            <a:graphicFrameLocks noGrp="1"/>
          </p:cNvGraphicFramePr>
          <p:nvPr/>
        </p:nvGraphicFramePr>
        <p:xfrm>
          <a:off x="2590800" y="4800600"/>
          <a:ext cx="2667000" cy="1139826"/>
        </p:xfrm>
        <a:graphic>
          <a:graphicData uri="http://schemas.openxmlformats.org/drawingml/2006/table">
            <a:tbl>
              <a:tblPr/>
              <a:tblGrid>
                <a:gridCol w="933450">
                  <a:extLst>
                    <a:ext uri="{9D8B030D-6E8A-4147-A177-3AD203B41FA5}">
                      <a16:colId xmlns:a16="http://schemas.microsoft.com/office/drawing/2014/main" val="20000"/>
                    </a:ext>
                  </a:extLst>
                </a:gridCol>
                <a:gridCol w="1733550">
                  <a:extLst>
                    <a:ext uri="{9D8B030D-6E8A-4147-A177-3AD203B41FA5}">
                      <a16:colId xmlns:a16="http://schemas.microsoft.com/office/drawing/2014/main" val="20001"/>
                    </a:ext>
                  </a:extLst>
                </a:gridCol>
              </a:tblGrid>
              <a:tr h="209550">
                <a:tc gridSpan="2">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情報学部</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tc hMerge="1">
                  <a:txBody>
                    <a:bodyPr/>
                    <a:lstStyle/>
                    <a:p>
                      <a:endParaRPr kumimoji="1" lang="ja-JP" altLang="en-US"/>
                    </a:p>
                  </a:txBody>
                  <a:tcPr/>
                </a:tc>
                <a:extLst>
                  <a:ext uri="{0D108BD9-81ED-4DB2-BD59-A6C34878D82A}">
                    <a16:rowId xmlns:a16="http://schemas.microsoft.com/office/drawing/2014/main" val="10000"/>
                  </a:ext>
                </a:extLst>
              </a:tr>
              <a:tr h="277813">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000" b="1" i="1" u="none" strike="noStrike" cap="none" normalizeH="0" baseline="0">
                          <a:ln>
                            <a:noFill/>
                          </a:ln>
                          <a:solidFill>
                            <a:schemeClr val="tx1"/>
                          </a:solidFill>
                          <a:effectLst/>
                          <a:latin typeface="Times New Roman" charset="0"/>
                          <a:ea typeface="ＭＳ Ｐゴシック" charset="-128"/>
                          <a:cs typeface="ＭＳ Ｐゴシック" charset="-128"/>
                        </a:rPr>
                        <a:t>関係</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200" b="1" i="1" u="none" strike="noStrike" cap="none" normalizeH="0" baseline="0">
                          <a:ln>
                            <a:noFill/>
                          </a:ln>
                          <a:solidFill>
                            <a:srgbClr val="FF0000"/>
                          </a:solidFill>
                          <a:effectLst/>
                          <a:latin typeface="Times New Roman" charset="0"/>
                          <a:ea typeface="ＭＳ Ｐゴシック" charset="-128"/>
                          <a:cs typeface="ＭＳ Ｐゴシック" charset="-128"/>
                        </a:rPr>
                        <a:t>a_subset_of </a:t>
                      </a:r>
                      <a:r>
                        <a:rPr kumimoji="1" lang="ja-JP" altLang="en-US" sz="1000" b="1" i="1" u="none" strike="noStrike" cap="none" normalizeH="0" baseline="0">
                          <a:ln>
                            <a:noFill/>
                          </a:ln>
                          <a:solidFill>
                            <a:schemeClr val="tx1"/>
                          </a:solidFill>
                          <a:effectLst/>
                          <a:latin typeface="Times New Roman" charset="0"/>
                          <a:ea typeface="ＭＳ Ｐゴシック" charset="-128"/>
                          <a:cs typeface="ＭＳ Ｐゴシック" charset="-128"/>
                        </a:rPr>
                        <a:t>（静大浜松Ｃ）</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1"/>
                  </a:ext>
                </a:extLst>
              </a:tr>
              <a:tr h="2794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000" b="1" i="1" u="none" strike="noStrike" cap="none" normalizeH="0" baseline="0">
                          <a:ln>
                            <a:noFill/>
                          </a:ln>
                          <a:solidFill>
                            <a:schemeClr val="tx1"/>
                          </a:solidFill>
                          <a:effectLst/>
                          <a:latin typeface="Times New Roman" charset="0"/>
                          <a:ea typeface="ＭＳ Ｐゴシック" charset="-128"/>
                          <a:cs typeface="ＭＳ Ｐゴシック" charset="-128"/>
                        </a:rPr>
                        <a:t>所在地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endParaRPr kumimoji="1" lang="ja-JP" altLang="en-US" sz="1000" b="1" i="1" u="none" strike="noStrike" cap="none" normalizeH="0" baseline="0">
                        <a:ln>
                          <a:noFill/>
                        </a:ln>
                        <a:solidFill>
                          <a:schemeClr val="tx1"/>
                        </a:solidFill>
                        <a:effectLst/>
                        <a:latin typeface="Times New Roman" charset="0"/>
                        <a:ea typeface="ＭＳ Ｐゴシック" charset="-128"/>
                        <a:cs typeface="ＭＳ Ｐゴシック"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2"/>
                  </a:ext>
                </a:extLst>
              </a:tr>
              <a:tr h="277813">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000" b="1" i="1" u="none" strike="noStrike" cap="none" normalizeH="0" baseline="0">
                          <a:ln>
                            <a:noFill/>
                          </a:ln>
                          <a:solidFill>
                            <a:schemeClr val="tx1"/>
                          </a:solidFill>
                          <a:effectLst/>
                          <a:latin typeface="Times New Roman" charset="0"/>
                          <a:ea typeface="ＭＳ Ｐゴシック" charset="-128"/>
                          <a:cs typeface="ＭＳ Ｐゴシック" charset="-128"/>
                        </a:rPr>
                        <a:t>学科</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000" b="1" i="1" u="none" strike="noStrike" cap="none" normalizeH="0" baseline="0" dirty="0">
                          <a:ln>
                            <a:noFill/>
                          </a:ln>
                          <a:solidFill>
                            <a:schemeClr val="tx1"/>
                          </a:solidFill>
                          <a:effectLst/>
                          <a:latin typeface="Times New Roman" charset="0"/>
                          <a:ea typeface="ＭＳ Ｐゴシック" charset="-128"/>
                          <a:cs typeface="ＭＳ Ｐゴシック" charset="-128"/>
                        </a:rPr>
                        <a:t>情報科学科，情報社会学科</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3"/>
                  </a:ext>
                </a:extLst>
              </a:tr>
            </a:tbl>
          </a:graphicData>
        </a:graphic>
      </p:graphicFrame>
      <p:graphicFrame>
        <p:nvGraphicFramePr>
          <p:cNvPr id="124948" name="Group 20"/>
          <p:cNvGraphicFramePr>
            <a:graphicFrameLocks noGrp="1"/>
          </p:cNvGraphicFramePr>
          <p:nvPr/>
        </p:nvGraphicFramePr>
        <p:xfrm>
          <a:off x="5029200" y="2819400"/>
          <a:ext cx="2971800" cy="1380173"/>
        </p:xfrm>
        <a:graphic>
          <a:graphicData uri="http://schemas.openxmlformats.org/drawingml/2006/table">
            <a:tbl>
              <a:tblPr/>
              <a:tblGrid>
                <a:gridCol w="803275">
                  <a:extLst>
                    <a:ext uri="{9D8B030D-6E8A-4147-A177-3AD203B41FA5}">
                      <a16:colId xmlns:a16="http://schemas.microsoft.com/office/drawing/2014/main" val="20000"/>
                    </a:ext>
                  </a:extLst>
                </a:gridCol>
                <a:gridCol w="2168525">
                  <a:extLst>
                    <a:ext uri="{9D8B030D-6E8A-4147-A177-3AD203B41FA5}">
                      <a16:colId xmlns:a16="http://schemas.microsoft.com/office/drawing/2014/main" val="20001"/>
                    </a:ext>
                  </a:extLst>
                </a:gridCol>
              </a:tblGrid>
              <a:tr h="209550">
                <a:tc gridSpan="2">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600" b="0" i="0" u="none" strike="noStrike" cap="none" normalizeH="0" baseline="0">
                          <a:ln>
                            <a:noFill/>
                          </a:ln>
                          <a:solidFill>
                            <a:schemeClr val="tx1"/>
                          </a:solidFill>
                          <a:effectLst/>
                          <a:latin typeface="Times New Roman" charset="0"/>
                          <a:ea typeface="ＭＳ Ｐゴシック" charset="-128"/>
                          <a:cs typeface="ＭＳ Ｐゴシック" charset="-128"/>
                        </a:rPr>
                        <a:t>静岡大学浜松キャンパス</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tc hMerge="1">
                  <a:txBody>
                    <a:bodyPr/>
                    <a:lstStyle/>
                    <a:p>
                      <a:endParaRPr kumimoji="1" lang="ja-JP" altLang="en-US"/>
                    </a:p>
                  </a:txBody>
                  <a:tcPr/>
                </a:tc>
                <a:extLst>
                  <a:ext uri="{0D108BD9-81ED-4DB2-BD59-A6C34878D82A}">
                    <a16:rowId xmlns:a16="http://schemas.microsoft.com/office/drawing/2014/main" val="10000"/>
                  </a:ext>
                </a:extLst>
              </a:tr>
              <a:tr h="277813">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200" b="1" i="1" u="none" strike="noStrike" cap="none" normalizeH="0" baseline="0">
                          <a:ln>
                            <a:noFill/>
                          </a:ln>
                          <a:solidFill>
                            <a:schemeClr val="tx1"/>
                          </a:solidFill>
                          <a:effectLst/>
                          <a:latin typeface="Times New Roman" charset="0"/>
                          <a:ea typeface="ＭＳ Ｐゴシック" charset="-128"/>
                          <a:cs typeface="ＭＳ Ｐゴシック" charset="-128"/>
                        </a:rPr>
                        <a:t>関係</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400" b="1" i="1" u="none" strike="noStrike" cap="none" normalizeH="0" baseline="0">
                          <a:ln>
                            <a:noFill/>
                          </a:ln>
                          <a:solidFill>
                            <a:srgbClr val="FF0000"/>
                          </a:solidFill>
                          <a:effectLst/>
                          <a:latin typeface="Times New Roman" charset="0"/>
                          <a:ea typeface="ＭＳ Ｐゴシック" charset="-128"/>
                          <a:cs typeface="ＭＳ Ｐゴシック" charset="-128"/>
                        </a:rPr>
                        <a:t>a_subset_of</a:t>
                      </a:r>
                      <a:r>
                        <a:rPr kumimoji="1" lang="en-US" altLang="ja-JP" sz="1200" b="1" i="1" u="none" strike="noStrike" cap="none" normalizeH="0" baseline="0">
                          <a:ln>
                            <a:noFill/>
                          </a:ln>
                          <a:solidFill>
                            <a:srgbClr val="FF0000"/>
                          </a:solidFill>
                          <a:effectLst/>
                          <a:latin typeface="Times New Roman" charset="0"/>
                          <a:ea typeface="ＭＳ Ｐゴシック" charset="-128"/>
                          <a:cs typeface="ＭＳ Ｐゴシック" charset="-128"/>
                        </a:rPr>
                        <a:t> </a:t>
                      </a:r>
                      <a:r>
                        <a:rPr kumimoji="1" lang="ja-JP" altLang="en-US" sz="1200" b="1" i="1" u="none" strike="noStrike" cap="none" normalizeH="0" baseline="0">
                          <a:ln>
                            <a:noFill/>
                          </a:ln>
                          <a:solidFill>
                            <a:schemeClr val="tx1"/>
                          </a:solidFill>
                          <a:effectLst/>
                          <a:latin typeface="Times New Roman" charset="0"/>
                          <a:ea typeface="ＭＳ Ｐゴシック" charset="-128"/>
                          <a:cs typeface="ＭＳ Ｐゴシック" charset="-128"/>
                        </a:rPr>
                        <a:t>（静大キャンパス）</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1"/>
                  </a:ext>
                </a:extLst>
              </a:tr>
              <a:tr h="2794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200" b="1" i="1" u="none" strike="noStrike" cap="none" normalizeH="0" baseline="0">
                          <a:ln>
                            <a:noFill/>
                          </a:ln>
                          <a:solidFill>
                            <a:schemeClr val="tx1"/>
                          </a:solidFill>
                          <a:effectLst/>
                          <a:latin typeface="Times New Roman" charset="0"/>
                          <a:ea typeface="ＭＳ Ｐゴシック" charset="-128"/>
                          <a:cs typeface="ＭＳ Ｐゴシック" charset="-128"/>
                        </a:rPr>
                        <a:t>組織</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endParaRPr kumimoji="1" lang="ja-JP" altLang="en-US" sz="1200" b="1" i="1" u="none" strike="noStrike" cap="none" normalizeH="0" baseline="0">
                        <a:ln>
                          <a:noFill/>
                        </a:ln>
                        <a:solidFill>
                          <a:schemeClr val="tx1"/>
                        </a:solidFill>
                        <a:effectLst/>
                        <a:latin typeface="Times New Roman" charset="0"/>
                        <a:ea typeface="ＭＳ Ｐゴシック" charset="-128"/>
                        <a:cs typeface="ＭＳ Ｐゴシック"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2"/>
                  </a:ext>
                </a:extLst>
              </a:tr>
              <a:tr h="277813">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200" b="1" i="1" u="none" strike="noStrike" cap="none" normalizeH="0" baseline="0">
                          <a:ln>
                            <a:noFill/>
                          </a:ln>
                          <a:solidFill>
                            <a:schemeClr val="tx1"/>
                          </a:solidFill>
                          <a:effectLst/>
                          <a:latin typeface="Times New Roman" charset="0"/>
                          <a:ea typeface="ＭＳ Ｐゴシック" charset="-128"/>
                          <a:cs typeface="ＭＳ Ｐゴシック" charset="-128"/>
                        </a:rPr>
                        <a:t>所在地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200" b="1" i="1" u="none" strike="noStrike" cap="none" normalizeH="0" baseline="0" dirty="0">
                          <a:ln>
                            <a:noFill/>
                          </a:ln>
                          <a:solidFill>
                            <a:schemeClr val="tx1"/>
                          </a:solidFill>
                          <a:effectLst/>
                          <a:latin typeface="Times New Roman" charset="0"/>
                          <a:ea typeface="ＭＳ Ｐゴシック" charset="-128"/>
                          <a:cs typeface="ＭＳ Ｐゴシック" charset="-128"/>
                        </a:rPr>
                        <a:t>浜松市城北</a:t>
                      </a:r>
                      <a:r>
                        <a:rPr kumimoji="1" lang="en-US" altLang="ja-JP" sz="1200" b="1" i="1" u="none" strike="noStrike" cap="none" normalizeH="0" baseline="0" dirty="0">
                          <a:ln>
                            <a:noFill/>
                          </a:ln>
                          <a:solidFill>
                            <a:schemeClr val="tx1"/>
                          </a:solidFill>
                          <a:effectLst/>
                          <a:latin typeface="Times New Roman" charset="0"/>
                          <a:ea typeface="ＭＳ Ｐゴシック" charset="-128"/>
                          <a:cs typeface="ＭＳ Ｐゴシック" charset="-128"/>
                        </a:rPr>
                        <a:t>3-5-1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3"/>
                  </a:ext>
                </a:extLst>
              </a:tr>
            </a:tbl>
          </a:graphicData>
        </a:graphic>
      </p:graphicFrame>
      <p:graphicFrame>
        <p:nvGraphicFramePr>
          <p:cNvPr id="124964" name="Group 36"/>
          <p:cNvGraphicFramePr>
            <a:graphicFrameLocks noGrp="1"/>
          </p:cNvGraphicFramePr>
          <p:nvPr/>
        </p:nvGraphicFramePr>
        <p:xfrm>
          <a:off x="5715000" y="4800600"/>
          <a:ext cx="2590800" cy="1407160"/>
        </p:xfrm>
        <a:graphic>
          <a:graphicData uri="http://schemas.openxmlformats.org/drawingml/2006/table">
            <a:tbl>
              <a:tblPr/>
              <a:tblGrid>
                <a:gridCol w="957263">
                  <a:extLst>
                    <a:ext uri="{9D8B030D-6E8A-4147-A177-3AD203B41FA5}">
                      <a16:colId xmlns:a16="http://schemas.microsoft.com/office/drawing/2014/main" val="20000"/>
                    </a:ext>
                  </a:extLst>
                </a:gridCol>
                <a:gridCol w="1633537">
                  <a:extLst>
                    <a:ext uri="{9D8B030D-6E8A-4147-A177-3AD203B41FA5}">
                      <a16:colId xmlns:a16="http://schemas.microsoft.com/office/drawing/2014/main" val="20001"/>
                    </a:ext>
                  </a:extLst>
                </a:gridCol>
              </a:tblGrid>
              <a:tr h="209550">
                <a:tc gridSpan="2">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工学部</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tc hMerge="1">
                  <a:txBody>
                    <a:bodyPr/>
                    <a:lstStyle/>
                    <a:p>
                      <a:endParaRPr kumimoji="1" lang="ja-JP" altLang="en-US"/>
                    </a:p>
                  </a:txBody>
                  <a:tcPr/>
                </a:tc>
                <a:extLst>
                  <a:ext uri="{0D108BD9-81ED-4DB2-BD59-A6C34878D82A}">
                    <a16:rowId xmlns:a16="http://schemas.microsoft.com/office/drawing/2014/main" val="10000"/>
                  </a:ext>
                </a:extLst>
              </a:tr>
              <a:tr h="277813">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000" b="1" i="1" u="none" strike="noStrike" cap="none" normalizeH="0" baseline="0">
                          <a:ln>
                            <a:noFill/>
                          </a:ln>
                          <a:solidFill>
                            <a:schemeClr val="tx1"/>
                          </a:solidFill>
                          <a:effectLst/>
                          <a:latin typeface="Times New Roman" charset="0"/>
                          <a:ea typeface="ＭＳ Ｐゴシック" charset="-128"/>
                          <a:cs typeface="ＭＳ Ｐゴシック" charset="-128"/>
                        </a:rPr>
                        <a:t>関係</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200" b="1" i="1" u="none" strike="noStrike" cap="none" normalizeH="0" baseline="0">
                          <a:ln>
                            <a:noFill/>
                          </a:ln>
                          <a:solidFill>
                            <a:srgbClr val="FF0000"/>
                          </a:solidFill>
                          <a:effectLst/>
                          <a:latin typeface="Times New Roman" charset="0"/>
                          <a:ea typeface="ＭＳ Ｐゴシック" charset="-128"/>
                          <a:cs typeface="ＭＳ Ｐゴシック" charset="-128"/>
                        </a:rPr>
                        <a:t>a_subset_of</a:t>
                      </a:r>
                      <a:r>
                        <a:rPr kumimoji="1" lang="en-US" altLang="ja-JP" sz="1000" b="1" i="1" u="none" strike="noStrike" cap="none" normalizeH="0" baseline="0">
                          <a:ln>
                            <a:noFill/>
                          </a:ln>
                          <a:solidFill>
                            <a:schemeClr val="tx1"/>
                          </a:solidFill>
                          <a:effectLst/>
                          <a:latin typeface="Times New Roman" charset="0"/>
                          <a:ea typeface="ＭＳ Ｐゴシック" charset="-128"/>
                          <a:cs typeface="ＭＳ Ｐゴシック" charset="-128"/>
                        </a:rPr>
                        <a:t> </a:t>
                      </a:r>
                      <a:r>
                        <a:rPr kumimoji="1" lang="ja-JP" altLang="en-US" sz="1000" b="1" i="1" u="none" strike="noStrike" cap="none" normalizeH="0" baseline="0">
                          <a:ln>
                            <a:noFill/>
                          </a:ln>
                          <a:solidFill>
                            <a:schemeClr val="tx1"/>
                          </a:solidFill>
                          <a:effectLst/>
                          <a:latin typeface="Times New Roman" charset="0"/>
                          <a:ea typeface="ＭＳ Ｐゴシック" charset="-128"/>
                          <a:cs typeface="ＭＳ Ｐゴシック" charset="-128"/>
                        </a:rPr>
                        <a:t>（静大浜松Ｃ）</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1"/>
                  </a:ext>
                </a:extLst>
              </a:tr>
              <a:tr h="2794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000" b="1" i="1" u="none" strike="noStrike" cap="none" normalizeH="0" baseline="0">
                          <a:ln>
                            <a:noFill/>
                          </a:ln>
                          <a:solidFill>
                            <a:schemeClr val="tx1"/>
                          </a:solidFill>
                          <a:effectLst/>
                          <a:latin typeface="Times New Roman" charset="0"/>
                          <a:ea typeface="ＭＳ Ｐゴシック" charset="-128"/>
                          <a:cs typeface="ＭＳ Ｐゴシック" charset="-128"/>
                        </a:rPr>
                        <a:t>所在地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endParaRPr kumimoji="1" lang="ja-JP" altLang="en-US" sz="1000" b="1" i="1" u="none" strike="noStrike" cap="none" normalizeH="0" baseline="0">
                        <a:ln>
                          <a:noFill/>
                        </a:ln>
                        <a:solidFill>
                          <a:schemeClr val="tx1"/>
                        </a:solidFill>
                        <a:effectLst/>
                        <a:latin typeface="Times New Roman" charset="0"/>
                        <a:ea typeface="ＭＳ Ｐゴシック" charset="-128"/>
                        <a:cs typeface="ＭＳ Ｐゴシック"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2"/>
                  </a:ext>
                </a:extLst>
              </a:tr>
              <a:tr h="277813">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000" b="1" i="1" u="none" strike="noStrike" cap="none" normalizeH="0" baseline="0">
                          <a:ln>
                            <a:noFill/>
                          </a:ln>
                          <a:solidFill>
                            <a:schemeClr val="tx1"/>
                          </a:solidFill>
                          <a:effectLst/>
                          <a:latin typeface="Times New Roman" charset="0"/>
                          <a:ea typeface="ＭＳ Ｐゴシック" charset="-128"/>
                          <a:cs typeface="ＭＳ Ｐゴシック" charset="-128"/>
                        </a:rPr>
                        <a:t>学科</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000" b="1" i="1" u="none" strike="noStrike" cap="none" normalizeH="0" baseline="0" dirty="0">
                          <a:ln>
                            <a:noFill/>
                          </a:ln>
                          <a:solidFill>
                            <a:schemeClr val="tx1"/>
                          </a:solidFill>
                          <a:effectLst/>
                          <a:latin typeface="Times New Roman" charset="0"/>
                          <a:ea typeface="ＭＳ Ｐゴシック" charset="-128"/>
                          <a:cs typeface="ＭＳ Ｐゴシック" charset="-128"/>
                        </a:rPr>
                        <a:t>機械工，電気・電子工，物質工，システム工</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3"/>
                  </a:ext>
                </a:extLst>
              </a:tr>
            </a:tbl>
          </a:graphicData>
        </a:graphic>
      </p:graphicFrame>
      <p:sp>
        <p:nvSpPr>
          <p:cNvPr id="124980" name="Line 52"/>
          <p:cNvSpPr>
            <a:spLocks noChangeShapeType="1"/>
          </p:cNvSpPr>
          <p:nvPr/>
        </p:nvSpPr>
        <p:spPr bwMode="auto">
          <a:xfrm flipV="1">
            <a:off x="3962400" y="4114800"/>
            <a:ext cx="2209800" cy="685800"/>
          </a:xfrm>
          <a:prstGeom prst="line">
            <a:avLst/>
          </a:prstGeom>
          <a:noFill/>
          <a:ln w="57150">
            <a:solidFill>
              <a:schemeClr val="tx1"/>
            </a:solidFill>
            <a:round/>
            <a:headEnd/>
            <a:tailEnd type="triangle" w="med" len="med"/>
          </a:ln>
          <a:effectLst/>
        </p:spPr>
        <p:txBody>
          <a:bodyPr wrap="none">
            <a:prstTxWarp prst="textNoShape">
              <a:avLst/>
            </a:prstTxWarp>
          </a:bodyPr>
          <a:lstStyle/>
          <a:p>
            <a:endParaRPr lang="ja-JP" altLang="en-US"/>
          </a:p>
        </p:txBody>
      </p:sp>
      <p:sp>
        <p:nvSpPr>
          <p:cNvPr id="124981" name="Line 53"/>
          <p:cNvSpPr>
            <a:spLocks noChangeShapeType="1"/>
          </p:cNvSpPr>
          <p:nvPr/>
        </p:nvSpPr>
        <p:spPr bwMode="auto">
          <a:xfrm flipH="1" flipV="1">
            <a:off x="6553200" y="4038600"/>
            <a:ext cx="381000" cy="762000"/>
          </a:xfrm>
          <a:prstGeom prst="line">
            <a:avLst/>
          </a:prstGeom>
          <a:noFill/>
          <a:ln w="57150">
            <a:solidFill>
              <a:schemeClr val="tx1"/>
            </a:solidFill>
            <a:round/>
            <a:headEnd/>
            <a:tailEnd type="triangle" w="med" len="med"/>
          </a:ln>
          <a:effectLst/>
        </p:spPr>
        <p:txBody>
          <a:bodyPr wrap="none">
            <a:prstTxWarp prst="textNoShape">
              <a:avLst/>
            </a:prstTxWarp>
          </a:bodyPr>
          <a:lstStyle/>
          <a:p>
            <a:endParaRPr lang="ja-JP" altLang="en-US"/>
          </a:p>
        </p:txBody>
      </p:sp>
      <p:sp>
        <p:nvSpPr>
          <p:cNvPr id="124982" name="Rectangle 54"/>
          <p:cNvSpPr>
            <a:spLocks noChangeArrowheads="1"/>
          </p:cNvSpPr>
          <p:nvPr/>
        </p:nvSpPr>
        <p:spPr bwMode="auto">
          <a:xfrm>
            <a:off x="1295400" y="3581400"/>
            <a:ext cx="7162800" cy="1600200"/>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nchor="ctr">
            <a:prstTxWarp prst="textNoShape">
              <a:avLst/>
            </a:prstTxWarp>
          </a:bodyPr>
          <a:lstStyle/>
          <a:p>
            <a:pPr algn="ctr"/>
            <a:r>
              <a:rPr lang="ja-JP" altLang="en-US" sz="3200" dirty="0"/>
              <a:t>下位フレームは上位フレームがもつ性質を継承することができる．</a:t>
            </a:r>
          </a:p>
        </p:txBody>
      </p:sp>
    </p:spTree>
    <p:extLst>
      <p:ext uri="{BB962C8B-B14F-4D97-AF65-F5344CB8AC3E}">
        <p14:creationId xmlns:p14="http://schemas.microsoft.com/office/powerpoint/2010/main" val="4284363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4982"/>
                                        </p:tgtEl>
                                        <p:attrNameLst>
                                          <p:attrName>style.visibility</p:attrName>
                                        </p:attrNameLst>
                                      </p:cBhvr>
                                      <p:to>
                                        <p:strVal val="visible"/>
                                      </p:to>
                                    </p:set>
                                    <p:anim calcmode="lin" valueType="num">
                                      <p:cBhvr additive="base">
                                        <p:cTn id="7" dur="500" fill="hold"/>
                                        <p:tgtEl>
                                          <p:spTgt spid="124982"/>
                                        </p:tgtEl>
                                        <p:attrNameLst>
                                          <p:attrName>ppt_x</p:attrName>
                                        </p:attrNameLst>
                                      </p:cBhvr>
                                      <p:tavLst>
                                        <p:tav tm="0">
                                          <p:val>
                                            <p:strVal val="#ppt_x"/>
                                          </p:val>
                                        </p:tav>
                                        <p:tav tm="100000">
                                          <p:val>
                                            <p:strVal val="#ppt_x"/>
                                          </p:val>
                                        </p:tav>
                                      </p:tavLst>
                                    </p:anim>
                                    <p:anim calcmode="lin" valueType="num">
                                      <p:cBhvr additive="base">
                                        <p:cTn id="8" dur="500" fill="hold"/>
                                        <p:tgtEl>
                                          <p:spTgt spid="1249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82" grpId="0" animBg="1"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B4148802-F491-8945-93BA-C4AC7C985350}"/>
              </a:ext>
            </a:extLst>
          </p:cNvPr>
          <p:cNvSpPr>
            <a:spLocks noGrp="1"/>
          </p:cNvSpPr>
          <p:nvPr>
            <p:ph type="title"/>
          </p:nvPr>
        </p:nvSpPr>
        <p:spPr/>
        <p:txBody>
          <a:bodyPr/>
          <a:lstStyle/>
          <a:p>
            <a:r>
              <a:rPr lang="ja-JP" altLang="en-US"/>
              <a:t>１２月２日（月）</a:t>
            </a:r>
            <a:endParaRPr kumimoji="1" lang="ja-JP" altLang="en-US"/>
          </a:p>
        </p:txBody>
      </p:sp>
      <p:sp>
        <p:nvSpPr>
          <p:cNvPr id="5" name="テキスト プレースホルダー 4">
            <a:extLst>
              <a:ext uri="{FF2B5EF4-FFF2-40B4-BE49-F238E27FC236}">
                <a16:creationId xmlns:a16="http://schemas.microsoft.com/office/drawing/2014/main" id="{E9980A9F-06FA-014C-8547-A96857436E61}"/>
              </a:ext>
            </a:extLst>
          </p:cNvPr>
          <p:cNvSpPr>
            <a:spLocks noGrp="1"/>
          </p:cNvSpPr>
          <p:nvPr>
            <p:ph type="body" idx="1"/>
          </p:nvPr>
        </p:nvSpPr>
        <p:spPr/>
        <p:txBody>
          <a:bodyPr/>
          <a:lstStyle/>
          <a:p>
            <a:r>
              <a:rPr kumimoji="1" lang="ja-JP" altLang="en-US"/>
              <a:t>次回の授業</a:t>
            </a:r>
            <a:endParaRPr kumimoji="1" lang="en-US" altLang="ja-JP" dirty="0"/>
          </a:p>
          <a:p>
            <a:endParaRPr lang="en-US" altLang="ja-JP" dirty="0"/>
          </a:p>
          <a:p>
            <a:r>
              <a:rPr kumimoji="1" lang="en-US" altLang="ja-JP" dirty="0"/>
              <a:t>12/2</a:t>
            </a:r>
            <a:r>
              <a:rPr kumimoji="1" lang="ja-JP" altLang="en-US"/>
              <a:t>の授業の冒頭にデモしてもらいます</a:t>
            </a:r>
          </a:p>
        </p:txBody>
      </p:sp>
    </p:spTree>
    <p:extLst>
      <p:ext uri="{BB962C8B-B14F-4D97-AF65-F5344CB8AC3E}">
        <p14:creationId xmlns:p14="http://schemas.microsoft.com/office/powerpoint/2010/main" val="635798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r>
              <a:rPr lang="ja-JP" altLang="en-US"/>
              <a:t>演習</a:t>
            </a:r>
          </a:p>
        </p:txBody>
      </p:sp>
      <p:sp>
        <p:nvSpPr>
          <p:cNvPr id="125955" name="Rectangle 3"/>
          <p:cNvSpPr>
            <a:spLocks noGrp="1" noChangeArrowheads="1"/>
          </p:cNvSpPr>
          <p:nvPr>
            <p:ph type="body" idx="1"/>
          </p:nvPr>
        </p:nvSpPr>
        <p:spPr>
          <a:xfrm>
            <a:off x="1066800" y="1752600"/>
            <a:ext cx="7620000" cy="4648200"/>
          </a:xfrm>
        </p:spPr>
        <p:txBody>
          <a:bodyPr/>
          <a:lstStyle/>
          <a:p>
            <a:pPr marL="0" indent="0">
              <a:buFont typeface="Wingdings" charset="2"/>
              <a:buNone/>
            </a:pPr>
            <a:r>
              <a:rPr lang="ja-JP" altLang="en-US" sz="2800" dirty="0"/>
              <a:t>この文をフレームで表現せよ．</a:t>
            </a:r>
            <a:endParaRPr lang="en-US" altLang="ja-JP" sz="2800" dirty="0"/>
          </a:p>
          <a:p>
            <a:pPr marL="0" indent="0">
              <a:lnSpc>
                <a:spcPct val="110000"/>
              </a:lnSpc>
              <a:buFont typeface="Wingdings" charset="2"/>
              <a:buNone/>
            </a:pPr>
            <a:r>
              <a:rPr lang="ja-JP" altLang="en-US" sz="2800" dirty="0">
                <a:effectLst/>
              </a:rPr>
              <a:t>「</a:t>
            </a:r>
            <a:r>
              <a:rPr lang="ja-JP" altLang="en-US" sz="2800" i="1" dirty="0">
                <a:effectLst/>
              </a:rPr>
              <a:t>大学生は，一般に，勉強嫌いで，礼儀知らずである．工学部の学生は，一般に，性格が暗く，機械いじりを趣味としている．情報学部の学生は，一般に，人付き合いが苦手で，アニメーションが好きである．太郎は，工学部の学生で，性格は明るく，勉強熱心である．次郎は，情報学部の学生であるが，アニメーションよりプログラミングに興味がある．</a:t>
            </a:r>
            <a:r>
              <a:rPr lang="ja-JP" altLang="en-US" sz="2800" dirty="0">
                <a:effectLst/>
              </a:rPr>
              <a:t>」</a:t>
            </a:r>
          </a:p>
        </p:txBody>
      </p:sp>
    </p:spTree>
    <p:extLst>
      <p:ext uri="{BB962C8B-B14F-4D97-AF65-F5344CB8AC3E}">
        <p14:creationId xmlns:p14="http://schemas.microsoft.com/office/powerpoint/2010/main" val="185650079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algn="l"/>
            <a:r>
              <a:rPr lang="ja-JP" altLang="en-US" sz="3200"/>
              <a:t>解答テンプレート</a:t>
            </a:r>
          </a:p>
        </p:txBody>
      </p:sp>
      <p:sp>
        <p:nvSpPr>
          <p:cNvPr id="126979" name="Rectangle 3"/>
          <p:cNvSpPr>
            <a:spLocks noGrp="1" noChangeArrowheads="1"/>
          </p:cNvSpPr>
          <p:nvPr>
            <p:ph type="body" idx="1"/>
          </p:nvPr>
        </p:nvSpPr>
        <p:spPr>
          <a:xfrm>
            <a:off x="1066800" y="5105400"/>
            <a:ext cx="7620000" cy="1565442"/>
          </a:xfrm>
        </p:spPr>
        <p:txBody>
          <a:bodyPr>
            <a:normAutofit/>
          </a:bodyPr>
          <a:lstStyle/>
          <a:p>
            <a:pPr marL="0" indent="0">
              <a:spcBef>
                <a:spcPts val="0"/>
              </a:spcBef>
              <a:buFont typeface="Wingdings" charset="2"/>
              <a:buNone/>
            </a:pPr>
            <a:r>
              <a:rPr lang="ja-JP" altLang="en-US" sz="1800" dirty="0"/>
              <a:t>大学生は，一般に，勉強嫌いで，礼儀知らずである．工学部の学生は，一般に，性格が暗く，機械いじりを趣味としている．情報学部の学生は，一般に，人付き合いが苦手で，アニメーションが好きである．太郎は，工学部の学生で，性格は明るく，勉強熱心である．次郎は，情報学部の学生であるが，アニメーションよりプログラミングに興味がある．</a:t>
            </a:r>
          </a:p>
        </p:txBody>
      </p:sp>
      <p:graphicFrame>
        <p:nvGraphicFramePr>
          <p:cNvPr id="126980" name="Group 4"/>
          <p:cNvGraphicFramePr>
            <a:graphicFrameLocks noGrp="1"/>
          </p:cNvGraphicFramePr>
          <p:nvPr/>
        </p:nvGraphicFramePr>
        <p:xfrm>
          <a:off x="4648200" y="457200"/>
          <a:ext cx="2362200" cy="1219200"/>
        </p:xfrm>
        <a:graphic>
          <a:graphicData uri="http://schemas.openxmlformats.org/drawingml/2006/table">
            <a:tbl>
              <a:tblPr/>
              <a:tblGrid>
                <a:gridCol w="1012825">
                  <a:extLst>
                    <a:ext uri="{9D8B030D-6E8A-4147-A177-3AD203B41FA5}">
                      <a16:colId xmlns:a16="http://schemas.microsoft.com/office/drawing/2014/main" val="20000"/>
                    </a:ext>
                  </a:extLst>
                </a:gridCol>
                <a:gridCol w="1349375">
                  <a:extLst>
                    <a:ext uri="{9D8B030D-6E8A-4147-A177-3AD203B41FA5}">
                      <a16:colId xmlns:a16="http://schemas.microsoft.com/office/drawing/2014/main" val="20001"/>
                    </a:ext>
                  </a:extLst>
                </a:gridCol>
              </a:tblGrid>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フレーム名</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D8BE6"/>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大学生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D8BE6"/>
                    </a:solidFill>
                  </a:tcPr>
                </a:tc>
                <a:extLst>
                  <a:ext uri="{0D108BD9-81ED-4DB2-BD59-A6C34878D82A}">
                    <a16:rowId xmlns:a16="http://schemas.microsoft.com/office/drawing/2014/main" val="10000"/>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関係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D8BE6"/>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400" b="0" i="0" u="none" strike="noStrike" cap="none" normalizeH="0" baseline="0">
                          <a:ln>
                            <a:noFill/>
                          </a:ln>
                          <a:solidFill>
                            <a:schemeClr val="tx1"/>
                          </a:solidFill>
                          <a:effectLst/>
                          <a:latin typeface="Times New Roman" charset="0"/>
                          <a:ea typeface="ＭＳ Ｐゴシック" charset="-128"/>
                          <a:cs typeface="ＭＳ Ｐゴシック" charset="-128"/>
                        </a:rPr>
                        <a:t>a_kind_of </a:t>
                      </a: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職業</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D8BE6"/>
                    </a:solidFill>
                  </a:tcPr>
                </a:tc>
                <a:extLst>
                  <a:ext uri="{0D108BD9-81ED-4DB2-BD59-A6C34878D82A}">
                    <a16:rowId xmlns:a16="http://schemas.microsoft.com/office/drawing/2014/main" val="10001"/>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勉強態度</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D8BE6"/>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勉強嫌い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D8BE6"/>
                    </a:solidFill>
                  </a:tcPr>
                </a:tc>
                <a:extLst>
                  <a:ext uri="{0D108BD9-81ED-4DB2-BD59-A6C34878D82A}">
                    <a16:rowId xmlns:a16="http://schemas.microsoft.com/office/drawing/2014/main" val="10002"/>
                  </a:ext>
                </a:extLst>
              </a:tr>
              <a:tr h="21272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行儀</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D8BE6"/>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dirty="0">
                          <a:ln>
                            <a:noFill/>
                          </a:ln>
                          <a:solidFill>
                            <a:schemeClr val="tx1"/>
                          </a:solidFill>
                          <a:effectLst/>
                          <a:latin typeface="Times New Roman" charset="0"/>
                          <a:ea typeface="ＭＳ Ｐゴシック" charset="-128"/>
                          <a:cs typeface="ＭＳ Ｐゴシック" charset="-128"/>
                        </a:rPr>
                        <a:t>礼儀知らず</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D8BE6"/>
                    </a:solidFill>
                  </a:tcPr>
                </a:tc>
                <a:extLst>
                  <a:ext uri="{0D108BD9-81ED-4DB2-BD59-A6C34878D82A}">
                    <a16:rowId xmlns:a16="http://schemas.microsoft.com/office/drawing/2014/main" val="10003"/>
                  </a:ext>
                </a:extLst>
              </a:tr>
            </a:tbl>
          </a:graphicData>
        </a:graphic>
      </p:graphicFrame>
      <p:graphicFrame>
        <p:nvGraphicFramePr>
          <p:cNvPr id="126997" name="Group 21"/>
          <p:cNvGraphicFramePr>
            <a:graphicFrameLocks noGrp="1"/>
          </p:cNvGraphicFramePr>
          <p:nvPr/>
        </p:nvGraphicFramePr>
        <p:xfrm>
          <a:off x="1908175" y="1981200"/>
          <a:ext cx="2740025" cy="1219200"/>
        </p:xfrm>
        <a:graphic>
          <a:graphicData uri="http://schemas.openxmlformats.org/drawingml/2006/table">
            <a:tbl>
              <a:tblPr/>
              <a:tblGrid>
                <a:gridCol w="1174750">
                  <a:extLst>
                    <a:ext uri="{9D8B030D-6E8A-4147-A177-3AD203B41FA5}">
                      <a16:colId xmlns:a16="http://schemas.microsoft.com/office/drawing/2014/main" val="20000"/>
                    </a:ext>
                  </a:extLst>
                </a:gridCol>
                <a:gridCol w="1565275">
                  <a:extLst>
                    <a:ext uri="{9D8B030D-6E8A-4147-A177-3AD203B41FA5}">
                      <a16:colId xmlns:a16="http://schemas.microsoft.com/office/drawing/2014/main" val="20001"/>
                    </a:ext>
                  </a:extLst>
                </a:gridCol>
              </a:tblGrid>
              <a:tr h="1809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フレーム名</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dirty="0">
                          <a:ln>
                            <a:noFill/>
                          </a:ln>
                          <a:solidFill>
                            <a:schemeClr val="tx1"/>
                          </a:solidFill>
                          <a:effectLst/>
                          <a:latin typeface="Times New Roman" charset="0"/>
                          <a:ea typeface="ＭＳ Ｐゴシック" charset="-128"/>
                          <a:cs typeface="ＭＳ Ｐゴシック" charset="-128"/>
                        </a:rPr>
                        <a:t>工学部の学生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関係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400" b="0" i="0" u="none" strike="noStrike" cap="none" normalizeH="0" baseline="0" dirty="0" err="1">
                          <a:ln>
                            <a:noFill/>
                          </a:ln>
                          <a:solidFill>
                            <a:schemeClr val="tx1"/>
                          </a:solidFill>
                          <a:effectLst/>
                          <a:latin typeface="Times New Roman" charset="0"/>
                          <a:ea typeface="ＭＳ Ｐゴシック" charset="-128"/>
                          <a:cs typeface="ＭＳ Ｐゴシック" charset="-128"/>
                        </a:rPr>
                        <a:t>a_kind_of</a:t>
                      </a:r>
                      <a:r>
                        <a:rPr kumimoji="1" lang="en-US" altLang="ja-JP" sz="1400" b="0" i="0" u="none" strike="noStrike" cap="none" normalizeH="0" baseline="0" dirty="0">
                          <a:ln>
                            <a:noFill/>
                          </a:ln>
                          <a:solidFill>
                            <a:schemeClr val="tx1"/>
                          </a:solidFill>
                          <a:effectLst/>
                          <a:latin typeface="Times New Roman" charset="0"/>
                          <a:ea typeface="ＭＳ Ｐゴシック" charset="-128"/>
                          <a:cs typeface="ＭＳ Ｐゴシック" charset="-128"/>
                        </a:rPr>
                        <a:t> </a:t>
                      </a:r>
                      <a:r>
                        <a:rPr kumimoji="1" lang="ja-JP" altLang="en-US" sz="1400" b="1" i="0" u="none" strike="noStrike" cap="none" normalizeH="0" baseline="0" dirty="0">
                          <a:ln>
                            <a:noFill/>
                          </a:ln>
                          <a:solidFill>
                            <a:schemeClr val="bg1"/>
                          </a:solidFill>
                          <a:effectLst/>
                          <a:latin typeface="Times New Roman" charset="0"/>
                          <a:ea typeface="ＭＳ Ｐゴシック" charset="-128"/>
                          <a:cs typeface="ＭＳ Ｐゴシック" charset="-128"/>
                        </a:rPr>
                        <a:t>（</a:t>
                      </a:r>
                      <a:r>
                        <a:rPr kumimoji="1" lang="ja-JP" altLang="en-US" sz="1400" b="1" i="0" u="sng" strike="noStrike" cap="none" normalizeH="0" baseline="0" dirty="0">
                          <a:ln>
                            <a:noFill/>
                          </a:ln>
                          <a:solidFill>
                            <a:schemeClr val="bg1"/>
                          </a:solidFill>
                          <a:effectLst/>
                          <a:latin typeface="Times New Roman" charset="0"/>
                          <a:ea typeface="ＭＳ Ｐゴシック" charset="-128"/>
                          <a:cs typeface="ＭＳ Ｐゴシック" charset="-128"/>
                        </a:rPr>
                        <a:t>　</a:t>
                      </a:r>
                      <a:r>
                        <a:rPr kumimoji="1" lang="en-US" altLang="ja-JP" sz="1400" b="1" i="0" u="sng" strike="noStrike" cap="none" normalizeH="0" baseline="0" dirty="0">
                          <a:ln>
                            <a:noFill/>
                          </a:ln>
                          <a:solidFill>
                            <a:schemeClr val="bg1"/>
                          </a:solidFill>
                          <a:effectLst/>
                          <a:latin typeface="Times New Roman" charset="0"/>
                          <a:ea typeface="ＭＳ Ｐゴシック" charset="-128"/>
                          <a:cs typeface="ＭＳ Ｐゴシック" charset="-128"/>
                        </a:rPr>
                        <a:t>①</a:t>
                      </a:r>
                      <a:r>
                        <a:rPr kumimoji="1" lang="ja-JP" altLang="en-US" sz="1400" b="1" i="0" u="sng" strike="noStrike" cap="none" normalizeH="0" baseline="0" dirty="0">
                          <a:ln>
                            <a:noFill/>
                          </a:ln>
                          <a:solidFill>
                            <a:schemeClr val="bg1"/>
                          </a:solidFill>
                          <a:effectLst/>
                          <a:latin typeface="Times New Roman" charset="0"/>
                          <a:ea typeface="ＭＳ Ｐゴシック" charset="-128"/>
                          <a:cs typeface="ＭＳ Ｐゴシック" charset="-128"/>
                        </a:rPr>
                        <a:t>　</a:t>
                      </a:r>
                      <a:r>
                        <a:rPr kumimoji="1" lang="ja-JP" altLang="en-US" sz="1400" b="1" i="0" u="none" strike="noStrike" cap="none" normalizeH="0" baseline="0" dirty="0">
                          <a:ln>
                            <a:noFill/>
                          </a:ln>
                          <a:solidFill>
                            <a:schemeClr val="bg1"/>
                          </a:solidFill>
                          <a:effectLst/>
                          <a:latin typeface="Times New Roman" charset="0"/>
                          <a:ea typeface="ＭＳ Ｐゴシック" charset="-128"/>
                          <a:cs typeface="ＭＳ Ｐゴシック"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1"/>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性格</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r>
                        <a:rPr kumimoji="1" lang="ja-JP" altLang="en-US"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en-US" altLang="ja-JP" sz="1400" b="1" i="0" u="sng" strike="noStrike" cap="none" normalizeH="0" baseline="0" dirty="0">
                          <a:ln>
                            <a:noFill/>
                          </a:ln>
                          <a:solidFill>
                            <a:srgbClr val="000000"/>
                          </a:solidFill>
                          <a:effectLst/>
                          <a:latin typeface="Times New Roman" charset="0"/>
                          <a:ea typeface="ＭＳ Ｐゴシック" charset="-128"/>
                          <a:cs typeface="ＭＳ Ｐゴシック" charset="-128"/>
                        </a:rPr>
                        <a:t>②</a:t>
                      </a:r>
                      <a:r>
                        <a:rPr kumimoji="1" lang="ja-JP" altLang="en-US"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en-US" altLang="ja-JP"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ja-JP" altLang="en-US"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ja-JP" altLang="en-US"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2"/>
                  </a:ext>
                </a:extLst>
              </a:tr>
              <a:tr h="21272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興味</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r>
                        <a:rPr kumimoji="1" lang="ja-JP" altLang="en-US"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en-US" altLang="ja-JP" sz="1400" b="1" i="0" u="sng" strike="noStrike" cap="none" normalizeH="0" baseline="0" dirty="0">
                          <a:ln>
                            <a:noFill/>
                          </a:ln>
                          <a:solidFill>
                            <a:srgbClr val="000000"/>
                          </a:solidFill>
                          <a:effectLst/>
                          <a:latin typeface="Times New Roman" charset="0"/>
                          <a:ea typeface="ＭＳ Ｐゴシック" charset="-128"/>
                          <a:cs typeface="ＭＳ Ｐゴシック" charset="-128"/>
                        </a:rPr>
                        <a:t>③</a:t>
                      </a:r>
                      <a:r>
                        <a:rPr kumimoji="1" lang="ja-JP" altLang="en-US"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en-US" altLang="ja-JP"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ja-JP" altLang="en-US"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ja-JP" altLang="en-US"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3"/>
                  </a:ext>
                </a:extLst>
              </a:tr>
            </a:tbl>
          </a:graphicData>
        </a:graphic>
      </p:graphicFrame>
      <p:graphicFrame>
        <p:nvGraphicFramePr>
          <p:cNvPr id="127014" name="Group 38"/>
          <p:cNvGraphicFramePr>
            <a:graphicFrameLocks noGrp="1"/>
          </p:cNvGraphicFramePr>
          <p:nvPr/>
        </p:nvGraphicFramePr>
        <p:xfrm>
          <a:off x="1371600" y="3581400"/>
          <a:ext cx="2667000" cy="1432560"/>
        </p:xfrm>
        <a:graphic>
          <a:graphicData uri="http://schemas.openxmlformats.org/drawingml/2006/table">
            <a:tbl>
              <a:tblPr/>
              <a:tblGrid>
                <a:gridCol w="1143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1809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フレーム名</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太郎</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0"/>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関係</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400" b="0" i="0" u="none" strike="noStrike" cap="none" normalizeH="0" baseline="0" dirty="0">
                          <a:ln>
                            <a:noFill/>
                          </a:ln>
                          <a:solidFill>
                            <a:schemeClr val="tx1"/>
                          </a:solidFill>
                          <a:effectLst/>
                          <a:latin typeface="Times New Roman" charset="0"/>
                          <a:ea typeface="ＭＳ Ｐゴシック" charset="-128"/>
                          <a:cs typeface="ＭＳ Ｐゴシック" charset="-128"/>
                        </a:rPr>
                        <a:t>an_</a:t>
                      </a:r>
                      <a:r>
                        <a:rPr kumimoji="1" lang="en-US" altLang="ja-JP"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r>
                        <a:rPr kumimoji="1" lang="en-US" altLang="ja-JP" sz="1400" b="1" i="0" u="sng" strike="noStrike" cap="none" normalizeH="0" baseline="0" dirty="0">
                          <a:ln>
                            <a:noFill/>
                          </a:ln>
                          <a:solidFill>
                            <a:srgbClr val="000000"/>
                          </a:solidFill>
                          <a:effectLst/>
                          <a:latin typeface="Times New Roman" charset="0"/>
                          <a:ea typeface="ＭＳ Ｐゴシック" charset="-128"/>
                          <a:cs typeface="ＭＳ Ｐゴシック" charset="-128"/>
                        </a:rPr>
                        <a:t>        ⑦    </a:t>
                      </a:r>
                      <a:r>
                        <a:rPr kumimoji="1" lang="en-US" altLang="ja-JP"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r>
                        <a:rPr kumimoji="1" lang="en-US" altLang="ja-JP" sz="1400" b="0" i="0" u="none" strike="noStrike" cap="none" normalizeH="0" baseline="0" dirty="0">
                          <a:ln>
                            <a:noFill/>
                          </a:ln>
                          <a:solidFill>
                            <a:schemeClr val="tx1"/>
                          </a:solidFill>
                          <a:effectLst/>
                          <a:latin typeface="Times New Roman" charset="0"/>
                          <a:ea typeface="ＭＳ Ｐゴシック" charset="-128"/>
                          <a:cs typeface="ＭＳ Ｐゴシック" charset="-128"/>
                        </a:rPr>
                        <a:t>_of </a:t>
                      </a:r>
                      <a:r>
                        <a:rPr kumimoji="1" lang="ja-JP" altLang="en-US" sz="1400" b="0" i="0" u="none" strike="noStrike" cap="none" normalizeH="0" baseline="0" dirty="0">
                          <a:ln>
                            <a:noFill/>
                          </a:ln>
                          <a:solidFill>
                            <a:schemeClr val="tx1"/>
                          </a:solidFill>
                          <a:effectLst/>
                          <a:latin typeface="Times New Roman" charset="0"/>
                          <a:ea typeface="ＭＳ Ｐゴシック" charset="-128"/>
                          <a:cs typeface="ＭＳ Ｐゴシック" charset="-128"/>
                        </a:rPr>
                        <a:t>工学部の学生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1"/>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r>
                        <a:rPr kumimoji="1" lang="ja-JP" altLang="en-US"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en-US" altLang="ja-JP" sz="1400" b="1" i="0" u="sng" strike="noStrike" cap="none" normalizeH="0" baseline="0" dirty="0">
                          <a:ln>
                            <a:noFill/>
                          </a:ln>
                          <a:solidFill>
                            <a:srgbClr val="000000"/>
                          </a:solidFill>
                          <a:effectLst/>
                          <a:latin typeface="Times New Roman" charset="0"/>
                          <a:ea typeface="ＭＳ Ｐゴシック" charset="-128"/>
                          <a:cs typeface="ＭＳ Ｐゴシック" charset="-128"/>
                        </a:rPr>
                        <a:t>⑧</a:t>
                      </a:r>
                      <a:r>
                        <a:rPr kumimoji="1" lang="ja-JP" altLang="en-US"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ja-JP" altLang="en-US"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明るい性格</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2"/>
                  </a:ext>
                </a:extLst>
              </a:tr>
              <a:tr h="21272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勉強態度</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r>
                        <a:rPr kumimoji="1" lang="ja-JP" altLang="en-US"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en-US" altLang="ja-JP" sz="1400" b="1" i="0" u="sng" strike="noStrike" cap="none" normalizeH="0" baseline="0" dirty="0">
                          <a:ln>
                            <a:noFill/>
                          </a:ln>
                          <a:solidFill>
                            <a:srgbClr val="000000"/>
                          </a:solidFill>
                          <a:effectLst/>
                          <a:latin typeface="Times New Roman" charset="0"/>
                          <a:ea typeface="ＭＳ Ｐゴシック" charset="-128"/>
                          <a:cs typeface="ＭＳ Ｐゴシック" charset="-128"/>
                        </a:rPr>
                        <a:t>⑨</a:t>
                      </a:r>
                      <a:r>
                        <a:rPr kumimoji="1" lang="ja-JP" altLang="en-US"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ja-JP" altLang="en-US"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3"/>
                  </a:ext>
                </a:extLst>
              </a:tr>
            </a:tbl>
          </a:graphicData>
        </a:graphic>
      </p:graphicFrame>
      <p:graphicFrame>
        <p:nvGraphicFramePr>
          <p:cNvPr id="127031" name="Group 55"/>
          <p:cNvGraphicFramePr>
            <a:graphicFrameLocks noGrp="1"/>
          </p:cNvGraphicFramePr>
          <p:nvPr/>
        </p:nvGraphicFramePr>
        <p:xfrm>
          <a:off x="5181600" y="2072105"/>
          <a:ext cx="2819400" cy="1219200"/>
        </p:xfrm>
        <a:graphic>
          <a:graphicData uri="http://schemas.openxmlformats.org/drawingml/2006/table">
            <a:tbl>
              <a:tblPr/>
              <a:tblGrid>
                <a:gridCol w="1025525">
                  <a:extLst>
                    <a:ext uri="{9D8B030D-6E8A-4147-A177-3AD203B41FA5}">
                      <a16:colId xmlns:a16="http://schemas.microsoft.com/office/drawing/2014/main" val="20000"/>
                    </a:ext>
                  </a:extLst>
                </a:gridCol>
                <a:gridCol w="1793875">
                  <a:extLst>
                    <a:ext uri="{9D8B030D-6E8A-4147-A177-3AD203B41FA5}">
                      <a16:colId xmlns:a16="http://schemas.microsoft.com/office/drawing/2014/main" val="20001"/>
                    </a:ext>
                  </a:extLst>
                </a:gridCol>
              </a:tblGrid>
              <a:tr h="29009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フレーム名</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情報学部の学生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関係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400" b="0" i="0" u="none" strike="noStrike" cap="none" normalizeH="0" baseline="0" dirty="0" err="1">
                          <a:ln>
                            <a:noFill/>
                          </a:ln>
                          <a:solidFill>
                            <a:schemeClr val="tx1"/>
                          </a:solidFill>
                          <a:effectLst/>
                          <a:latin typeface="Times New Roman" charset="0"/>
                          <a:ea typeface="ＭＳ Ｐゴシック" charset="-128"/>
                          <a:cs typeface="ＭＳ Ｐゴシック" charset="-128"/>
                        </a:rPr>
                        <a:t>a_kind_of</a:t>
                      </a:r>
                      <a:r>
                        <a:rPr kumimoji="1" lang="en-US" altLang="ja-JP" sz="1400" b="0" i="0" u="none" strike="noStrike" cap="none" normalizeH="0" baseline="0" dirty="0">
                          <a:ln>
                            <a:noFill/>
                          </a:ln>
                          <a:solidFill>
                            <a:schemeClr val="tx1"/>
                          </a:solidFill>
                          <a:effectLst/>
                          <a:latin typeface="Times New Roman" charset="0"/>
                          <a:ea typeface="ＭＳ Ｐゴシック" charset="-128"/>
                          <a:cs typeface="ＭＳ Ｐゴシック" charset="-128"/>
                        </a:rPr>
                        <a:t> </a:t>
                      </a:r>
                      <a:r>
                        <a:rPr kumimoji="1" lang="ja-JP" altLang="en-US"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r>
                        <a:rPr kumimoji="1" lang="ja-JP" altLang="en-US"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en-US" altLang="ja-JP" sz="1400" b="1" i="0" u="sng" strike="noStrike" cap="none" normalizeH="0" baseline="0" dirty="0">
                          <a:ln>
                            <a:noFill/>
                          </a:ln>
                          <a:solidFill>
                            <a:srgbClr val="000000"/>
                          </a:solidFill>
                          <a:effectLst/>
                          <a:latin typeface="Times New Roman" charset="0"/>
                          <a:ea typeface="ＭＳ Ｐゴシック" charset="-128"/>
                          <a:cs typeface="ＭＳ Ｐゴシック" charset="-128"/>
                        </a:rPr>
                        <a:t>④</a:t>
                      </a:r>
                      <a:r>
                        <a:rPr kumimoji="1" lang="ja-JP" altLang="en-US"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ja-JP" altLang="en-US"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1"/>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r>
                        <a:rPr kumimoji="1" lang="ja-JP" altLang="en-US"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en-US" altLang="ja-JP" sz="1400" b="1" i="0" u="sng" strike="noStrike" cap="none" normalizeH="0" baseline="0" dirty="0">
                          <a:ln>
                            <a:noFill/>
                          </a:ln>
                          <a:solidFill>
                            <a:srgbClr val="000000"/>
                          </a:solidFill>
                          <a:effectLst/>
                          <a:latin typeface="Times New Roman" charset="0"/>
                          <a:ea typeface="ＭＳ Ｐゴシック" charset="-128"/>
                          <a:cs typeface="ＭＳ Ｐゴシック" charset="-128"/>
                        </a:rPr>
                        <a:t>⑤</a:t>
                      </a:r>
                      <a:r>
                        <a:rPr kumimoji="1" lang="ja-JP" altLang="en-US"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ja-JP" altLang="en-US"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人付き合いが苦手</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2"/>
                  </a:ext>
                </a:extLst>
              </a:tr>
              <a:tr h="21272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興味</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r>
                        <a:rPr kumimoji="1" lang="ja-JP" altLang="en-US"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en-US" altLang="ja-JP" sz="1400" b="1" i="0" u="sng" strike="noStrike" cap="none" normalizeH="0" baseline="0" dirty="0">
                          <a:ln>
                            <a:noFill/>
                          </a:ln>
                          <a:solidFill>
                            <a:srgbClr val="000000"/>
                          </a:solidFill>
                          <a:effectLst/>
                          <a:latin typeface="Times New Roman" charset="0"/>
                          <a:ea typeface="ＭＳ Ｐゴシック" charset="-128"/>
                          <a:cs typeface="ＭＳ Ｐゴシック" charset="-128"/>
                        </a:rPr>
                        <a:t>⑥</a:t>
                      </a:r>
                      <a:r>
                        <a:rPr kumimoji="1" lang="ja-JP" altLang="en-US"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en-US" altLang="ja-JP"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ja-JP" altLang="en-US"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ja-JP" altLang="en-US"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3"/>
                  </a:ext>
                </a:extLst>
              </a:tr>
            </a:tbl>
          </a:graphicData>
        </a:graphic>
      </p:graphicFrame>
      <p:graphicFrame>
        <p:nvGraphicFramePr>
          <p:cNvPr id="127048" name="Group 72"/>
          <p:cNvGraphicFramePr>
            <a:graphicFrameLocks noGrp="1"/>
          </p:cNvGraphicFramePr>
          <p:nvPr/>
        </p:nvGraphicFramePr>
        <p:xfrm>
          <a:off x="5791200" y="3657600"/>
          <a:ext cx="2743200" cy="1127760"/>
        </p:xfrm>
        <a:graphic>
          <a:graphicData uri="http://schemas.openxmlformats.org/drawingml/2006/table">
            <a:tbl>
              <a:tblPr/>
              <a:tblGrid>
                <a:gridCol w="1174750">
                  <a:extLst>
                    <a:ext uri="{9D8B030D-6E8A-4147-A177-3AD203B41FA5}">
                      <a16:colId xmlns:a16="http://schemas.microsoft.com/office/drawing/2014/main" val="20000"/>
                    </a:ext>
                  </a:extLst>
                </a:gridCol>
                <a:gridCol w="1568450">
                  <a:extLst>
                    <a:ext uri="{9D8B030D-6E8A-4147-A177-3AD203B41FA5}">
                      <a16:colId xmlns:a16="http://schemas.microsoft.com/office/drawing/2014/main" val="20001"/>
                    </a:ext>
                  </a:extLst>
                </a:gridCol>
              </a:tblGrid>
              <a:tr h="1809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フレーム名</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次郎</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0"/>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関係</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400" b="0" i="0" u="none" strike="noStrike" cap="none" normalizeH="0" baseline="0" dirty="0">
                          <a:ln>
                            <a:noFill/>
                          </a:ln>
                          <a:solidFill>
                            <a:schemeClr val="tx1"/>
                          </a:solidFill>
                          <a:effectLst/>
                          <a:latin typeface="Times New Roman" charset="0"/>
                          <a:ea typeface="ＭＳ Ｐゴシック" charset="-128"/>
                          <a:cs typeface="ＭＳ Ｐゴシック" charset="-128"/>
                        </a:rPr>
                        <a:t>an_</a:t>
                      </a:r>
                      <a:r>
                        <a:rPr kumimoji="1" lang="en-US" altLang="ja-JP"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r>
                        <a:rPr kumimoji="1" lang="en-US" altLang="ja-JP" sz="1400" b="1" i="0" u="sng" strike="noStrike" cap="none" normalizeH="0" baseline="0" dirty="0">
                          <a:ln>
                            <a:noFill/>
                          </a:ln>
                          <a:solidFill>
                            <a:srgbClr val="000000"/>
                          </a:solidFill>
                          <a:effectLst/>
                          <a:latin typeface="Times New Roman" charset="0"/>
                          <a:ea typeface="ＭＳ Ｐゴシック" charset="-128"/>
                          <a:cs typeface="ＭＳ Ｐゴシック" charset="-128"/>
                        </a:rPr>
                        <a:t>        ⑩     </a:t>
                      </a:r>
                      <a:r>
                        <a:rPr kumimoji="1" lang="en-US" altLang="ja-JP"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r>
                        <a:rPr kumimoji="1" lang="en-US" altLang="ja-JP" sz="1400" b="0" i="0" u="none" strike="noStrike" cap="none" normalizeH="0" baseline="0" dirty="0">
                          <a:ln>
                            <a:noFill/>
                          </a:ln>
                          <a:solidFill>
                            <a:schemeClr val="tx1"/>
                          </a:solidFill>
                          <a:effectLst/>
                          <a:latin typeface="Times New Roman" charset="0"/>
                          <a:ea typeface="ＭＳ Ｐゴシック" charset="-128"/>
                          <a:cs typeface="ＭＳ Ｐゴシック" charset="-128"/>
                        </a:rPr>
                        <a:t>_of </a:t>
                      </a:r>
                      <a:r>
                        <a:rPr kumimoji="1" lang="ja-JP" altLang="en-US" sz="1400" b="0" i="0" u="none" strike="noStrike" cap="none" normalizeH="0" baseline="0" dirty="0">
                          <a:ln>
                            <a:noFill/>
                          </a:ln>
                          <a:solidFill>
                            <a:schemeClr val="tx1"/>
                          </a:solidFill>
                          <a:effectLst/>
                          <a:latin typeface="Times New Roman" charset="0"/>
                          <a:ea typeface="ＭＳ Ｐゴシック" charset="-128"/>
                          <a:cs typeface="ＭＳ Ｐゴシック" charset="-128"/>
                        </a:rPr>
                        <a:t>情報学部の学生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1"/>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r>
                        <a:rPr kumimoji="1" lang="ja-JP" altLang="en-US"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en-US" altLang="ja-JP" sz="1400" b="1" i="0" u="sng" strike="noStrike" cap="none" normalizeH="0" baseline="0" dirty="0">
                          <a:ln>
                            <a:noFill/>
                          </a:ln>
                          <a:solidFill>
                            <a:srgbClr val="000000"/>
                          </a:solidFill>
                          <a:effectLst/>
                          <a:latin typeface="Times New Roman" charset="0"/>
                          <a:ea typeface="ＭＳ Ｐゴシック" charset="-128"/>
                          <a:cs typeface="ＭＳ Ｐゴシック" charset="-128"/>
                        </a:rPr>
                        <a:t>⑪</a:t>
                      </a:r>
                      <a:r>
                        <a:rPr kumimoji="1" lang="ja-JP" altLang="en-US"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ja-JP" altLang="en-US"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r>
                        <a:rPr kumimoji="1" lang="ja-JP" altLang="en-US"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en-US" altLang="ja-JP" sz="1400" b="1" i="0" u="sng" strike="noStrike" cap="none" normalizeH="0" baseline="0" dirty="0">
                          <a:ln>
                            <a:noFill/>
                          </a:ln>
                          <a:solidFill>
                            <a:srgbClr val="000000"/>
                          </a:solidFill>
                          <a:effectLst/>
                          <a:latin typeface="Times New Roman" charset="0"/>
                          <a:ea typeface="ＭＳ Ｐゴシック" charset="-128"/>
                          <a:cs typeface="ＭＳ Ｐゴシック" charset="-128"/>
                        </a:rPr>
                        <a:t>⑫</a:t>
                      </a:r>
                      <a:r>
                        <a:rPr kumimoji="1" lang="ja-JP" altLang="en-US" sz="1400" b="1" i="0" u="sng" strike="noStrike" cap="none" normalizeH="0" baseline="0" dirty="0">
                          <a:ln>
                            <a:noFill/>
                          </a:ln>
                          <a:solidFill>
                            <a:srgbClr val="000000"/>
                          </a:solidFill>
                          <a:effectLst/>
                          <a:latin typeface="Times New Roman" charset="0"/>
                          <a:ea typeface="ＭＳ Ｐゴシック" charset="-128"/>
                          <a:cs typeface="ＭＳ Ｐゴシック" charset="-128"/>
                        </a:rPr>
                        <a:t>　　　</a:t>
                      </a:r>
                      <a:r>
                        <a:rPr kumimoji="1" lang="ja-JP" altLang="en-US" sz="1400" b="1" i="0" u="none" strike="noStrike" cap="none" normalizeH="0" baseline="0" dirty="0">
                          <a:ln>
                            <a:noFill/>
                          </a:ln>
                          <a:solidFill>
                            <a:srgbClr val="000000"/>
                          </a:solidFill>
                          <a:effectLst/>
                          <a:latin typeface="Times New Roman" charset="0"/>
                          <a:ea typeface="ＭＳ Ｐゴシック" charset="-128"/>
                          <a:cs typeface="ＭＳ Ｐゴシック"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2"/>
                  </a:ext>
                </a:extLst>
              </a:tr>
            </a:tbl>
          </a:graphicData>
        </a:graphic>
      </p:graphicFrame>
      <p:sp>
        <p:nvSpPr>
          <p:cNvPr id="127062" name="Line 86"/>
          <p:cNvSpPr>
            <a:spLocks noChangeShapeType="1"/>
          </p:cNvSpPr>
          <p:nvPr/>
        </p:nvSpPr>
        <p:spPr bwMode="auto">
          <a:xfrm flipV="1">
            <a:off x="2590800" y="3200400"/>
            <a:ext cx="304800" cy="304800"/>
          </a:xfrm>
          <a:prstGeom prst="line">
            <a:avLst/>
          </a:prstGeom>
          <a:noFill/>
          <a:ln w="57150">
            <a:solidFill>
              <a:schemeClr val="tx1"/>
            </a:solidFill>
            <a:round/>
            <a:headEnd/>
            <a:tailEnd type="triangle" w="med" len="med"/>
          </a:ln>
          <a:effectLst/>
        </p:spPr>
        <p:txBody>
          <a:bodyPr wrap="none">
            <a:prstTxWarp prst="textNoShape">
              <a:avLst/>
            </a:prstTxWarp>
          </a:bodyPr>
          <a:lstStyle/>
          <a:p>
            <a:endParaRPr lang="ja-JP" altLang="en-US"/>
          </a:p>
        </p:txBody>
      </p:sp>
      <p:sp>
        <p:nvSpPr>
          <p:cNvPr id="127063" name="Line 87"/>
          <p:cNvSpPr>
            <a:spLocks noChangeShapeType="1"/>
          </p:cNvSpPr>
          <p:nvPr/>
        </p:nvSpPr>
        <p:spPr bwMode="auto">
          <a:xfrm flipV="1">
            <a:off x="3200400" y="1219200"/>
            <a:ext cx="1219200" cy="685800"/>
          </a:xfrm>
          <a:prstGeom prst="line">
            <a:avLst/>
          </a:prstGeom>
          <a:noFill/>
          <a:ln w="57150">
            <a:solidFill>
              <a:schemeClr val="tx1"/>
            </a:solidFill>
            <a:round/>
            <a:headEnd/>
            <a:tailEnd type="triangle" w="med" len="med"/>
          </a:ln>
          <a:effectLst/>
        </p:spPr>
        <p:txBody>
          <a:bodyPr wrap="none">
            <a:prstTxWarp prst="textNoShape">
              <a:avLst/>
            </a:prstTxWarp>
          </a:bodyPr>
          <a:lstStyle/>
          <a:p>
            <a:endParaRPr lang="ja-JP" altLang="en-US"/>
          </a:p>
        </p:txBody>
      </p:sp>
      <p:sp>
        <p:nvSpPr>
          <p:cNvPr id="127064" name="Line 88"/>
          <p:cNvSpPr>
            <a:spLocks noChangeShapeType="1"/>
          </p:cNvSpPr>
          <p:nvPr/>
        </p:nvSpPr>
        <p:spPr bwMode="auto">
          <a:xfrm flipH="1" flipV="1">
            <a:off x="6324600" y="1752600"/>
            <a:ext cx="304800" cy="228600"/>
          </a:xfrm>
          <a:prstGeom prst="line">
            <a:avLst/>
          </a:prstGeom>
          <a:noFill/>
          <a:ln w="57150">
            <a:solidFill>
              <a:schemeClr val="tx1"/>
            </a:solidFill>
            <a:round/>
            <a:headEnd/>
            <a:tailEnd type="triangle" w="med" len="med"/>
          </a:ln>
          <a:effectLst/>
        </p:spPr>
        <p:txBody>
          <a:bodyPr wrap="none">
            <a:prstTxWarp prst="textNoShape">
              <a:avLst/>
            </a:prstTxWarp>
          </a:bodyPr>
          <a:lstStyle/>
          <a:p>
            <a:endParaRPr lang="ja-JP" altLang="en-US"/>
          </a:p>
        </p:txBody>
      </p:sp>
      <p:sp>
        <p:nvSpPr>
          <p:cNvPr id="127065" name="Line 89"/>
          <p:cNvSpPr>
            <a:spLocks noChangeShapeType="1"/>
          </p:cNvSpPr>
          <p:nvPr/>
        </p:nvSpPr>
        <p:spPr bwMode="auto">
          <a:xfrm flipH="1" flipV="1">
            <a:off x="6858000" y="3352800"/>
            <a:ext cx="304800" cy="228600"/>
          </a:xfrm>
          <a:prstGeom prst="line">
            <a:avLst/>
          </a:prstGeom>
          <a:noFill/>
          <a:ln w="57150">
            <a:solidFill>
              <a:schemeClr val="tx1"/>
            </a:solidFill>
            <a:round/>
            <a:headEnd/>
            <a:tailEnd type="triangle" w="med" len="med"/>
          </a:ln>
          <a:effectLst/>
        </p:spPr>
        <p:txBody>
          <a:bodyPr wrap="none">
            <a:prstTxWarp prst="textNoShape">
              <a:avLst/>
            </a:prstTxWarp>
          </a:bodyPr>
          <a:lstStyle/>
          <a:p>
            <a:endParaRPr lang="ja-JP" altLang="en-US"/>
          </a:p>
        </p:txBody>
      </p:sp>
      <p:sp>
        <p:nvSpPr>
          <p:cNvPr id="127066" name="Line 90"/>
          <p:cNvSpPr>
            <a:spLocks noChangeShapeType="1"/>
          </p:cNvSpPr>
          <p:nvPr/>
        </p:nvSpPr>
        <p:spPr bwMode="auto">
          <a:xfrm flipV="1">
            <a:off x="7010400" y="609600"/>
            <a:ext cx="304800" cy="304800"/>
          </a:xfrm>
          <a:prstGeom prst="line">
            <a:avLst/>
          </a:prstGeom>
          <a:noFill/>
          <a:ln w="57150">
            <a:solidFill>
              <a:schemeClr val="tx1"/>
            </a:solidFill>
            <a:round/>
            <a:headEnd/>
            <a:tailEnd type="triangle" w="med" len="med"/>
          </a:ln>
          <a:effectLst/>
        </p:spPr>
        <p:txBody>
          <a:bodyPr wrap="none">
            <a:prstTxWarp prst="textNoShape">
              <a:avLst/>
            </a:prstTxWarp>
          </a:bodyPr>
          <a:lstStyle/>
          <a:p>
            <a:endParaRPr lang="ja-JP" altLang="en-US"/>
          </a:p>
        </p:txBody>
      </p:sp>
      <p:sp>
        <p:nvSpPr>
          <p:cNvPr id="127067" name="Text Box 91"/>
          <p:cNvSpPr txBox="1">
            <a:spLocks noChangeArrowheads="1"/>
          </p:cNvSpPr>
          <p:nvPr/>
        </p:nvSpPr>
        <p:spPr bwMode="auto">
          <a:xfrm>
            <a:off x="7239000" y="381000"/>
            <a:ext cx="1524000" cy="336550"/>
          </a:xfrm>
          <a:prstGeom prst="rect">
            <a:avLst/>
          </a:prstGeom>
          <a:noFill/>
          <a:ln w="9525">
            <a:noFill/>
            <a:miter lim="800000"/>
            <a:headEnd/>
            <a:tailEnd/>
          </a:ln>
          <a:effectLst/>
        </p:spPr>
        <p:txBody>
          <a:bodyPr wrap="none">
            <a:prstTxWarp prst="textNoShape">
              <a:avLst/>
            </a:prstTxWarp>
            <a:spAutoFit/>
          </a:bodyPr>
          <a:lstStyle/>
          <a:p>
            <a:r>
              <a:rPr lang="ja-JP" altLang="en-US" sz="1600"/>
              <a:t>職業フレームへ</a:t>
            </a:r>
          </a:p>
        </p:txBody>
      </p:sp>
    </p:spTree>
    <p:extLst>
      <p:ext uri="{BB962C8B-B14F-4D97-AF65-F5344CB8AC3E}">
        <p14:creationId xmlns:p14="http://schemas.microsoft.com/office/powerpoint/2010/main" val="214158692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algn="l"/>
            <a:r>
              <a:rPr lang="ja-JP" altLang="en-US" sz="3200"/>
              <a:t>解答</a:t>
            </a:r>
          </a:p>
        </p:txBody>
      </p:sp>
      <p:sp>
        <p:nvSpPr>
          <p:cNvPr id="128003" name="Rectangle 3"/>
          <p:cNvSpPr>
            <a:spLocks noGrp="1" noChangeArrowheads="1"/>
          </p:cNvSpPr>
          <p:nvPr>
            <p:ph type="body" idx="1"/>
          </p:nvPr>
        </p:nvSpPr>
        <p:spPr>
          <a:xfrm>
            <a:off x="1066800" y="5105399"/>
            <a:ext cx="7620000" cy="1538705"/>
          </a:xfrm>
        </p:spPr>
        <p:txBody>
          <a:bodyPr>
            <a:noAutofit/>
          </a:bodyPr>
          <a:lstStyle/>
          <a:p>
            <a:pPr marL="0" indent="0">
              <a:spcBef>
                <a:spcPts val="0"/>
              </a:spcBef>
              <a:buFont typeface="Wingdings" charset="2"/>
              <a:buNone/>
            </a:pPr>
            <a:r>
              <a:rPr lang="ja-JP" altLang="en-US" sz="1800" dirty="0"/>
              <a:t>大学生は，一般に，勉強嫌いで，礼儀知らずである．工学部の学生は，一般に，性格が暗く，機械いじりを趣味としている．情報学部の学生は，一般に，人付き合いが苦手で，アニメーションが好きである．太郎は，工学部の学生で，性格は明るく，勉強熱心である．次郎は，情報学部の学生であるが，アニメーションよりプログラミングに興味がある．</a:t>
            </a:r>
          </a:p>
        </p:txBody>
      </p:sp>
      <p:graphicFrame>
        <p:nvGraphicFramePr>
          <p:cNvPr id="128004" name="Group 4"/>
          <p:cNvGraphicFramePr>
            <a:graphicFrameLocks noGrp="1"/>
          </p:cNvGraphicFramePr>
          <p:nvPr/>
        </p:nvGraphicFramePr>
        <p:xfrm>
          <a:off x="4648200" y="457200"/>
          <a:ext cx="2362200" cy="1219200"/>
        </p:xfrm>
        <a:graphic>
          <a:graphicData uri="http://schemas.openxmlformats.org/drawingml/2006/table">
            <a:tbl>
              <a:tblPr/>
              <a:tblGrid>
                <a:gridCol w="1012825">
                  <a:extLst>
                    <a:ext uri="{9D8B030D-6E8A-4147-A177-3AD203B41FA5}">
                      <a16:colId xmlns:a16="http://schemas.microsoft.com/office/drawing/2014/main" val="20000"/>
                    </a:ext>
                  </a:extLst>
                </a:gridCol>
                <a:gridCol w="1349375">
                  <a:extLst>
                    <a:ext uri="{9D8B030D-6E8A-4147-A177-3AD203B41FA5}">
                      <a16:colId xmlns:a16="http://schemas.microsoft.com/office/drawing/2014/main" val="20001"/>
                    </a:ext>
                  </a:extLst>
                </a:gridCol>
              </a:tblGrid>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フレーム名</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大学生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0"/>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関係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400" b="0" i="0" u="none" strike="noStrike" cap="none" normalizeH="0" baseline="0">
                          <a:ln>
                            <a:noFill/>
                          </a:ln>
                          <a:solidFill>
                            <a:schemeClr val="tx1"/>
                          </a:solidFill>
                          <a:effectLst/>
                          <a:latin typeface="Times New Roman" charset="0"/>
                          <a:ea typeface="ＭＳ Ｐゴシック" charset="-128"/>
                          <a:cs typeface="ＭＳ Ｐゴシック" charset="-128"/>
                        </a:rPr>
                        <a:t>a_kind_of </a:t>
                      </a: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職業</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1"/>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勉強態度</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勉強嫌い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2"/>
                  </a:ext>
                </a:extLst>
              </a:tr>
              <a:tr h="21272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行儀</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dirty="0">
                          <a:ln>
                            <a:noFill/>
                          </a:ln>
                          <a:solidFill>
                            <a:schemeClr val="tx1"/>
                          </a:solidFill>
                          <a:effectLst/>
                          <a:latin typeface="Times New Roman" charset="0"/>
                          <a:ea typeface="ＭＳ Ｐゴシック" charset="-128"/>
                          <a:cs typeface="ＭＳ Ｐゴシック" charset="-128"/>
                        </a:rPr>
                        <a:t>礼儀知らず</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3"/>
                  </a:ext>
                </a:extLst>
              </a:tr>
            </a:tbl>
          </a:graphicData>
        </a:graphic>
      </p:graphicFrame>
      <p:graphicFrame>
        <p:nvGraphicFramePr>
          <p:cNvPr id="128021" name="Group 21"/>
          <p:cNvGraphicFramePr>
            <a:graphicFrameLocks noGrp="1"/>
          </p:cNvGraphicFramePr>
          <p:nvPr/>
        </p:nvGraphicFramePr>
        <p:xfrm>
          <a:off x="1981200" y="1981200"/>
          <a:ext cx="2743200" cy="1219200"/>
        </p:xfrm>
        <a:graphic>
          <a:graphicData uri="http://schemas.openxmlformats.org/drawingml/2006/table">
            <a:tbl>
              <a:tblPr/>
              <a:tblGrid>
                <a:gridCol w="1019175">
                  <a:extLst>
                    <a:ext uri="{9D8B030D-6E8A-4147-A177-3AD203B41FA5}">
                      <a16:colId xmlns:a16="http://schemas.microsoft.com/office/drawing/2014/main" val="20000"/>
                    </a:ext>
                  </a:extLst>
                </a:gridCol>
                <a:gridCol w="1724025">
                  <a:extLst>
                    <a:ext uri="{9D8B030D-6E8A-4147-A177-3AD203B41FA5}">
                      <a16:colId xmlns:a16="http://schemas.microsoft.com/office/drawing/2014/main" val="20001"/>
                    </a:ext>
                  </a:extLst>
                </a:gridCol>
              </a:tblGrid>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フレーム名</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工学部の学生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関係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400" b="0" i="0" u="none" strike="noStrike" cap="none" normalizeH="0" baseline="0" dirty="0" err="1">
                          <a:ln>
                            <a:noFill/>
                          </a:ln>
                          <a:solidFill>
                            <a:schemeClr val="tx1"/>
                          </a:solidFill>
                          <a:effectLst/>
                          <a:latin typeface="Times New Roman" charset="0"/>
                          <a:ea typeface="ＭＳ Ｐゴシック" charset="-128"/>
                          <a:cs typeface="ＭＳ Ｐゴシック" charset="-128"/>
                        </a:rPr>
                        <a:t>a_kind_of</a:t>
                      </a:r>
                      <a:r>
                        <a:rPr kumimoji="1" lang="en-US" altLang="ja-JP" sz="1400" b="0" i="0" u="none" strike="noStrike" cap="none" normalizeH="0" baseline="0" dirty="0">
                          <a:ln>
                            <a:noFill/>
                          </a:ln>
                          <a:solidFill>
                            <a:schemeClr val="tx1"/>
                          </a:solidFill>
                          <a:effectLst/>
                          <a:latin typeface="Times New Roman" charset="0"/>
                          <a:ea typeface="ＭＳ Ｐゴシック" charset="-128"/>
                          <a:cs typeface="ＭＳ Ｐゴシック" charset="-128"/>
                        </a:rPr>
                        <a:t>  </a:t>
                      </a:r>
                      <a:r>
                        <a:rPr kumimoji="1" lang="ja-JP" altLang="en-US" sz="1400" b="1" i="0" u="none" strike="noStrike" cap="none" normalizeH="0" baseline="0" dirty="0">
                          <a:ln>
                            <a:noFill/>
                          </a:ln>
                          <a:solidFill>
                            <a:schemeClr val="accent1"/>
                          </a:solidFill>
                          <a:effectLst/>
                          <a:latin typeface="Times New Roman" charset="0"/>
                          <a:ea typeface="ＭＳ Ｐゴシック" charset="-128"/>
                          <a:cs typeface="ＭＳ Ｐゴシック" charset="-128"/>
                        </a:rPr>
                        <a:t>大学生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1"/>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性格</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chemeClr val="accent1"/>
                          </a:solidFill>
                          <a:effectLst/>
                          <a:latin typeface="Times New Roman" charset="0"/>
                          <a:ea typeface="ＭＳ Ｐゴシック" charset="-128"/>
                          <a:cs typeface="ＭＳ Ｐゴシック" charset="-128"/>
                        </a:rPr>
                        <a:t>暗い性格</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2"/>
                  </a:ext>
                </a:extLst>
              </a:tr>
              <a:tr h="21272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興味</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chemeClr val="accent1"/>
                          </a:solidFill>
                          <a:effectLst/>
                          <a:latin typeface="Times New Roman" charset="0"/>
                          <a:ea typeface="ＭＳ Ｐゴシック" charset="-128"/>
                          <a:cs typeface="ＭＳ Ｐゴシック" charset="-128"/>
                        </a:rPr>
                        <a:t>機械いじり</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3"/>
                  </a:ext>
                </a:extLst>
              </a:tr>
            </a:tbl>
          </a:graphicData>
        </a:graphic>
      </p:graphicFrame>
      <p:graphicFrame>
        <p:nvGraphicFramePr>
          <p:cNvPr id="128038" name="Group 38"/>
          <p:cNvGraphicFramePr>
            <a:graphicFrameLocks noGrp="1"/>
          </p:cNvGraphicFramePr>
          <p:nvPr/>
        </p:nvGraphicFramePr>
        <p:xfrm>
          <a:off x="1371600" y="3581400"/>
          <a:ext cx="2514600" cy="1432560"/>
        </p:xfrm>
        <a:graphic>
          <a:graphicData uri="http://schemas.openxmlformats.org/drawingml/2006/table">
            <a:tbl>
              <a:tblPr/>
              <a:tblGrid>
                <a:gridCol w="1077913">
                  <a:extLst>
                    <a:ext uri="{9D8B030D-6E8A-4147-A177-3AD203B41FA5}">
                      <a16:colId xmlns:a16="http://schemas.microsoft.com/office/drawing/2014/main" val="20000"/>
                    </a:ext>
                  </a:extLst>
                </a:gridCol>
                <a:gridCol w="1436687">
                  <a:extLst>
                    <a:ext uri="{9D8B030D-6E8A-4147-A177-3AD203B41FA5}">
                      <a16:colId xmlns:a16="http://schemas.microsoft.com/office/drawing/2014/main" val="20001"/>
                    </a:ext>
                  </a:extLst>
                </a:gridCol>
              </a:tblGrid>
              <a:tr h="1809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フレーム名</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太郎</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0"/>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関係</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400" b="0" i="0" u="none" strike="noStrike" cap="none" normalizeH="0" baseline="0" dirty="0" err="1">
                          <a:ln>
                            <a:noFill/>
                          </a:ln>
                          <a:solidFill>
                            <a:schemeClr val="tx1"/>
                          </a:solidFill>
                          <a:effectLst/>
                          <a:latin typeface="Times New Roman" charset="0"/>
                          <a:ea typeface="ＭＳ Ｐゴシック" charset="-128"/>
                          <a:cs typeface="ＭＳ Ｐゴシック" charset="-128"/>
                        </a:rPr>
                        <a:t>an_</a:t>
                      </a:r>
                      <a:r>
                        <a:rPr kumimoji="1" lang="en-US" altLang="ja-JP" sz="1400" b="1" i="0" u="none" strike="noStrike" cap="none" normalizeH="0" baseline="0" dirty="0" err="1">
                          <a:ln>
                            <a:noFill/>
                          </a:ln>
                          <a:solidFill>
                            <a:schemeClr val="accent1"/>
                          </a:solidFill>
                          <a:effectLst/>
                          <a:latin typeface="Times New Roman" charset="0"/>
                          <a:ea typeface="ＭＳ Ｐゴシック" charset="-128"/>
                          <a:cs typeface="ＭＳ Ｐゴシック" charset="-128"/>
                        </a:rPr>
                        <a:t>instance</a:t>
                      </a:r>
                      <a:r>
                        <a:rPr kumimoji="1" lang="en-US" altLang="ja-JP" sz="1400" b="0" i="0" u="none" strike="noStrike" cap="none" normalizeH="0" baseline="0" dirty="0" err="1">
                          <a:ln>
                            <a:noFill/>
                          </a:ln>
                          <a:solidFill>
                            <a:schemeClr val="tx1"/>
                          </a:solidFill>
                          <a:effectLst/>
                          <a:latin typeface="Times New Roman" charset="0"/>
                          <a:ea typeface="ＭＳ Ｐゴシック" charset="-128"/>
                          <a:cs typeface="ＭＳ Ｐゴシック" charset="-128"/>
                        </a:rPr>
                        <a:t>_of</a:t>
                      </a:r>
                      <a:r>
                        <a:rPr kumimoji="1" lang="en-US" altLang="ja-JP" sz="1400" b="0" i="0" u="none" strike="noStrike" cap="none" normalizeH="0" baseline="0" dirty="0">
                          <a:ln>
                            <a:noFill/>
                          </a:ln>
                          <a:solidFill>
                            <a:schemeClr val="tx1"/>
                          </a:solidFill>
                          <a:effectLst/>
                          <a:latin typeface="Times New Roman" charset="0"/>
                          <a:ea typeface="ＭＳ Ｐゴシック" charset="-128"/>
                          <a:cs typeface="ＭＳ Ｐゴシック" charset="-128"/>
                        </a:rPr>
                        <a:t> </a:t>
                      </a:r>
                      <a:r>
                        <a:rPr kumimoji="1" lang="ja-JP" altLang="en-US" sz="1400" b="0" i="0" u="none" strike="noStrike" cap="none" normalizeH="0" baseline="0" dirty="0">
                          <a:ln>
                            <a:noFill/>
                          </a:ln>
                          <a:solidFill>
                            <a:schemeClr val="tx1"/>
                          </a:solidFill>
                          <a:effectLst/>
                          <a:latin typeface="Times New Roman" charset="0"/>
                          <a:ea typeface="ＭＳ Ｐゴシック" charset="-128"/>
                          <a:cs typeface="ＭＳ Ｐゴシック" charset="-128"/>
                        </a:rPr>
                        <a:t>工学部の学生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1"/>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chemeClr val="accent1"/>
                          </a:solidFill>
                          <a:effectLst/>
                          <a:latin typeface="Times New Roman" charset="0"/>
                          <a:ea typeface="ＭＳ Ｐゴシック" charset="-128"/>
                          <a:cs typeface="ＭＳ Ｐゴシック" charset="-128"/>
                        </a:rPr>
                        <a:t>性格</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明るい性格</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2"/>
                  </a:ext>
                </a:extLst>
              </a:tr>
              <a:tr h="21272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勉強態度</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chemeClr val="accent1"/>
                          </a:solidFill>
                          <a:effectLst/>
                          <a:latin typeface="Times New Roman" charset="0"/>
                          <a:ea typeface="ＭＳ Ｐゴシック" charset="-128"/>
                          <a:cs typeface="ＭＳ Ｐゴシック" charset="-128"/>
                        </a:rPr>
                        <a:t>勉強熱心</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3"/>
                  </a:ext>
                </a:extLst>
              </a:tr>
            </a:tbl>
          </a:graphicData>
        </a:graphic>
      </p:graphicFrame>
      <p:graphicFrame>
        <p:nvGraphicFramePr>
          <p:cNvPr id="128055" name="Group 55"/>
          <p:cNvGraphicFramePr>
            <a:graphicFrameLocks noGrp="1"/>
          </p:cNvGraphicFramePr>
          <p:nvPr/>
        </p:nvGraphicFramePr>
        <p:xfrm>
          <a:off x="5181600" y="2057400"/>
          <a:ext cx="2819400" cy="1219200"/>
        </p:xfrm>
        <a:graphic>
          <a:graphicData uri="http://schemas.openxmlformats.org/drawingml/2006/table">
            <a:tbl>
              <a:tblPr/>
              <a:tblGrid>
                <a:gridCol w="1025525">
                  <a:extLst>
                    <a:ext uri="{9D8B030D-6E8A-4147-A177-3AD203B41FA5}">
                      <a16:colId xmlns:a16="http://schemas.microsoft.com/office/drawing/2014/main" val="20000"/>
                    </a:ext>
                  </a:extLst>
                </a:gridCol>
                <a:gridCol w="1793875">
                  <a:extLst>
                    <a:ext uri="{9D8B030D-6E8A-4147-A177-3AD203B41FA5}">
                      <a16:colId xmlns:a16="http://schemas.microsoft.com/office/drawing/2014/main" val="20001"/>
                    </a:ext>
                  </a:extLst>
                </a:gridCol>
              </a:tblGrid>
              <a:tr h="1809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フレーム名</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dirty="0">
                          <a:ln>
                            <a:noFill/>
                          </a:ln>
                          <a:solidFill>
                            <a:schemeClr val="tx1"/>
                          </a:solidFill>
                          <a:effectLst/>
                          <a:latin typeface="Times New Roman" charset="0"/>
                          <a:ea typeface="ＭＳ Ｐゴシック" charset="-128"/>
                          <a:cs typeface="ＭＳ Ｐゴシック" charset="-128"/>
                        </a:rPr>
                        <a:t>情報学部の学生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関係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400" b="0" i="0" u="none" strike="noStrike" cap="none" normalizeH="0" baseline="0" dirty="0" err="1">
                          <a:ln>
                            <a:noFill/>
                          </a:ln>
                          <a:solidFill>
                            <a:schemeClr val="tx1"/>
                          </a:solidFill>
                          <a:effectLst/>
                          <a:latin typeface="Times New Roman" charset="0"/>
                          <a:ea typeface="ＭＳ Ｐゴシック" charset="-128"/>
                          <a:cs typeface="ＭＳ Ｐゴシック" charset="-128"/>
                        </a:rPr>
                        <a:t>a_kind_of</a:t>
                      </a:r>
                      <a:r>
                        <a:rPr kumimoji="1" lang="en-US" altLang="ja-JP" sz="1400" b="0" i="0" u="none" strike="noStrike" cap="none" normalizeH="0" baseline="0" dirty="0">
                          <a:ln>
                            <a:noFill/>
                          </a:ln>
                          <a:solidFill>
                            <a:schemeClr val="tx1"/>
                          </a:solidFill>
                          <a:effectLst/>
                          <a:latin typeface="Times New Roman" charset="0"/>
                          <a:ea typeface="ＭＳ Ｐゴシック" charset="-128"/>
                          <a:cs typeface="ＭＳ Ｐゴシック" charset="-128"/>
                        </a:rPr>
                        <a:t>  </a:t>
                      </a:r>
                      <a:r>
                        <a:rPr kumimoji="1" lang="ja-JP" altLang="en-US" sz="1400" b="1" i="0" u="none" strike="noStrike" cap="none" normalizeH="0" baseline="0" dirty="0">
                          <a:ln>
                            <a:noFill/>
                          </a:ln>
                          <a:solidFill>
                            <a:schemeClr val="accent1"/>
                          </a:solidFill>
                          <a:effectLst/>
                          <a:latin typeface="Times New Roman" charset="0"/>
                          <a:ea typeface="ＭＳ Ｐゴシック" charset="-128"/>
                          <a:cs typeface="ＭＳ Ｐゴシック" charset="-128"/>
                        </a:rPr>
                        <a:t>大学生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1"/>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chemeClr val="accent1"/>
                          </a:solidFill>
                          <a:effectLst/>
                          <a:latin typeface="Times New Roman" charset="0"/>
                          <a:ea typeface="ＭＳ Ｐゴシック" charset="-128"/>
                          <a:cs typeface="ＭＳ Ｐゴシック" charset="-128"/>
                        </a:rPr>
                        <a:t>性格</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人付き合いが苦手</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2"/>
                  </a:ext>
                </a:extLst>
              </a:tr>
              <a:tr h="21272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興味</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chemeClr val="accent1"/>
                          </a:solidFill>
                          <a:effectLst/>
                          <a:latin typeface="Times New Roman" charset="0"/>
                          <a:ea typeface="ＭＳ Ｐゴシック" charset="-128"/>
                          <a:cs typeface="ＭＳ Ｐゴシック" charset="-128"/>
                        </a:rPr>
                        <a:t>アニメーション</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3"/>
                  </a:ext>
                </a:extLst>
              </a:tr>
            </a:tbl>
          </a:graphicData>
        </a:graphic>
      </p:graphicFrame>
      <p:graphicFrame>
        <p:nvGraphicFramePr>
          <p:cNvPr id="128072" name="Group 72"/>
          <p:cNvGraphicFramePr>
            <a:graphicFrameLocks noGrp="1"/>
          </p:cNvGraphicFramePr>
          <p:nvPr/>
        </p:nvGraphicFramePr>
        <p:xfrm>
          <a:off x="5791200" y="3657600"/>
          <a:ext cx="2590800" cy="1127760"/>
        </p:xfrm>
        <a:graphic>
          <a:graphicData uri="http://schemas.openxmlformats.org/drawingml/2006/table">
            <a:tbl>
              <a:tblPr/>
              <a:tblGrid>
                <a:gridCol w="1109663">
                  <a:extLst>
                    <a:ext uri="{9D8B030D-6E8A-4147-A177-3AD203B41FA5}">
                      <a16:colId xmlns:a16="http://schemas.microsoft.com/office/drawing/2014/main" val="20000"/>
                    </a:ext>
                  </a:extLst>
                </a:gridCol>
                <a:gridCol w="1481137">
                  <a:extLst>
                    <a:ext uri="{9D8B030D-6E8A-4147-A177-3AD203B41FA5}">
                      <a16:colId xmlns:a16="http://schemas.microsoft.com/office/drawing/2014/main" val="20001"/>
                    </a:ext>
                  </a:extLst>
                </a:gridCol>
              </a:tblGrid>
              <a:tr h="1809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フレーム名</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次郎</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0"/>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関係</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400" b="0" i="0" u="none" strike="noStrike" cap="none" normalizeH="0" baseline="0" dirty="0" err="1">
                          <a:ln>
                            <a:noFill/>
                          </a:ln>
                          <a:solidFill>
                            <a:schemeClr val="tx1"/>
                          </a:solidFill>
                          <a:effectLst/>
                          <a:latin typeface="Times New Roman" charset="0"/>
                          <a:ea typeface="ＭＳ Ｐゴシック" charset="-128"/>
                          <a:cs typeface="ＭＳ Ｐゴシック" charset="-128"/>
                        </a:rPr>
                        <a:t>an_</a:t>
                      </a:r>
                      <a:r>
                        <a:rPr kumimoji="1" lang="en-US" altLang="ja-JP" sz="1400" b="1" i="0" u="none" strike="noStrike" cap="none" normalizeH="0" baseline="0" dirty="0" err="1">
                          <a:ln>
                            <a:noFill/>
                          </a:ln>
                          <a:solidFill>
                            <a:schemeClr val="accent1"/>
                          </a:solidFill>
                          <a:effectLst/>
                          <a:latin typeface="Times New Roman" charset="0"/>
                          <a:ea typeface="ＭＳ Ｐゴシック" charset="-128"/>
                          <a:cs typeface="ＭＳ Ｐゴシック" charset="-128"/>
                        </a:rPr>
                        <a:t>instance</a:t>
                      </a:r>
                      <a:r>
                        <a:rPr kumimoji="1" lang="en-US" altLang="ja-JP" sz="1400" b="0" i="0" u="none" strike="noStrike" cap="none" normalizeH="0" baseline="0" dirty="0" err="1">
                          <a:ln>
                            <a:noFill/>
                          </a:ln>
                          <a:solidFill>
                            <a:schemeClr val="tx1"/>
                          </a:solidFill>
                          <a:effectLst/>
                          <a:latin typeface="Times New Roman" charset="0"/>
                          <a:ea typeface="ＭＳ Ｐゴシック" charset="-128"/>
                          <a:cs typeface="ＭＳ Ｐゴシック" charset="-128"/>
                        </a:rPr>
                        <a:t>_of</a:t>
                      </a:r>
                      <a:r>
                        <a:rPr kumimoji="1" lang="en-US" altLang="ja-JP" sz="1400" b="0" i="0" u="none" strike="noStrike" cap="none" normalizeH="0" baseline="0" dirty="0">
                          <a:ln>
                            <a:noFill/>
                          </a:ln>
                          <a:solidFill>
                            <a:schemeClr val="tx1"/>
                          </a:solidFill>
                          <a:effectLst/>
                          <a:latin typeface="Times New Roman" charset="0"/>
                          <a:ea typeface="ＭＳ Ｐゴシック" charset="-128"/>
                          <a:cs typeface="ＭＳ Ｐゴシック" charset="-128"/>
                        </a:rPr>
                        <a:t> </a:t>
                      </a:r>
                      <a:r>
                        <a:rPr kumimoji="1" lang="ja-JP" altLang="en-US" sz="1400" b="0" i="0" u="none" strike="noStrike" cap="none" normalizeH="0" baseline="0" dirty="0">
                          <a:ln>
                            <a:noFill/>
                          </a:ln>
                          <a:solidFill>
                            <a:schemeClr val="tx1"/>
                          </a:solidFill>
                          <a:effectLst/>
                          <a:latin typeface="Times New Roman" charset="0"/>
                          <a:ea typeface="ＭＳ Ｐゴシック" charset="-128"/>
                          <a:cs typeface="ＭＳ Ｐゴシック" charset="-128"/>
                        </a:rPr>
                        <a:t>情報学部の学生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1"/>
                  </a:ext>
                </a:extLst>
              </a:tr>
              <a:tr h="24765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chemeClr val="accent1"/>
                          </a:solidFill>
                          <a:effectLst/>
                          <a:latin typeface="Times New Roman" charset="0"/>
                          <a:ea typeface="ＭＳ Ｐゴシック" charset="-128"/>
                          <a:cs typeface="ＭＳ Ｐゴシック" charset="-128"/>
                        </a:rPr>
                        <a:t>興味</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chemeClr val="accent1"/>
                          </a:solidFill>
                          <a:effectLst/>
                          <a:latin typeface="Times New Roman" charset="0"/>
                          <a:ea typeface="ＭＳ Ｐゴシック" charset="-128"/>
                          <a:cs typeface="ＭＳ Ｐゴシック" charset="-128"/>
                        </a:rPr>
                        <a:t>プログラミング</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2"/>
                  </a:ext>
                </a:extLst>
              </a:tr>
            </a:tbl>
          </a:graphicData>
        </a:graphic>
      </p:graphicFrame>
      <p:sp>
        <p:nvSpPr>
          <p:cNvPr id="128086" name="Line 86"/>
          <p:cNvSpPr>
            <a:spLocks noChangeShapeType="1"/>
          </p:cNvSpPr>
          <p:nvPr/>
        </p:nvSpPr>
        <p:spPr bwMode="auto">
          <a:xfrm flipV="1">
            <a:off x="2590800" y="3200400"/>
            <a:ext cx="304800" cy="304800"/>
          </a:xfrm>
          <a:prstGeom prst="line">
            <a:avLst/>
          </a:prstGeom>
          <a:noFill/>
          <a:ln w="57150">
            <a:solidFill>
              <a:schemeClr val="tx1"/>
            </a:solidFill>
            <a:round/>
            <a:headEnd/>
            <a:tailEnd type="triangle" w="med" len="med"/>
          </a:ln>
          <a:effectLst/>
        </p:spPr>
        <p:txBody>
          <a:bodyPr wrap="none">
            <a:prstTxWarp prst="textNoShape">
              <a:avLst/>
            </a:prstTxWarp>
          </a:bodyPr>
          <a:lstStyle/>
          <a:p>
            <a:endParaRPr lang="ja-JP" altLang="en-US"/>
          </a:p>
        </p:txBody>
      </p:sp>
      <p:sp>
        <p:nvSpPr>
          <p:cNvPr id="128087" name="Line 87"/>
          <p:cNvSpPr>
            <a:spLocks noChangeShapeType="1"/>
          </p:cNvSpPr>
          <p:nvPr/>
        </p:nvSpPr>
        <p:spPr bwMode="auto">
          <a:xfrm flipV="1">
            <a:off x="3200400" y="1219200"/>
            <a:ext cx="1219200" cy="685800"/>
          </a:xfrm>
          <a:prstGeom prst="line">
            <a:avLst/>
          </a:prstGeom>
          <a:noFill/>
          <a:ln w="57150">
            <a:solidFill>
              <a:schemeClr val="tx1"/>
            </a:solidFill>
            <a:round/>
            <a:headEnd/>
            <a:tailEnd type="triangle" w="med" len="med"/>
          </a:ln>
          <a:effectLst/>
        </p:spPr>
        <p:txBody>
          <a:bodyPr wrap="none">
            <a:prstTxWarp prst="textNoShape">
              <a:avLst/>
            </a:prstTxWarp>
          </a:bodyPr>
          <a:lstStyle/>
          <a:p>
            <a:endParaRPr lang="ja-JP" altLang="en-US"/>
          </a:p>
        </p:txBody>
      </p:sp>
      <p:sp>
        <p:nvSpPr>
          <p:cNvPr id="128088" name="Line 88"/>
          <p:cNvSpPr>
            <a:spLocks noChangeShapeType="1"/>
          </p:cNvSpPr>
          <p:nvPr/>
        </p:nvSpPr>
        <p:spPr bwMode="auto">
          <a:xfrm flipH="1" flipV="1">
            <a:off x="6324600" y="1752600"/>
            <a:ext cx="304800" cy="228600"/>
          </a:xfrm>
          <a:prstGeom prst="line">
            <a:avLst/>
          </a:prstGeom>
          <a:noFill/>
          <a:ln w="57150">
            <a:solidFill>
              <a:schemeClr val="tx1"/>
            </a:solidFill>
            <a:round/>
            <a:headEnd/>
            <a:tailEnd type="triangle" w="med" len="med"/>
          </a:ln>
          <a:effectLst/>
        </p:spPr>
        <p:txBody>
          <a:bodyPr wrap="none">
            <a:prstTxWarp prst="textNoShape">
              <a:avLst/>
            </a:prstTxWarp>
          </a:bodyPr>
          <a:lstStyle/>
          <a:p>
            <a:endParaRPr lang="ja-JP" altLang="en-US"/>
          </a:p>
        </p:txBody>
      </p:sp>
      <p:sp>
        <p:nvSpPr>
          <p:cNvPr id="128089" name="Line 89"/>
          <p:cNvSpPr>
            <a:spLocks noChangeShapeType="1"/>
          </p:cNvSpPr>
          <p:nvPr/>
        </p:nvSpPr>
        <p:spPr bwMode="auto">
          <a:xfrm flipH="1" flipV="1">
            <a:off x="6858000" y="3352800"/>
            <a:ext cx="304800" cy="228600"/>
          </a:xfrm>
          <a:prstGeom prst="line">
            <a:avLst/>
          </a:prstGeom>
          <a:noFill/>
          <a:ln w="57150">
            <a:solidFill>
              <a:schemeClr val="tx1"/>
            </a:solidFill>
            <a:round/>
            <a:headEnd/>
            <a:tailEnd type="triangle" w="med" len="med"/>
          </a:ln>
          <a:effectLst/>
        </p:spPr>
        <p:txBody>
          <a:bodyPr wrap="none">
            <a:prstTxWarp prst="textNoShape">
              <a:avLst/>
            </a:prstTxWarp>
          </a:bodyPr>
          <a:lstStyle/>
          <a:p>
            <a:endParaRPr lang="ja-JP" altLang="en-US"/>
          </a:p>
        </p:txBody>
      </p:sp>
      <p:sp>
        <p:nvSpPr>
          <p:cNvPr id="128090" name="Rectangle 90"/>
          <p:cNvSpPr>
            <a:spLocks noChangeArrowheads="1"/>
          </p:cNvSpPr>
          <p:nvPr/>
        </p:nvSpPr>
        <p:spPr bwMode="auto">
          <a:xfrm>
            <a:off x="1143000" y="5210952"/>
            <a:ext cx="7620000" cy="1310497"/>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prstTxWarp prst="textNoShape">
              <a:avLst/>
            </a:prstTxWarp>
          </a:bodyPr>
          <a:lstStyle/>
          <a:p>
            <a:r>
              <a:rPr lang="ja-JP" altLang="en-US"/>
              <a:t>Ｑ１．太郎の行儀は？</a:t>
            </a:r>
            <a:endParaRPr lang="en-US" altLang="ja-JP"/>
          </a:p>
          <a:p>
            <a:r>
              <a:rPr lang="ja-JP" altLang="en-US"/>
              <a:t>Ｑ２．工学部の学生の勉強態度は？</a:t>
            </a:r>
            <a:endParaRPr lang="en-US" altLang="ja-JP"/>
          </a:p>
          <a:p>
            <a:r>
              <a:rPr lang="ja-JP" altLang="en-US"/>
              <a:t>Ｑ３．次郎の性格は？</a:t>
            </a:r>
            <a:endParaRPr lang="en-US" altLang="ja-JP"/>
          </a:p>
          <a:p>
            <a:r>
              <a:rPr lang="ja-JP" altLang="en-US"/>
              <a:t>Ｑ４．情報学部の学生の行儀は？</a:t>
            </a:r>
          </a:p>
        </p:txBody>
      </p:sp>
      <p:sp>
        <p:nvSpPr>
          <p:cNvPr id="128091" name="Line 91"/>
          <p:cNvSpPr>
            <a:spLocks noChangeShapeType="1"/>
          </p:cNvSpPr>
          <p:nvPr/>
        </p:nvSpPr>
        <p:spPr bwMode="auto">
          <a:xfrm flipV="1">
            <a:off x="7010400" y="609600"/>
            <a:ext cx="304800" cy="304800"/>
          </a:xfrm>
          <a:prstGeom prst="line">
            <a:avLst/>
          </a:prstGeom>
          <a:noFill/>
          <a:ln w="57150">
            <a:solidFill>
              <a:schemeClr val="tx1"/>
            </a:solidFill>
            <a:round/>
            <a:headEnd/>
            <a:tailEnd type="triangle" w="med" len="med"/>
          </a:ln>
          <a:effectLst/>
        </p:spPr>
        <p:txBody>
          <a:bodyPr wrap="none">
            <a:prstTxWarp prst="textNoShape">
              <a:avLst/>
            </a:prstTxWarp>
          </a:bodyPr>
          <a:lstStyle/>
          <a:p>
            <a:endParaRPr lang="ja-JP" altLang="en-US"/>
          </a:p>
        </p:txBody>
      </p:sp>
      <p:sp>
        <p:nvSpPr>
          <p:cNvPr id="128092" name="Text Box 92"/>
          <p:cNvSpPr txBox="1">
            <a:spLocks noChangeArrowheads="1"/>
          </p:cNvSpPr>
          <p:nvPr/>
        </p:nvSpPr>
        <p:spPr bwMode="auto">
          <a:xfrm>
            <a:off x="7239000" y="381000"/>
            <a:ext cx="1524000" cy="336550"/>
          </a:xfrm>
          <a:prstGeom prst="rect">
            <a:avLst/>
          </a:prstGeom>
          <a:noFill/>
          <a:ln w="9525">
            <a:noFill/>
            <a:miter lim="800000"/>
            <a:headEnd/>
            <a:tailEnd/>
          </a:ln>
          <a:effectLst/>
        </p:spPr>
        <p:txBody>
          <a:bodyPr wrap="none">
            <a:prstTxWarp prst="textNoShape">
              <a:avLst/>
            </a:prstTxWarp>
            <a:spAutoFit/>
          </a:bodyPr>
          <a:lstStyle/>
          <a:p>
            <a:r>
              <a:rPr lang="ja-JP" altLang="en-US" sz="1600"/>
              <a:t>職業フレームへ</a:t>
            </a:r>
          </a:p>
        </p:txBody>
      </p:sp>
    </p:spTree>
    <p:extLst>
      <p:ext uri="{BB962C8B-B14F-4D97-AF65-F5344CB8AC3E}">
        <p14:creationId xmlns:p14="http://schemas.microsoft.com/office/powerpoint/2010/main" val="13431183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8090"/>
                                        </p:tgtEl>
                                        <p:attrNameLst>
                                          <p:attrName>style.visibility</p:attrName>
                                        </p:attrNameLst>
                                      </p:cBhvr>
                                      <p:to>
                                        <p:strVal val="visible"/>
                                      </p:to>
                                    </p:set>
                                    <p:anim calcmode="lin" valueType="num">
                                      <p:cBhvr additive="base">
                                        <p:cTn id="7" dur="500" fill="hold"/>
                                        <p:tgtEl>
                                          <p:spTgt spid="128090"/>
                                        </p:tgtEl>
                                        <p:attrNameLst>
                                          <p:attrName>ppt_x</p:attrName>
                                        </p:attrNameLst>
                                      </p:cBhvr>
                                      <p:tavLst>
                                        <p:tav tm="0">
                                          <p:val>
                                            <p:strVal val="0-#ppt_w/2"/>
                                          </p:val>
                                        </p:tav>
                                        <p:tav tm="100000">
                                          <p:val>
                                            <p:strVal val="#ppt_x"/>
                                          </p:val>
                                        </p:tav>
                                      </p:tavLst>
                                    </p:anim>
                                    <p:anim calcmode="lin" valueType="num">
                                      <p:cBhvr additive="base">
                                        <p:cTn id="8" dur="500" fill="hold"/>
                                        <p:tgtEl>
                                          <p:spTgt spid="12809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90"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algn="l"/>
            <a:r>
              <a:rPr lang="ja-JP" altLang="en-US" sz="4800"/>
              <a:t>推論</a:t>
            </a:r>
          </a:p>
        </p:txBody>
      </p:sp>
      <p:sp>
        <p:nvSpPr>
          <p:cNvPr id="129027" name="Rectangle 3"/>
          <p:cNvSpPr>
            <a:spLocks noGrp="1" noChangeArrowheads="1"/>
          </p:cNvSpPr>
          <p:nvPr>
            <p:ph type="body" idx="1"/>
          </p:nvPr>
        </p:nvSpPr>
        <p:spPr>
          <a:xfrm>
            <a:off x="1066800" y="5105400"/>
            <a:ext cx="7620000" cy="1371600"/>
          </a:xfrm>
        </p:spPr>
        <p:txBody>
          <a:bodyPr/>
          <a:lstStyle/>
          <a:p>
            <a:pPr>
              <a:lnSpc>
                <a:spcPct val="90000"/>
              </a:lnSpc>
              <a:buFont typeface="Wingdings" charset="2"/>
              <a:buNone/>
            </a:pPr>
            <a:r>
              <a:rPr lang="ja-JP" altLang="en-US" sz="1800"/>
              <a:t>大学生は，一般に，勉強嫌いで，礼儀知らずである．工学部の学生は，一般に，性格が暗く，機械いじりを趣味としている．情報学部の学生は，一般に，人付き合いが苦手で，アニメーションが好きである．太郎は，工学部の学生で，性格は明るく，勉強熱心である．次郎は，情報学部の学生であるが，アニメーションよりプログラミングに興味がある．</a:t>
            </a:r>
          </a:p>
        </p:txBody>
      </p:sp>
      <p:sp>
        <p:nvSpPr>
          <p:cNvPr id="129114" name="Rectangle 90"/>
          <p:cNvSpPr>
            <a:spLocks noChangeArrowheads="1"/>
          </p:cNvSpPr>
          <p:nvPr/>
        </p:nvSpPr>
        <p:spPr bwMode="auto">
          <a:xfrm>
            <a:off x="1066800" y="5105400"/>
            <a:ext cx="7620000" cy="137160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prstTxWarp prst="textNoShape">
              <a:avLst/>
            </a:prstTxWarp>
          </a:bodyPr>
          <a:lstStyle/>
          <a:p>
            <a:r>
              <a:rPr lang="ja-JP" altLang="en-US"/>
              <a:t>Ｑ１．太郎の行儀は？</a:t>
            </a:r>
            <a:endParaRPr lang="en-US" altLang="ja-JP"/>
          </a:p>
          <a:p>
            <a:r>
              <a:rPr lang="ja-JP" altLang="en-US"/>
              <a:t>Ｑ２．工学部の学生の勉強態度は？</a:t>
            </a:r>
            <a:endParaRPr lang="en-US" altLang="ja-JP"/>
          </a:p>
          <a:p>
            <a:r>
              <a:rPr lang="ja-JP" altLang="en-US"/>
              <a:t>Ｑ３．次郎の性格は？</a:t>
            </a:r>
            <a:endParaRPr lang="en-US" altLang="ja-JP"/>
          </a:p>
          <a:p>
            <a:r>
              <a:rPr lang="ja-JP" altLang="en-US"/>
              <a:t>Ｑ４．情報学部の学生の行儀は？</a:t>
            </a:r>
          </a:p>
        </p:txBody>
      </p:sp>
      <p:sp>
        <p:nvSpPr>
          <p:cNvPr id="129115" name="Text Box 91"/>
          <p:cNvSpPr txBox="1">
            <a:spLocks noChangeArrowheads="1"/>
          </p:cNvSpPr>
          <p:nvPr/>
        </p:nvSpPr>
        <p:spPr bwMode="auto">
          <a:xfrm>
            <a:off x="5181600" y="5181600"/>
            <a:ext cx="3429000" cy="1200329"/>
          </a:xfrm>
          <a:prstGeom prst="rect">
            <a:avLst/>
          </a:prstGeom>
          <a:noFill/>
          <a:ln w="9525">
            <a:noFill/>
            <a:miter lim="800000"/>
            <a:headEnd/>
            <a:tailEnd/>
          </a:ln>
          <a:effectLst/>
        </p:spPr>
        <p:txBody>
          <a:bodyPr>
            <a:prstTxWarp prst="textNoShape">
              <a:avLst/>
            </a:prstTxWarp>
            <a:spAutoFit/>
          </a:bodyPr>
          <a:lstStyle/>
          <a:p>
            <a:r>
              <a:rPr lang="ja-JP" altLang="en-US" b="1" dirty="0">
                <a:solidFill>
                  <a:schemeClr val="bg1"/>
                </a:solidFill>
              </a:rPr>
              <a:t>Ａ１．礼儀知らず</a:t>
            </a:r>
            <a:endParaRPr lang="en-US" altLang="ja-JP" b="1" dirty="0">
              <a:solidFill>
                <a:schemeClr val="bg1"/>
              </a:solidFill>
            </a:endParaRPr>
          </a:p>
          <a:p>
            <a:r>
              <a:rPr lang="ja-JP" altLang="en-US" b="1" dirty="0">
                <a:solidFill>
                  <a:schemeClr val="bg1"/>
                </a:solidFill>
              </a:rPr>
              <a:t>Ａ２．勉強嫌い</a:t>
            </a:r>
            <a:endParaRPr lang="en-US" altLang="ja-JP" b="1" dirty="0">
              <a:solidFill>
                <a:schemeClr val="bg1"/>
              </a:solidFill>
            </a:endParaRPr>
          </a:p>
          <a:p>
            <a:r>
              <a:rPr lang="ja-JP" altLang="en-US" b="1" dirty="0">
                <a:solidFill>
                  <a:schemeClr val="bg1"/>
                </a:solidFill>
              </a:rPr>
              <a:t>Ａ３．人付き合いが苦手</a:t>
            </a:r>
            <a:endParaRPr lang="en-US" altLang="ja-JP" b="1" dirty="0">
              <a:solidFill>
                <a:schemeClr val="bg1"/>
              </a:solidFill>
            </a:endParaRPr>
          </a:p>
          <a:p>
            <a:r>
              <a:rPr lang="ja-JP" altLang="en-US" b="1" dirty="0">
                <a:solidFill>
                  <a:schemeClr val="bg1"/>
                </a:solidFill>
              </a:rPr>
              <a:t>Ａ４．礼儀知らず</a:t>
            </a:r>
          </a:p>
        </p:txBody>
      </p:sp>
      <p:graphicFrame>
        <p:nvGraphicFramePr>
          <p:cNvPr id="20" name="Group 4"/>
          <p:cNvGraphicFramePr>
            <a:graphicFrameLocks noGrp="1"/>
          </p:cNvGraphicFramePr>
          <p:nvPr/>
        </p:nvGraphicFramePr>
        <p:xfrm>
          <a:off x="4648200" y="457200"/>
          <a:ext cx="2362200" cy="1219200"/>
        </p:xfrm>
        <a:graphic>
          <a:graphicData uri="http://schemas.openxmlformats.org/drawingml/2006/table">
            <a:tbl>
              <a:tblPr/>
              <a:tblGrid>
                <a:gridCol w="1012825">
                  <a:extLst>
                    <a:ext uri="{9D8B030D-6E8A-4147-A177-3AD203B41FA5}">
                      <a16:colId xmlns:a16="http://schemas.microsoft.com/office/drawing/2014/main" val="20000"/>
                    </a:ext>
                  </a:extLst>
                </a:gridCol>
                <a:gridCol w="1349375">
                  <a:extLst>
                    <a:ext uri="{9D8B030D-6E8A-4147-A177-3AD203B41FA5}">
                      <a16:colId xmlns:a16="http://schemas.microsoft.com/office/drawing/2014/main" val="20001"/>
                    </a:ext>
                  </a:extLst>
                </a:gridCol>
              </a:tblGrid>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フレーム名</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大学生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0"/>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関係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400" b="0" i="0" u="none" strike="noStrike" cap="none" normalizeH="0" baseline="0">
                          <a:ln>
                            <a:noFill/>
                          </a:ln>
                          <a:solidFill>
                            <a:schemeClr val="tx1"/>
                          </a:solidFill>
                          <a:effectLst/>
                          <a:latin typeface="Times New Roman" charset="0"/>
                          <a:ea typeface="ＭＳ Ｐゴシック" charset="-128"/>
                          <a:cs typeface="ＭＳ Ｐゴシック" charset="-128"/>
                        </a:rPr>
                        <a:t>a_kind_of </a:t>
                      </a: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職業</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1"/>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勉強態度</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勉強嫌い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2"/>
                  </a:ext>
                </a:extLst>
              </a:tr>
              <a:tr h="21272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行儀</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dirty="0">
                          <a:ln>
                            <a:noFill/>
                          </a:ln>
                          <a:solidFill>
                            <a:schemeClr val="tx1"/>
                          </a:solidFill>
                          <a:effectLst/>
                          <a:latin typeface="Times New Roman" charset="0"/>
                          <a:ea typeface="ＭＳ Ｐゴシック" charset="-128"/>
                          <a:cs typeface="ＭＳ Ｐゴシック" charset="-128"/>
                        </a:rPr>
                        <a:t>礼儀知らず</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3"/>
                  </a:ext>
                </a:extLst>
              </a:tr>
            </a:tbl>
          </a:graphicData>
        </a:graphic>
      </p:graphicFrame>
      <p:graphicFrame>
        <p:nvGraphicFramePr>
          <p:cNvPr id="21" name="Group 21"/>
          <p:cNvGraphicFramePr>
            <a:graphicFrameLocks noGrp="1"/>
          </p:cNvGraphicFramePr>
          <p:nvPr/>
        </p:nvGraphicFramePr>
        <p:xfrm>
          <a:off x="1981200" y="1981200"/>
          <a:ext cx="2743200" cy="1219200"/>
        </p:xfrm>
        <a:graphic>
          <a:graphicData uri="http://schemas.openxmlformats.org/drawingml/2006/table">
            <a:tbl>
              <a:tblPr/>
              <a:tblGrid>
                <a:gridCol w="1019175">
                  <a:extLst>
                    <a:ext uri="{9D8B030D-6E8A-4147-A177-3AD203B41FA5}">
                      <a16:colId xmlns:a16="http://schemas.microsoft.com/office/drawing/2014/main" val="20000"/>
                    </a:ext>
                  </a:extLst>
                </a:gridCol>
                <a:gridCol w="1724025">
                  <a:extLst>
                    <a:ext uri="{9D8B030D-6E8A-4147-A177-3AD203B41FA5}">
                      <a16:colId xmlns:a16="http://schemas.microsoft.com/office/drawing/2014/main" val="20001"/>
                    </a:ext>
                  </a:extLst>
                </a:gridCol>
              </a:tblGrid>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フレーム名</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工学部の学生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関係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400" b="0" i="0" u="none" strike="noStrike" cap="none" normalizeH="0" baseline="0" dirty="0" err="1">
                          <a:ln>
                            <a:noFill/>
                          </a:ln>
                          <a:solidFill>
                            <a:schemeClr val="tx1"/>
                          </a:solidFill>
                          <a:effectLst/>
                          <a:latin typeface="Times New Roman" charset="0"/>
                          <a:ea typeface="ＭＳ Ｐゴシック" charset="-128"/>
                          <a:cs typeface="ＭＳ Ｐゴシック" charset="-128"/>
                        </a:rPr>
                        <a:t>a_kind_of</a:t>
                      </a:r>
                      <a:r>
                        <a:rPr kumimoji="1" lang="en-US" altLang="ja-JP" sz="1400" b="0" i="0" u="none" strike="noStrike" cap="none" normalizeH="0" baseline="0" dirty="0">
                          <a:ln>
                            <a:noFill/>
                          </a:ln>
                          <a:solidFill>
                            <a:schemeClr val="tx1"/>
                          </a:solidFill>
                          <a:effectLst/>
                          <a:latin typeface="Times New Roman" charset="0"/>
                          <a:ea typeface="ＭＳ Ｐゴシック" charset="-128"/>
                          <a:cs typeface="ＭＳ Ｐゴシック" charset="-128"/>
                        </a:rPr>
                        <a:t>  </a:t>
                      </a:r>
                      <a:r>
                        <a:rPr kumimoji="1" lang="ja-JP" altLang="en-US" sz="1400" b="1" i="0" u="none" strike="noStrike" cap="none" normalizeH="0" baseline="0" dirty="0">
                          <a:ln>
                            <a:noFill/>
                          </a:ln>
                          <a:solidFill>
                            <a:schemeClr val="accent1"/>
                          </a:solidFill>
                          <a:effectLst/>
                          <a:latin typeface="Times New Roman" charset="0"/>
                          <a:ea typeface="ＭＳ Ｐゴシック" charset="-128"/>
                          <a:cs typeface="ＭＳ Ｐゴシック" charset="-128"/>
                        </a:rPr>
                        <a:t>大学生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1"/>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性格</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chemeClr val="accent1"/>
                          </a:solidFill>
                          <a:effectLst/>
                          <a:latin typeface="Times New Roman" charset="0"/>
                          <a:ea typeface="ＭＳ Ｐゴシック" charset="-128"/>
                          <a:cs typeface="ＭＳ Ｐゴシック" charset="-128"/>
                        </a:rPr>
                        <a:t>暗い性格</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2"/>
                  </a:ext>
                </a:extLst>
              </a:tr>
              <a:tr h="21272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興味</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chemeClr val="accent1"/>
                          </a:solidFill>
                          <a:effectLst/>
                          <a:latin typeface="Times New Roman" charset="0"/>
                          <a:ea typeface="ＭＳ Ｐゴシック" charset="-128"/>
                          <a:cs typeface="ＭＳ Ｐゴシック" charset="-128"/>
                        </a:rPr>
                        <a:t>機械いじり</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3"/>
                  </a:ext>
                </a:extLst>
              </a:tr>
            </a:tbl>
          </a:graphicData>
        </a:graphic>
      </p:graphicFrame>
      <p:graphicFrame>
        <p:nvGraphicFramePr>
          <p:cNvPr id="22" name="Group 38"/>
          <p:cNvGraphicFramePr>
            <a:graphicFrameLocks noGrp="1"/>
          </p:cNvGraphicFramePr>
          <p:nvPr/>
        </p:nvGraphicFramePr>
        <p:xfrm>
          <a:off x="1371600" y="3581400"/>
          <a:ext cx="2514600" cy="1432560"/>
        </p:xfrm>
        <a:graphic>
          <a:graphicData uri="http://schemas.openxmlformats.org/drawingml/2006/table">
            <a:tbl>
              <a:tblPr/>
              <a:tblGrid>
                <a:gridCol w="1077913">
                  <a:extLst>
                    <a:ext uri="{9D8B030D-6E8A-4147-A177-3AD203B41FA5}">
                      <a16:colId xmlns:a16="http://schemas.microsoft.com/office/drawing/2014/main" val="20000"/>
                    </a:ext>
                  </a:extLst>
                </a:gridCol>
                <a:gridCol w="1436687">
                  <a:extLst>
                    <a:ext uri="{9D8B030D-6E8A-4147-A177-3AD203B41FA5}">
                      <a16:colId xmlns:a16="http://schemas.microsoft.com/office/drawing/2014/main" val="20001"/>
                    </a:ext>
                  </a:extLst>
                </a:gridCol>
              </a:tblGrid>
              <a:tr h="1809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フレーム名</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太郎</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0"/>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関係</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400" b="0" i="0" u="none" strike="noStrike" cap="none" normalizeH="0" baseline="0" dirty="0" err="1">
                          <a:ln>
                            <a:noFill/>
                          </a:ln>
                          <a:solidFill>
                            <a:schemeClr val="tx1"/>
                          </a:solidFill>
                          <a:effectLst/>
                          <a:latin typeface="Times New Roman" charset="0"/>
                          <a:ea typeface="ＭＳ Ｐゴシック" charset="-128"/>
                          <a:cs typeface="ＭＳ Ｐゴシック" charset="-128"/>
                        </a:rPr>
                        <a:t>an_</a:t>
                      </a:r>
                      <a:r>
                        <a:rPr kumimoji="1" lang="en-US" altLang="ja-JP" sz="1400" b="1" i="0" u="none" strike="noStrike" cap="none" normalizeH="0" baseline="0" dirty="0" err="1">
                          <a:ln>
                            <a:noFill/>
                          </a:ln>
                          <a:solidFill>
                            <a:schemeClr val="accent1"/>
                          </a:solidFill>
                          <a:effectLst/>
                          <a:latin typeface="Times New Roman" charset="0"/>
                          <a:ea typeface="ＭＳ Ｐゴシック" charset="-128"/>
                          <a:cs typeface="ＭＳ Ｐゴシック" charset="-128"/>
                        </a:rPr>
                        <a:t>instance</a:t>
                      </a:r>
                      <a:r>
                        <a:rPr kumimoji="1" lang="en-US" altLang="ja-JP" sz="1400" b="0" i="0" u="none" strike="noStrike" cap="none" normalizeH="0" baseline="0" dirty="0" err="1">
                          <a:ln>
                            <a:noFill/>
                          </a:ln>
                          <a:solidFill>
                            <a:schemeClr val="tx1"/>
                          </a:solidFill>
                          <a:effectLst/>
                          <a:latin typeface="Times New Roman" charset="0"/>
                          <a:ea typeface="ＭＳ Ｐゴシック" charset="-128"/>
                          <a:cs typeface="ＭＳ Ｐゴシック" charset="-128"/>
                        </a:rPr>
                        <a:t>_of</a:t>
                      </a:r>
                      <a:r>
                        <a:rPr kumimoji="1" lang="en-US" altLang="ja-JP" sz="1400" b="0" i="0" u="none" strike="noStrike" cap="none" normalizeH="0" baseline="0" dirty="0">
                          <a:ln>
                            <a:noFill/>
                          </a:ln>
                          <a:solidFill>
                            <a:schemeClr val="tx1"/>
                          </a:solidFill>
                          <a:effectLst/>
                          <a:latin typeface="Times New Roman" charset="0"/>
                          <a:ea typeface="ＭＳ Ｐゴシック" charset="-128"/>
                          <a:cs typeface="ＭＳ Ｐゴシック" charset="-128"/>
                        </a:rPr>
                        <a:t> </a:t>
                      </a:r>
                      <a:r>
                        <a:rPr kumimoji="1" lang="ja-JP" altLang="en-US" sz="1400" b="0" i="0" u="none" strike="noStrike" cap="none" normalizeH="0" baseline="0" dirty="0">
                          <a:ln>
                            <a:noFill/>
                          </a:ln>
                          <a:solidFill>
                            <a:schemeClr val="tx1"/>
                          </a:solidFill>
                          <a:effectLst/>
                          <a:latin typeface="Times New Roman" charset="0"/>
                          <a:ea typeface="ＭＳ Ｐゴシック" charset="-128"/>
                          <a:cs typeface="ＭＳ Ｐゴシック" charset="-128"/>
                        </a:rPr>
                        <a:t>工学部の学生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1"/>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chemeClr val="accent1"/>
                          </a:solidFill>
                          <a:effectLst/>
                          <a:latin typeface="Times New Roman" charset="0"/>
                          <a:ea typeface="ＭＳ Ｐゴシック" charset="-128"/>
                          <a:cs typeface="ＭＳ Ｐゴシック" charset="-128"/>
                        </a:rPr>
                        <a:t>性格</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明るい性格</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2"/>
                  </a:ext>
                </a:extLst>
              </a:tr>
              <a:tr h="21272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勉強態度</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chemeClr val="accent1"/>
                          </a:solidFill>
                          <a:effectLst/>
                          <a:latin typeface="Times New Roman" charset="0"/>
                          <a:ea typeface="ＭＳ Ｐゴシック" charset="-128"/>
                          <a:cs typeface="ＭＳ Ｐゴシック" charset="-128"/>
                        </a:rPr>
                        <a:t>勉強熱心</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3"/>
                  </a:ext>
                </a:extLst>
              </a:tr>
            </a:tbl>
          </a:graphicData>
        </a:graphic>
      </p:graphicFrame>
      <p:graphicFrame>
        <p:nvGraphicFramePr>
          <p:cNvPr id="23" name="Group 55"/>
          <p:cNvGraphicFramePr>
            <a:graphicFrameLocks noGrp="1"/>
          </p:cNvGraphicFramePr>
          <p:nvPr/>
        </p:nvGraphicFramePr>
        <p:xfrm>
          <a:off x="5181600" y="2057400"/>
          <a:ext cx="2819400" cy="1219200"/>
        </p:xfrm>
        <a:graphic>
          <a:graphicData uri="http://schemas.openxmlformats.org/drawingml/2006/table">
            <a:tbl>
              <a:tblPr/>
              <a:tblGrid>
                <a:gridCol w="1025525">
                  <a:extLst>
                    <a:ext uri="{9D8B030D-6E8A-4147-A177-3AD203B41FA5}">
                      <a16:colId xmlns:a16="http://schemas.microsoft.com/office/drawing/2014/main" val="20000"/>
                    </a:ext>
                  </a:extLst>
                </a:gridCol>
                <a:gridCol w="1793875">
                  <a:extLst>
                    <a:ext uri="{9D8B030D-6E8A-4147-A177-3AD203B41FA5}">
                      <a16:colId xmlns:a16="http://schemas.microsoft.com/office/drawing/2014/main" val="20001"/>
                    </a:ext>
                  </a:extLst>
                </a:gridCol>
              </a:tblGrid>
              <a:tr h="1809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フレーム名</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dirty="0">
                          <a:ln>
                            <a:noFill/>
                          </a:ln>
                          <a:solidFill>
                            <a:schemeClr val="tx1"/>
                          </a:solidFill>
                          <a:effectLst/>
                          <a:latin typeface="Times New Roman" charset="0"/>
                          <a:ea typeface="ＭＳ Ｐゴシック" charset="-128"/>
                          <a:cs typeface="ＭＳ Ｐゴシック" charset="-128"/>
                        </a:rPr>
                        <a:t>情報学部の学生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関係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400" b="0" i="0" u="none" strike="noStrike" cap="none" normalizeH="0" baseline="0" dirty="0" err="1">
                          <a:ln>
                            <a:noFill/>
                          </a:ln>
                          <a:solidFill>
                            <a:schemeClr val="tx1"/>
                          </a:solidFill>
                          <a:effectLst/>
                          <a:latin typeface="Times New Roman" charset="0"/>
                          <a:ea typeface="ＭＳ Ｐゴシック" charset="-128"/>
                          <a:cs typeface="ＭＳ Ｐゴシック" charset="-128"/>
                        </a:rPr>
                        <a:t>a_kind_of</a:t>
                      </a:r>
                      <a:r>
                        <a:rPr kumimoji="1" lang="en-US" altLang="ja-JP" sz="1400" b="0" i="0" u="none" strike="noStrike" cap="none" normalizeH="0" baseline="0" dirty="0">
                          <a:ln>
                            <a:noFill/>
                          </a:ln>
                          <a:solidFill>
                            <a:schemeClr val="tx1"/>
                          </a:solidFill>
                          <a:effectLst/>
                          <a:latin typeface="Times New Roman" charset="0"/>
                          <a:ea typeface="ＭＳ Ｐゴシック" charset="-128"/>
                          <a:cs typeface="ＭＳ Ｐゴシック" charset="-128"/>
                        </a:rPr>
                        <a:t>  </a:t>
                      </a:r>
                      <a:r>
                        <a:rPr kumimoji="1" lang="ja-JP" altLang="en-US" sz="1400" b="1" i="0" u="none" strike="noStrike" cap="none" normalizeH="0" baseline="0" dirty="0">
                          <a:ln>
                            <a:noFill/>
                          </a:ln>
                          <a:solidFill>
                            <a:schemeClr val="accent1"/>
                          </a:solidFill>
                          <a:effectLst/>
                          <a:latin typeface="Times New Roman" charset="0"/>
                          <a:ea typeface="ＭＳ Ｐゴシック" charset="-128"/>
                          <a:cs typeface="ＭＳ Ｐゴシック" charset="-128"/>
                        </a:rPr>
                        <a:t>大学生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1"/>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chemeClr val="accent1"/>
                          </a:solidFill>
                          <a:effectLst/>
                          <a:latin typeface="Times New Roman" charset="0"/>
                          <a:ea typeface="ＭＳ Ｐゴシック" charset="-128"/>
                          <a:cs typeface="ＭＳ Ｐゴシック" charset="-128"/>
                        </a:rPr>
                        <a:t>性格</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人付き合いが苦手</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2"/>
                  </a:ext>
                </a:extLst>
              </a:tr>
              <a:tr h="21272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興味</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chemeClr val="accent1"/>
                          </a:solidFill>
                          <a:effectLst/>
                          <a:latin typeface="Times New Roman" charset="0"/>
                          <a:ea typeface="ＭＳ Ｐゴシック" charset="-128"/>
                          <a:cs typeface="ＭＳ Ｐゴシック" charset="-128"/>
                        </a:rPr>
                        <a:t>アニメーション</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3"/>
                  </a:ext>
                </a:extLst>
              </a:tr>
            </a:tbl>
          </a:graphicData>
        </a:graphic>
      </p:graphicFrame>
      <p:graphicFrame>
        <p:nvGraphicFramePr>
          <p:cNvPr id="24" name="Group 72"/>
          <p:cNvGraphicFramePr>
            <a:graphicFrameLocks noGrp="1"/>
          </p:cNvGraphicFramePr>
          <p:nvPr/>
        </p:nvGraphicFramePr>
        <p:xfrm>
          <a:off x="5791200" y="3657600"/>
          <a:ext cx="2590800" cy="1127760"/>
        </p:xfrm>
        <a:graphic>
          <a:graphicData uri="http://schemas.openxmlformats.org/drawingml/2006/table">
            <a:tbl>
              <a:tblPr/>
              <a:tblGrid>
                <a:gridCol w="1109663">
                  <a:extLst>
                    <a:ext uri="{9D8B030D-6E8A-4147-A177-3AD203B41FA5}">
                      <a16:colId xmlns:a16="http://schemas.microsoft.com/office/drawing/2014/main" val="20000"/>
                    </a:ext>
                  </a:extLst>
                </a:gridCol>
                <a:gridCol w="1481137">
                  <a:extLst>
                    <a:ext uri="{9D8B030D-6E8A-4147-A177-3AD203B41FA5}">
                      <a16:colId xmlns:a16="http://schemas.microsoft.com/office/drawing/2014/main" val="20001"/>
                    </a:ext>
                  </a:extLst>
                </a:gridCol>
              </a:tblGrid>
              <a:tr h="1809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フレーム名</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次郎</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0"/>
                  </a:ext>
                </a:extLst>
              </a:tr>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0" i="0" u="none" strike="noStrike" cap="none" normalizeH="0" baseline="0">
                          <a:ln>
                            <a:noFill/>
                          </a:ln>
                          <a:solidFill>
                            <a:schemeClr val="tx1"/>
                          </a:solidFill>
                          <a:effectLst/>
                          <a:latin typeface="Times New Roman" charset="0"/>
                          <a:ea typeface="ＭＳ Ｐゴシック" charset="-128"/>
                          <a:cs typeface="ＭＳ Ｐゴシック" charset="-128"/>
                        </a:rPr>
                        <a:t>関係</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en-US" altLang="ja-JP" sz="1400" b="0" i="0" u="none" strike="noStrike" cap="none" normalizeH="0" baseline="0" dirty="0" err="1">
                          <a:ln>
                            <a:noFill/>
                          </a:ln>
                          <a:solidFill>
                            <a:schemeClr val="tx1"/>
                          </a:solidFill>
                          <a:effectLst/>
                          <a:latin typeface="Times New Roman" charset="0"/>
                          <a:ea typeface="ＭＳ Ｐゴシック" charset="-128"/>
                          <a:cs typeface="ＭＳ Ｐゴシック" charset="-128"/>
                        </a:rPr>
                        <a:t>an_</a:t>
                      </a:r>
                      <a:r>
                        <a:rPr kumimoji="1" lang="en-US" altLang="ja-JP" sz="1400" b="1" i="0" u="none" strike="noStrike" cap="none" normalizeH="0" baseline="0" dirty="0" err="1">
                          <a:ln>
                            <a:noFill/>
                          </a:ln>
                          <a:solidFill>
                            <a:schemeClr val="accent1"/>
                          </a:solidFill>
                          <a:effectLst/>
                          <a:latin typeface="Times New Roman" charset="0"/>
                          <a:ea typeface="ＭＳ Ｐゴシック" charset="-128"/>
                          <a:cs typeface="ＭＳ Ｐゴシック" charset="-128"/>
                        </a:rPr>
                        <a:t>instance</a:t>
                      </a:r>
                      <a:r>
                        <a:rPr kumimoji="1" lang="en-US" altLang="ja-JP" sz="1400" b="0" i="0" u="none" strike="noStrike" cap="none" normalizeH="0" baseline="0" dirty="0" err="1">
                          <a:ln>
                            <a:noFill/>
                          </a:ln>
                          <a:solidFill>
                            <a:schemeClr val="tx1"/>
                          </a:solidFill>
                          <a:effectLst/>
                          <a:latin typeface="Times New Roman" charset="0"/>
                          <a:ea typeface="ＭＳ Ｐゴシック" charset="-128"/>
                          <a:cs typeface="ＭＳ Ｐゴシック" charset="-128"/>
                        </a:rPr>
                        <a:t>_of</a:t>
                      </a:r>
                      <a:r>
                        <a:rPr kumimoji="1" lang="en-US" altLang="ja-JP" sz="1400" b="0" i="0" u="none" strike="noStrike" cap="none" normalizeH="0" baseline="0" dirty="0">
                          <a:ln>
                            <a:noFill/>
                          </a:ln>
                          <a:solidFill>
                            <a:schemeClr val="tx1"/>
                          </a:solidFill>
                          <a:effectLst/>
                          <a:latin typeface="Times New Roman" charset="0"/>
                          <a:ea typeface="ＭＳ Ｐゴシック" charset="-128"/>
                          <a:cs typeface="ＭＳ Ｐゴシック" charset="-128"/>
                        </a:rPr>
                        <a:t> </a:t>
                      </a:r>
                      <a:r>
                        <a:rPr kumimoji="1" lang="ja-JP" altLang="en-US" sz="1400" b="0" i="0" u="none" strike="noStrike" cap="none" normalizeH="0" baseline="0" dirty="0">
                          <a:ln>
                            <a:noFill/>
                          </a:ln>
                          <a:solidFill>
                            <a:schemeClr val="tx1"/>
                          </a:solidFill>
                          <a:effectLst/>
                          <a:latin typeface="Times New Roman" charset="0"/>
                          <a:ea typeface="ＭＳ Ｐゴシック" charset="-128"/>
                          <a:cs typeface="ＭＳ Ｐゴシック" charset="-128"/>
                        </a:rPr>
                        <a:t>情報学部の学生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1"/>
                  </a:ext>
                </a:extLst>
              </a:tr>
              <a:tr h="247650">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chemeClr val="accent1"/>
                          </a:solidFill>
                          <a:effectLst/>
                          <a:latin typeface="Times New Roman" charset="0"/>
                          <a:ea typeface="ＭＳ Ｐゴシック" charset="-128"/>
                          <a:cs typeface="ＭＳ Ｐゴシック" charset="-128"/>
                        </a:rPr>
                        <a:t>興味</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80000"/>
                        <a:buFont typeface="Wingdings" charset="2"/>
                        <a:buNone/>
                        <a:tabLst/>
                      </a:pPr>
                      <a:r>
                        <a:rPr kumimoji="1" lang="ja-JP" altLang="en-US" sz="1400" b="1" i="0" u="none" strike="noStrike" cap="none" normalizeH="0" baseline="0" dirty="0">
                          <a:ln>
                            <a:noFill/>
                          </a:ln>
                          <a:solidFill>
                            <a:schemeClr val="accent1"/>
                          </a:solidFill>
                          <a:effectLst/>
                          <a:latin typeface="Times New Roman" charset="0"/>
                          <a:ea typeface="ＭＳ Ｐゴシック" charset="-128"/>
                          <a:cs typeface="ＭＳ Ｐゴシック" charset="-128"/>
                        </a:rPr>
                        <a:t>プログラミング</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2"/>
                  </a:ext>
                </a:extLst>
              </a:tr>
            </a:tbl>
          </a:graphicData>
        </a:graphic>
      </p:graphicFrame>
      <p:sp>
        <p:nvSpPr>
          <p:cNvPr id="25" name="Line 86"/>
          <p:cNvSpPr>
            <a:spLocks noChangeShapeType="1"/>
          </p:cNvSpPr>
          <p:nvPr/>
        </p:nvSpPr>
        <p:spPr bwMode="auto">
          <a:xfrm flipV="1">
            <a:off x="2590800" y="3200400"/>
            <a:ext cx="304800" cy="304800"/>
          </a:xfrm>
          <a:prstGeom prst="line">
            <a:avLst/>
          </a:prstGeom>
          <a:noFill/>
          <a:ln w="57150">
            <a:solidFill>
              <a:schemeClr val="tx1"/>
            </a:solidFill>
            <a:round/>
            <a:headEnd/>
            <a:tailEnd type="triangle" w="med" len="med"/>
          </a:ln>
          <a:effectLst/>
        </p:spPr>
        <p:txBody>
          <a:bodyPr wrap="none">
            <a:prstTxWarp prst="textNoShape">
              <a:avLst/>
            </a:prstTxWarp>
          </a:bodyPr>
          <a:lstStyle/>
          <a:p>
            <a:endParaRPr lang="ja-JP" altLang="en-US"/>
          </a:p>
        </p:txBody>
      </p:sp>
      <p:sp>
        <p:nvSpPr>
          <p:cNvPr id="26" name="Line 87"/>
          <p:cNvSpPr>
            <a:spLocks noChangeShapeType="1"/>
          </p:cNvSpPr>
          <p:nvPr/>
        </p:nvSpPr>
        <p:spPr bwMode="auto">
          <a:xfrm flipV="1">
            <a:off x="3200400" y="1219200"/>
            <a:ext cx="1219200" cy="685800"/>
          </a:xfrm>
          <a:prstGeom prst="line">
            <a:avLst/>
          </a:prstGeom>
          <a:noFill/>
          <a:ln w="57150">
            <a:solidFill>
              <a:schemeClr val="tx1"/>
            </a:solidFill>
            <a:round/>
            <a:headEnd/>
            <a:tailEnd type="triangle" w="med" len="med"/>
          </a:ln>
          <a:effectLst/>
        </p:spPr>
        <p:txBody>
          <a:bodyPr wrap="none">
            <a:prstTxWarp prst="textNoShape">
              <a:avLst/>
            </a:prstTxWarp>
          </a:bodyPr>
          <a:lstStyle/>
          <a:p>
            <a:endParaRPr lang="ja-JP" altLang="en-US"/>
          </a:p>
        </p:txBody>
      </p:sp>
      <p:sp>
        <p:nvSpPr>
          <p:cNvPr id="27" name="Line 88"/>
          <p:cNvSpPr>
            <a:spLocks noChangeShapeType="1"/>
          </p:cNvSpPr>
          <p:nvPr/>
        </p:nvSpPr>
        <p:spPr bwMode="auto">
          <a:xfrm flipH="1" flipV="1">
            <a:off x="6324600" y="1752600"/>
            <a:ext cx="304800" cy="228600"/>
          </a:xfrm>
          <a:prstGeom prst="line">
            <a:avLst/>
          </a:prstGeom>
          <a:noFill/>
          <a:ln w="57150">
            <a:solidFill>
              <a:schemeClr val="tx1"/>
            </a:solidFill>
            <a:round/>
            <a:headEnd/>
            <a:tailEnd type="triangle" w="med" len="med"/>
          </a:ln>
          <a:effectLst/>
        </p:spPr>
        <p:txBody>
          <a:bodyPr wrap="none">
            <a:prstTxWarp prst="textNoShape">
              <a:avLst/>
            </a:prstTxWarp>
          </a:bodyPr>
          <a:lstStyle/>
          <a:p>
            <a:endParaRPr lang="ja-JP" altLang="en-US"/>
          </a:p>
        </p:txBody>
      </p:sp>
      <p:sp>
        <p:nvSpPr>
          <p:cNvPr id="28" name="Line 89"/>
          <p:cNvSpPr>
            <a:spLocks noChangeShapeType="1"/>
          </p:cNvSpPr>
          <p:nvPr/>
        </p:nvSpPr>
        <p:spPr bwMode="auto">
          <a:xfrm flipH="1" flipV="1">
            <a:off x="6858000" y="3352800"/>
            <a:ext cx="304800" cy="228600"/>
          </a:xfrm>
          <a:prstGeom prst="line">
            <a:avLst/>
          </a:prstGeom>
          <a:noFill/>
          <a:ln w="57150">
            <a:solidFill>
              <a:schemeClr val="tx1"/>
            </a:solidFill>
            <a:round/>
            <a:headEnd/>
            <a:tailEnd type="triangle" w="med" len="med"/>
          </a:ln>
          <a:effectLst/>
        </p:spPr>
        <p:txBody>
          <a:bodyPr wrap="none">
            <a:prstTxWarp prst="textNoShape">
              <a:avLst/>
            </a:prstTxWarp>
          </a:bodyPr>
          <a:lstStyle/>
          <a:p>
            <a:endParaRPr lang="ja-JP" altLang="en-US"/>
          </a:p>
        </p:txBody>
      </p:sp>
      <p:sp>
        <p:nvSpPr>
          <p:cNvPr id="29" name="Line 91"/>
          <p:cNvSpPr>
            <a:spLocks noChangeShapeType="1"/>
          </p:cNvSpPr>
          <p:nvPr/>
        </p:nvSpPr>
        <p:spPr bwMode="auto">
          <a:xfrm flipV="1">
            <a:off x="7010400" y="609600"/>
            <a:ext cx="304800" cy="304800"/>
          </a:xfrm>
          <a:prstGeom prst="line">
            <a:avLst/>
          </a:prstGeom>
          <a:noFill/>
          <a:ln w="57150">
            <a:solidFill>
              <a:schemeClr val="tx1"/>
            </a:solidFill>
            <a:round/>
            <a:headEnd/>
            <a:tailEnd type="triangle" w="med" len="med"/>
          </a:ln>
          <a:effectLst/>
        </p:spPr>
        <p:txBody>
          <a:bodyPr wrap="none">
            <a:prstTxWarp prst="textNoShape">
              <a:avLst/>
            </a:prstTxWarp>
          </a:bodyPr>
          <a:lstStyle/>
          <a:p>
            <a:endParaRPr lang="ja-JP" altLang="en-US"/>
          </a:p>
        </p:txBody>
      </p:sp>
      <p:sp>
        <p:nvSpPr>
          <p:cNvPr id="30" name="Text Box 92"/>
          <p:cNvSpPr txBox="1">
            <a:spLocks noChangeArrowheads="1"/>
          </p:cNvSpPr>
          <p:nvPr/>
        </p:nvSpPr>
        <p:spPr bwMode="auto">
          <a:xfrm>
            <a:off x="7239000" y="381000"/>
            <a:ext cx="1524000" cy="336550"/>
          </a:xfrm>
          <a:prstGeom prst="rect">
            <a:avLst/>
          </a:prstGeom>
          <a:noFill/>
          <a:ln w="9525">
            <a:noFill/>
            <a:miter lim="800000"/>
            <a:headEnd/>
            <a:tailEnd/>
          </a:ln>
          <a:effectLst/>
        </p:spPr>
        <p:txBody>
          <a:bodyPr wrap="none">
            <a:prstTxWarp prst="textNoShape">
              <a:avLst/>
            </a:prstTxWarp>
            <a:spAutoFit/>
          </a:bodyPr>
          <a:lstStyle/>
          <a:p>
            <a:r>
              <a:rPr lang="ja-JP" altLang="en-US" sz="1600"/>
              <a:t>職業フレームへ</a:t>
            </a:r>
          </a:p>
        </p:txBody>
      </p:sp>
    </p:spTree>
    <p:extLst>
      <p:ext uri="{BB962C8B-B14F-4D97-AF65-F5344CB8AC3E}">
        <p14:creationId xmlns:p14="http://schemas.microsoft.com/office/powerpoint/2010/main" val="1132464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9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9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9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91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11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a:t>問題解決</a:t>
            </a:r>
          </a:p>
        </p:txBody>
      </p:sp>
      <p:sp>
        <p:nvSpPr>
          <p:cNvPr id="5" name="テキスト プレースホルダー 4"/>
          <p:cNvSpPr>
            <a:spLocks noGrp="1"/>
          </p:cNvSpPr>
          <p:nvPr>
            <p:ph type="body" idx="1"/>
          </p:nvPr>
        </p:nvSpPr>
        <p:spPr/>
        <p:txBody>
          <a:bodyPr>
            <a:normAutofit/>
          </a:bodyPr>
          <a:lstStyle/>
          <a:p>
            <a:r>
              <a:rPr kumimoji="1" lang="ja-JP" altLang="en-US" sz="3200" dirty="0"/>
              <a:t>計算</a:t>
            </a:r>
            <a:r>
              <a:rPr kumimoji="1" lang="en-US" altLang="ja-JP" sz="3200" dirty="0"/>
              <a:t> (computing) </a:t>
            </a:r>
            <a:r>
              <a:rPr kumimoji="1" lang="ja-JP" altLang="en-US" sz="3200" dirty="0"/>
              <a:t>によって</a:t>
            </a:r>
            <a:br>
              <a:rPr kumimoji="1" lang="en-US" altLang="ja-JP" sz="3200" dirty="0"/>
            </a:br>
            <a:r>
              <a:rPr kumimoji="1" lang="ja-JP" altLang="en-US" sz="3200" dirty="0"/>
              <a:t>思考をシミュレートする</a:t>
            </a:r>
          </a:p>
        </p:txBody>
      </p:sp>
    </p:spTree>
    <p:extLst>
      <p:ext uri="{BB962C8B-B14F-4D97-AF65-F5344CB8AC3E}">
        <p14:creationId xmlns:p14="http://schemas.microsoft.com/office/powerpoint/2010/main" val="21023491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オービット">
  <a:themeElements>
    <a:clrScheme name="オービット">
      <a:dk1>
        <a:srgbClr val="FFFFFF"/>
      </a:dk1>
      <a:lt1>
        <a:srgbClr val="000000"/>
      </a:lt1>
      <a:dk2>
        <a:srgbClr val="212C28"/>
      </a:dk2>
      <a:lt2>
        <a:srgbClr val="7C9BA5"/>
      </a:lt2>
      <a:accent1>
        <a:srgbClr val="F2D908"/>
      </a:accent1>
      <a:accent2>
        <a:srgbClr val="9DE61E"/>
      </a:accent2>
      <a:accent3>
        <a:srgbClr val="0D8BE6"/>
      </a:accent3>
      <a:accent4>
        <a:srgbClr val="C61B1B"/>
      </a:accent4>
      <a:accent5>
        <a:srgbClr val="E26F08"/>
      </a:accent5>
      <a:accent6>
        <a:srgbClr val="8D35D1"/>
      </a:accent6>
      <a:hlink>
        <a:srgbClr val="ECBF0B"/>
      </a:hlink>
      <a:folHlink>
        <a:srgbClr val="F4E5A8"/>
      </a:folHlink>
    </a:clrScheme>
    <a:fontScheme name="オービット">
      <a:majorFont>
        <a:latin typeface="Candara"/>
        <a:ea typeface=""/>
        <a:cs typeface=""/>
        <a:font script="Jpan" typeface="ＭＳ Ｐゴシック"/>
      </a:majorFont>
      <a:minorFont>
        <a:latin typeface="Candara"/>
        <a:ea typeface=""/>
        <a:cs typeface=""/>
        <a:font script="Jpan" typeface="ＭＳ Ｐゴシック"/>
      </a:minorFont>
    </a:fontScheme>
    <a:fmtScheme name="オービット">
      <a:fillStyleLst>
        <a:solidFill>
          <a:schemeClr val="phClr"/>
        </a:solidFill>
        <a:solidFill>
          <a:schemeClr val="phClr">
            <a:shade val="80000"/>
          </a:schemeClr>
        </a:solidFill>
        <a:gradFill rotWithShape="1">
          <a:gsLst>
            <a:gs pos="0">
              <a:schemeClr val="phClr">
                <a:shade val="30000"/>
                <a:satMod val="100000"/>
              </a:schemeClr>
            </a:gs>
            <a:gs pos="80000">
              <a:schemeClr val="phClr">
                <a:shade val="90000"/>
                <a:satMod val="100000"/>
              </a:schemeClr>
            </a:gs>
            <a:gs pos="100000">
              <a:schemeClr val="phClr">
                <a:tint val="90000"/>
                <a:shade val="100000"/>
                <a:satMod val="150000"/>
              </a:schemeClr>
            </a:gs>
          </a:gsLst>
          <a:lin ang="16200000" scaled="0"/>
        </a:grad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76200" cap="flat" cmpd="sng" algn="ctr">
          <a:solidFill>
            <a:schemeClr val="phClr"/>
          </a:solidFill>
          <a:prstDash val="solid"/>
        </a:ln>
      </a:lnStyleLst>
      <a:effectStyleLst>
        <a:effectStyle>
          <a:effectLst/>
        </a:effectStyle>
        <a:effectStyle>
          <a:effectLst>
            <a:outerShdw blurRad="228600" dist="38100" dir="5400000" sx="104000" sy="104000" algn="ctr" rotWithShape="0">
              <a:srgbClr val="000000">
                <a:alpha val="80000"/>
              </a:srgbClr>
            </a:outerShdw>
          </a:effectLst>
        </a:effectStyle>
        <a:effectStyle>
          <a:effectLst>
            <a:outerShdw blurRad="317500" dist="381000" dir="5400000" sx="90000" sy="20000" rotWithShape="0">
              <a:srgbClr val="000000">
                <a:alpha val="40000"/>
              </a:srgbClr>
            </a:outerShdw>
          </a:effectLst>
          <a:scene3d>
            <a:camera prst="orthographicFront">
              <a:rot lat="0" lon="0" rev="0"/>
            </a:camera>
            <a:lightRig rig="balanced" dir="t"/>
          </a:scene3d>
          <a:sp3d prstMaterial="metal">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lin ang="5400000" scaled="0"/>
        </a:gradFill>
        <a:blipFill rotWithShape="1">
          <a:blip xmlns:r="http://schemas.openxmlformats.org/officeDocument/2006/relationships" r:embed="rId1">
            <a:duotone>
              <a:schemeClr val="phClr">
                <a:shade val="1000"/>
                <a:lumMod val="80000"/>
              </a:schemeClr>
              <a:schemeClr val="phClr">
                <a:satMod val="360000"/>
                <a:lumMod val="14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オービット.thmx</Template>
  <TotalTime>6566</TotalTime>
  <Words>3488</Words>
  <Application>Microsoft Macintosh PowerPoint</Application>
  <PresentationFormat>画面に合わせる (4:3)</PresentationFormat>
  <Paragraphs>493</Paragraphs>
  <Slides>40</Slides>
  <Notes>18</Notes>
  <HiddenSlides>0</HiddenSlides>
  <MMClips>1</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40</vt:i4>
      </vt:variant>
    </vt:vector>
  </HeadingPairs>
  <TitlesOfParts>
    <vt:vector size="46" baseType="lpstr">
      <vt:lpstr>Arial</vt:lpstr>
      <vt:lpstr>Calibri</vt:lpstr>
      <vt:lpstr>Candara</vt:lpstr>
      <vt:lpstr>Times New Roman</vt:lpstr>
      <vt:lpstr>Wingdings</vt:lpstr>
      <vt:lpstr>オービット</vt:lpstr>
      <vt:lpstr>認知科学</vt:lpstr>
      <vt:lpstr>対象中心表現</vt:lpstr>
      <vt:lpstr>フレームの基本構造</vt:lpstr>
      <vt:lpstr>性質の継承</vt:lpstr>
      <vt:lpstr>演習</vt:lpstr>
      <vt:lpstr>解答テンプレート</vt:lpstr>
      <vt:lpstr>解答</vt:lpstr>
      <vt:lpstr>推論</vt:lpstr>
      <vt:lpstr>問題解決</vt:lpstr>
      <vt:lpstr>思考による問題解決</vt:lpstr>
      <vt:lpstr>問題解決過程</vt:lpstr>
      <vt:lpstr>過程を明らかにする</vt:lpstr>
      <vt:lpstr>問題解決の過程</vt:lpstr>
      <vt:lpstr>問題空間の探索方法（１）</vt:lpstr>
      <vt:lpstr>内観を報告することについて</vt:lpstr>
      <vt:lpstr>が，使われるのはなぜ？</vt:lpstr>
      <vt:lpstr>問題空間の探索方法（２）</vt:lpstr>
      <vt:lpstr>ハノイの塔</vt:lpstr>
      <vt:lpstr>ハノイの塔</vt:lpstr>
      <vt:lpstr>問題解決場面（ブロックの移動）における心的過程</vt:lpstr>
      <vt:lpstr>問題解決場面（ブロックの移動）における心的過程</vt:lpstr>
      <vt:lpstr>記号と操作の形式</vt:lpstr>
      <vt:lpstr>操作ルールの記述 （プロダクションルール）</vt:lpstr>
      <vt:lpstr>手続き　（解決例）</vt:lpstr>
      <vt:lpstr>手続き（１）</vt:lpstr>
      <vt:lpstr>手続き（２）</vt:lpstr>
      <vt:lpstr>手続き（３）</vt:lpstr>
      <vt:lpstr>手続き（４）</vt:lpstr>
      <vt:lpstr>手続き（５）</vt:lpstr>
      <vt:lpstr>手続き（６）</vt:lpstr>
      <vt:lpstr>手続き（７）</vt:lpstr>
      <vt:lpstr>手続き（８）</vt:lpstr>
      <vt:lpstr>ブロックの移動課題</vt:lpstr>
      <vt:lpstr>ハノイの塔の問題空間の探索（１）</vt:lpstr>
      <vt:lpstr>ハノイの塔の問題空間の探索（２）</vt:lpstr>
      <vt:lpstr>演習</vt:lpstr>
      <vt:lpstr>ハノイの塔</vt:lpstr>
      <vt:lpstr>まとめ</vt:lpstr>
      <vt:lpstr>来週の予定</vt:lpstr>
      <vt:lpstr>１２月２日（月）</vt:lpstr>
    </vt:vector>
  </TitlesOfParts>
  <Company>静岡大学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認知科学</dc:title>
  <dc:creator>竹内 勇剛</dc:creator>
  <cp:lastModifiedBy>Takeuchi Yugo</cp:lastModifiedBy>
  <cp:revision>145</cp:revision>
  <cp:lastPrinted>2018-11-18T07:45:13Z</cp:lastPrinted>
  <dcterms:created xsi:type="dcterms:W3CDTF">2010-11-17T11:10:01Z</dcterms:created>
  <dcterms:modified xsi:type="dcterms:W3CDTF">2019-11-17T23:36:35Z</dcterms:modified>
</cp:coreProperties>
</file>