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handoutMasterIdLst>
    <p:handoutMasterId r:id="rId32"/>
  </p:handoutMasterIdLst>
  <p:sldIdLst>
    <p:sldId id="256" r:id="rId2"/>
    <p:sldId id="335" r:id="rId3"/>
    <p:sldId id="336" r:id="rId4"/>
    <p:sldId id="337" r:id="rId5"/>
    <p:sldId id="338" r:id="rId6"/>
    <p:sldId id="339" r:id="rId7"/>
    <p:sldId id="302" r:id="rId8"/>
    <p:sldId id="303" r:id="rId9"/>
    <p:sldId id="340" r:id="rId10"/>
    <p:sldId id="304" r:id="rId11"/>
    <p:sldId id="305" r:id="rId12"/>
    <p:sldId id="306" r:id="rId13"/>
    <p:sldId id="307" r:id="rId14"/>
    <p:sldId id="308" r:id="rId15"/>
    <p:sldId id="325" r:id="rId16"/>
    <p:sldId id="309" r:id="rId17"/>
    <p:sldId id="310" r:id="rId18"/>
    <p:sldId id="324" r:id="rId19"/>
    <p:sldId id="311" r:id="rId20"/>
    <p:sldId id="312" r:id="rId21"/>
    <p:sldId id="326" r:id="rId22"/>
    <p:sldId id="327" r:id="rId23"/>
    <p:sldId id="328" r:id="rId24"/>
    <p:sldId id="329" r:id="rId25"/>
    <p:sldId id="330" r:id="rId26"/>
    <p:sldId id="331" r:id="rId27"/>
    <p:sldId id="332" r:id="rId28"/>
    <p:sldId id="333" r:id="rId29"/>
    <p:sldId id="334" r:id="rId3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26"/>
    <p:restoredTop sz="50000"/>
  </p:normalViewPr>
  <p:slideViewPr>
    <p:cSldViewPr snapToGrid="0" snapToObjects="1">
      <p:cViewPr varScale="1">
        <p:scale>
          <a:sx n="127" d="100"/>
          <a:sy n="127" d="100"/>
        </p:scale>
        <p:origin x="55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81235D-4DDE-FF46-8067-8B61F1C6F8DE}" type="datetimeFigureOut">
              <a:rPr lang="ja-JP" altLang="en-US" smtClean="0"/>
              <a:pPr/>
              <a:t>2019/11/30</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0EE940-A59B-8142-90F7-BBB7D1E90CA3}" type="slidenum">
              <a:rPr lang="ja-JP" altLang="en-US" smtClean="0"/>
              <a:pPr/>
              <a:t>‹#›</a:t>
            </a:fld>
            <a:endParaRPr lang="ja-JP" altLang="en-US"/>
          </a:p>
        </p:txBody>
      </p:sp>
    </p:spTree>
    <p:extLst>
      <p:ext uri="{BB962C8B-B14F-4D97-AF65-F5344CB8AC3E}">
        <p14:creationId xmlns:p14="http://schemas.microsoft.com/office/powerpoint/2010/main" val="2837687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4FDB7-E31F-164A-9F24-DA7CDCAC6D2B}" type="datetimeFigureOut">
              <a:rPr lang="ja-JP" altLang="en-US" smtClean="0"/>
              <a:pPr/>
              <a:t>2019/11/30</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0AEFD-F972-CA48-8D28-103DA0CEDB78}" type="slidenum">
              <a:rPr lang="ja-JP" altLang="en-US" smtClean="0"/>
              <a:pPr/>
              <a:t>‹#›</a:t>
            </a:fld>
            <a:endParaRPr lang="ja-JP" altLang="en-US"/>
          </a:p>
        </p:txBody>
      </p:sp>
    </p:spTree>
    <p:extLst>
      <p:ext uri="{BB962C8B-B14F-4D97-AF65-F5344CB8AC3E}">
        <p14:creationId xmlns:p14="http://schemas.microsoft.com/office/powerpoint/2010/main" val="33806360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B01B9D-B602-0541-BBA0-A56990114FB2}" type="slidenum">
              <a:rPr lang="en-US" altLang="ja-JP"/>
              <a:pPr/>
              <a:t>13</a:t>
            </a:fld>
            <a:endParaRPr lang="en-US" altLang="ja-JP"/>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ja-JP" altLang="en-US" dirty="0"/>
          </a:p>
        </p:txBody>
      </p:sp>
    </p:spTree>
    <p:extLst>
      <p:ext uri="{BB962C8B-B14F-4D97-AF65-F5344CB8AC3E}">
        <p14:creationId xmlns:p14="http://schemas.microsoft.com/office/powerpoint/2010/main" val="1759212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D8850A-B3A7-DC47-8C4C-6BBFEFC43D85}" type="slidenum">
              <a:rPr lang="en-US" altLang="ja-JP"/>
              <a:pPr/>
              <a:t>23</a:t>
            </a:fld>
            <a:endParaRPr lang="en-US" altLang="ja-JP"/>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362519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5D726-0EBB-8E4E-A91F-06B786525D5E}" type="slidenum">
              <a:rPr lang="en-US" altLang="ja-JP"/>
              <a:pPr/>
              <a:t>24</a:t>
            </a:fld>
            <a:endParaRPr lang="en-US" altLang="ja-JP"/>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437130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C01721-4189-9440-B296-D2F8AAC4D257}" type="slidenum">
              <a:rPr lang="en-US" altLang="ja-JP"/>
              <a:pPr/>
              <a:t>25</a:t>
            </a:fld>
            <a:endParaRPr lang="en-US" altLang="ja-JP"/>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770163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D4E6E8-F961-8C40-8950-8C8A3A81876A}" type="slidenum">
              <a:rPr lang="en-US" altLang="ja-JP"/>
              <a:pPr/>
              <a:t>26</a:t>
            </a:fld>
            <a:endParaRPr lang="en-US" altLang="ja-JP"/>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618514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938848-6D2F-7E4D-B020-0DB0069CDC57}" type="slidenum">
              <a:rPr lang="en-US" altLang="ja-JP"/>
              <a:pPr/>
              <a:t>27</a:t>
            </a:fld>
            <a:endParaRPr lang="en-US" altLang="ja-JP"/>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402621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073246-0AAA-0647-9E55-C29353683BD3}" type="slidenum">
              <a:rPr lang="en-US" altLang="ja-JP"/>
              <a:pPr/>
              <a:t>28</a:t>
            </a:fld>
            <a:endParaRPr lang="en-US" altLang="ja-JP"/>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577987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742EC8-9303-D34D-8D6C-2001C3FC8B61}" type="slidenum">
              <a:rPr lang="en-US" altLang="ja-JP"/>
              <a:pPr/>
              <a:t>29</a:t>
            </a:fld>
            <a:endParaRPr lang="en-US" altLang="ja-JP"/>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465285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103896-BE2E-F64B-AB82-DDCD7EE6A0F8}" type="slidenum">
              <a:rPr lang="en-US" altLang="ja-JP"/>
              <a:pPr/>
              <a:t>14</a:t>
            </a:fld>
            <a:endParaRPr lang="en-US" altLang="ja-JP"/>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66996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F721EF-0472-8C49-824A-677B6CE88260}" type="slidenum">
              <a:rPr lang="en-US" altLang="ja-JP"/>
              <a:pPr/>
              <a:t>16</a:t>
            </a:fld>
            <a:endParaRPr lang="en-US" altLang="ja-JP"/>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6600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1ED7F-FAAB-004C-AFFA-DF3672F0AC10}" type="slidenum">
              <a:rPr lang="en-US" altLang="ja-JP"/>
              <a:pPr/>
              <a:t>17</a:t>
            </a:fld>
            <a:endParaRPr lang="en-US" altLang="ja-JP"/>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169811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2C7A59-FDBF-2B43-B316-6FF63A7C68FA}" type="slidenum">
              <a:rPr lang="en-US" altLang="ja-JP"/>
              <a:pPr/>
              <a:t>18</a:t>
            </a:fld>
            <a:endParaRPr lang="en-US" altLang="ja-JP"/>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760124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7FB01F-E4DB-EC4F-909A-58A7A06AA059}" type="slidenum">
              <a:rPr lang="en-US" altLang="ja-JP"/>
              <a:pPr/>
              <a:t>19</a:t>
            </a:fld>
            <a:endParaRPr lang="en-US" altLang="ja-JP"/>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226243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12DB9-0E56-9848-A91A-6B05B22E1C8D}" type="slidenum">
              <a:rPr lang="en-US" altLang="ja-JP"/>
              <a:pPr/>
              <a:t>20</a:t>
            </a:fld>
            <a:endParaRPr lang="en-US" altLang="ja-JP"/>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39466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DC787A-FDCA-5441-AEA2-E0211ED51AB0}" type="slidenum">
              <a:rPr lang="en-US" altLang="ja-JP"/>
              <a:pPr/>
              <a:t>21</a:t>
            </a:fld>
            <a:endParaRPr lang="en-US" altLang="ja-JP"/>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823558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6500CC-F821-E74C-AD59-67977D29B7F1}" type="slidenum">
              <a:rPr lang="en-US" altLang="ja-JP"/>
              <a:pPr/>
              <a:t>22</a:t>
            </a:fld>
            <a:endParaRPr lang="en-US" altLang="ja-JP"/>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9479866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ja-JP" altLang="en-US"/>
              <a:t>マスタ タイトルの書式設定</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p:txBody>
          <a:bodyPr/>
          <a:lstStyle/>
          <a:p>
            <a:fld id="{67DCE6E4-E440-0049-AAD0-0152EC03468B}" type="datetime1">
              <a:rPr lang="ja-JP" altLang="en-US" smtClean="0"/>
              <a:pPr/>
              <a:t>2019/11/30</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35213193-BFD4-174E-8116-0866EA428A66}" type="datetime1">
              <a:rPr lang="ja-JP" altLang="en-US" smtClean="0"/>
              <a:pPr/>
              <a:t>2019/11/30</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AE4373FF-4EF6-9245-8384-DABAA55744F1}" type="datetime1">
              <a:rPr lang="ja-JP" altLang="en-US" smtClean="0"/>
              <a:pPr/>
              <a:t>2019/11/30</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ja-JP" altLang="en-US"/>
              <a:t>マスタ タイトルの書式設定</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D4EDC313-5A26-794D-8067-6453AFA46691}" type="datetime1">
              <a:rPr lang="ja-JP" altLang="en-US" smtClean="0"/>
              <a:pPr/>
              <a:t>2019/11/30</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EDBD4557-FADB-5D47-BB4B-207F5FFD6540}" type="datetime1">
              <a:rPr lang="ja-JP" altLang="en-US" smtClean="0"/>
              <a:pPr/>
              <a:t>2019/11/30</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Date Placeholder 3"/>
          <p:cNvSpPr>
            <a:spLocks noGrp="1"/>
          </p:cNvSpPr>
          <p:nvPr>
            <p:ph type="dt" sz="half" idx="10"/>
          </p:nvPr>
        </p:nvSpPr>
        <p:spPr/>
        <p:txBody>
          <a:bodyPr/>
          <a:lstStyle/>
          <a:p>
            <a:fld id="{B872DE95-6728-E243-9DCA-842B1394BBCD}" type="datetime1">
              <a:rPr lang="ja-JP" altLang="en-US" smtClean="0"/>
              <a:pPr/>
              <a:t>2019/11/30</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ja-JP" altLang="en-US"/>
              <a:t>マスタ タイトルの書式設定</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2EBF890B-610B-6C47-991D-21AA518C1A63}" type="datetime1">
              <a:rPr lang="ja-JP" altLang="en-US" smtClean="0"/>
              <a:pPr/>
              <a:t>2019/11/30</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ja-JP" altLang="en-US"/>
              <a:t>マスタ タイトルの書式設定</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7" name="Date Placeholder 6"/>
          <p:cNvSpPr>
            <a:spLocks noGrp="1"/>
          </p:cNvSpPr>
          <p:nvPr>
            <p:ph type="dt" sz="half" idx="10"/>
          </p:nvPr>
        </p:nvSpPr>
        <p:spPr/>
        <p:txBody>
          <a:bodyPr/>
          <a:lstStyle/>
          <a:p>
            <a:fld id="{C4FDA897-9BE9-7740-B3BE-09AD9EA971E5}" type="datetime1">
              <a:rPr lang="ja-JP" altLang="en-US" smtClean="0"/>
              <a:pPr/>
              <a:t>2019/11/30</a:t>
            </a:fld>
            <a:endParaRPr lang="ja-JP" altLang="en-US"/>
          </a:p>
        </p:txBody>
      </p:sp>
      <p:sp>
        <p:nvSpPr>
          <p:cNvPr id="8" name="Footer Placeholder 7"/>
          <p:cNvSpPr>
            <a:spLocks noGrp="1"/>
          </p:cNvSpPr>
          <p:nvPr>
            <p:ph type="ftr" sz="quarter" idx="11"/>
          </p:nvPr>
        </p:nvSpPr>
        <p:spPr/>
        <p:txBody>
          <a:bodyPr/>
          <a:lstStyle/>
          <a:p>
            <a:r>
              <a:rPr lang="ja-JP" altLang="en-US"/>
              <a:t>人間の「知」とコンピュータの「知」</a:t>
            </a:r>
          </a:p>
        </p:txBody>
      </p:sp>
      <p:sp>
        <p:nvSpPr>
          <p:cNvPr id="9" name="Slide Number Placeholder 8"/>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Date Placeholder 2"/>
          <p:cNvSpPr>
            <a:spLocks noGrp="1"/>
          </p:cNvSpPr>
          <p:nvPr>
            <p:ph type="dt" sz="half" idx="10"/>
          </p:nvPr>
        </p:nvSpPr>
        <p:spPr/>
        <p:txBody>
          <a:bodyPr/>
          <a:lstStyle/>
          <a:p>
            <a:fld id="{D95BB389-97E7-9E4E-A65F-C3BE2FEF3B10}" type="datetime1">
              <a:rPr lang="ja-JP" altLang="en-US" smtClean="0"/>
              <a:pPr/>
              <a:t>2019/11/30</a:t>
            </a:fld>
            <a:endParaRPr lang="ja-JP" altLang="en-US"/>
          </a:p>
        </p:txBody>
      </p:sp>
      <p:sp>
        <p:nvSpPr>
          <p:cNvPr id="4" name="Footer Placeholder 3"/>
          <p:cNvSpPr>
            <a:spLocks noGrp="1"/>
          </p:cNvSpPr>
          <p:nvPr>
            <p:ph type="ftr" sz="quarter" idx="11"/>
          </p:nvPr>
        </p:nvSpPr>
        <p:spPr/>
        <p:txBody>
          <a:bodyPr/>
          <a:lstStyle/>
          <a:p>
            <a:r>
              <a:rPr lang="ja-JP" altLang="en-US"/>
              <a:t>人間の「知」とコンピュータの「知」</a:t>
            </a:r>
          </a:p>
        </p:txBody>
      </p:sp>
      <p:sp>
        <p:nvSpPr>
          <p:cNvPr id="5" name="Slide Number Placeholder 4"/>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CCFBA-A11E-8642-A420-1CB688D8E5E6}" type="datetime1">
              <a:rPr lang="ja-JP" altLang="en-US" smtClean="0"/>
              <a:pPr/>
              <a:t>2019/11/30</a:t>
            </a:fld>
            <a:endParaRPr lang="ja-JP" altLang="en-US"/>
          </a:p>
        </p:txBody>
      </p:sp>
      <p:sp>
        <p:nvSpPr>
          <p:cNvPr id="3" name="Footer Placeholder 2"/>
          <p:cNvSpPr>
            <a:spLocks noGrp="1"/>
          </p:cNvSpPr>
          <p:nvPr>
            <p:ph type="ftr" sz="quarter" idx="11"/>
          </p:nvPr>
        </p:nvSpPr>
        <p:spPr/>
        <p:txBody>
          <a:bodyPr/>
          <a:lstStyle/>
          <a:p>
            <a:r>
              <a:rPr lang="ja-JP" altLang="en-US"/>
              <a:t>人間の「知」とコンピュータの「知」</a:t>
            </a:r>
          </a:p>
        </p:txBody>
      </p:sp>
      <p:sp>
        <p:nvSpPr>
          <p:cNvPr id="4" name="Slide Number Placeholder 3"/>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ja-JP" altLang="en-US"/>
              <a:t>マスタ タイトルの書式設定</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6885F32B-B6E5-5A4D-AFD2-8B75940C6F42}" type="datetime1">
              <a:rPr lang="ja-JP" altLang="en-US" smtClean="0"/>
              <a:pPr/>
              <a:t>2019/11/30</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75E5B2C8-433F-6C42-A2F2-761A4E63937A}" type="datetime1">
              <a:rPr lang="ja-JP" altLang="en-US" smtClean="0"/>
              <a:pPr/>
              <a:t>2019/11/30</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ja-JP" altLang="en-US"/>
              <a:t>マスタ タイトルの書式設定</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E4BBA394-F9B9-9B45-B732-DC6019D0E446}" type="datetime1">
              <a:rPr lang="ja-JP" altLang="en-US" smtClean="0"/>
              <a:pPr/>
              <a:t>2019/11/30</a:t>
            </a:fld>
            <a:endParaRPr lang="ja-JP" alt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r>
              <a:rPr lang="ja-JP" altLang="en-US"/>
              <a:t>人間の「知」とコンピュータの「知」</a:t>
            </a:r>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40A66626-3A2E-6542-89BC-8F5FAC98369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kumimoji="1"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kumimoji="1"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kumimoji="1"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kumimoji="1"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認知科学</a:t>
            </a:r>
          </a:p>
        </p:txBody>
      </p:sp>
      <p:sp>
        <p:nvSpPr>
          <p:cNvPr id="3" name="サブタイトル 2"/>
          <p:cNvSpPr>
            <a:spLocks noGrp="1"/>
          </p:cNvSpPr>
          <p:nvPr>
            <p:ph type="subTitle" idx="1"/>
          </p:nvPr>
        </p:nvSpPr>
        <p:spPr/>
        <p:txBody>
          <a:bodyPr>
            <a:normAutofit/>
          </a:bodyPr>
          <a:lstStyle/>
          <a:p>
            <a:r>
              <a:rPr lang="ja-JP" altLang="en-US" dirty="0"/>
              <a:t>思考のメカニズムと実践（２）</a:t>
            </a:r>
            <a:endParaRPr lang="en-US" altLang="ja-JP" dirty="0"/>
          </a:p>
          <a:p>
            <a:r>
              <a:rPr lang="ja-JP" altLang="en-US"/>
              <a:t>２０１９年１２月２日</a:t>
            </a:r>
            <a:r>
              <a:rPr lang="ja-JP" altLang="en-US" dirty="0"/>
              <a:t>（月）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ヒューリスティクス</a:t>
            </a:r>
            <a:br>
              <a:rPr lang="en-US" altLang="ja-JP" dirty="0"/>
            </a:br>
            <a:r>
              <a:rPr lang="en-US" altLang="ja-JP" sz="3200" dirty="0"/>
              <a:t>(heuristics)</a:t>
            </a:r>
            <a:endParaRPr lang="ja-JP" altLang="en-US" dirty="0"/>
          </a:p>
        </p:txBody>
      </p:sp>
      <p:sp>
        <p:nvSpPr>
          <p:cNvPr id="4" name="コンテンツ プレースホルダ 3"/>
          <p:cNvSpPr>
            <a:spLocks noGrp="1"/>
          </p:cNvSpPr>
          <p:nvPr>
            <p:ph idx="1"/>
          </p:nvPr>
        </p:nvSpPr>
        <p:spPr>
          <a:xfrm>
            <a:off x="779462" y="3399335"/>
            <a:ext cx="7581901" cy="3458665"/>
          </a:xfrm>
        </p:spPr>
        <p:txBody>
          <a:bodyPr>
            <a:normAutofit/>
          </a:bodyPr>
          <a:lstStyle/>
          <a:p>
            <a:r>
              <a:rPr lang="ja-JP" altLang="en-US" dirty="0"/>
              <a:t>人間は複雑な問題解決場面においては，しばしばヒューリスティクスを暗黙に用いている．</a:t>
            </a:r>
            <a:endParaRPr lang="en-US" altLang="ja-JP" dirty="0"/>
          </a:p>
          <a:p>
            <a:r>
              <a:rPr lang="ja-JP" altLang="en-US" dirty="0"/>
              <a:t>ヒューリスティクスによって生じる認識上の偏りを</a:t>
            </a:r>
            <a:r>
              <a:rPr lang="ja-JP" altLang="en-US" dirty="0">
                <a:solidFill>
                  <a:schemeClr val="accent2"/>
                </a:solidFill>
              </a:rPr>
              <a:t>認知バイアス</a:t>
            </a:r>
            <a:r>
              <a:rPr lang="ja-JP" altLang="en-US" dirty="0"/>
              <a:t>と呼ぶ．</a:t>
            </a:r>
            <a:endParaRPr lang="en-US" altLang="ja-JP" dirty="0"/>
          </a:p>
          <a:p>
            <a:r>
              <a:rPr lang="ja-JP" altLang="en-US" dirty="0"/>
              <a:t>日常の多くの問題は不良定義問題（解法が存在しない）が大半なため，ヒューリスティクスが有効な問題解決の方法になることが多い．</a:t>
            </a:r>
          </a:p>
        </p:txBody>
      </p:sp>
      <p:sp>
        <p:nvSpPr>
          <p:cNvPr id="5" name="正方形/長方形 4"/>
          <p:cNvSpPr/>
          <p:nvPr/>
        </p:nvSpPr>
        <p:spPr>
          <a:xfrm>
            <a:off x="654286" y="1761565"/>
            <a:ext cx="7835367" cy="14068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2400" dirty="0">
                <a:effectLst>
                  <a:outerShdw blurRad="50800" dist="38100" dir="2700000">
                    <a:srgbClr val="000000">
                      <a:alpha val="43000"/>
                    </a:srgbClr>
                  </a:outerShdw>
                </a:effectLst>
              </a:rPr>
              <a:t>どのようにしてよいかわからない場合に，うまくゆくという保証はないが，以前の経験に頼って役に立ちそうなことをやってみるという方略．将棋や碁，チェスなどの問題解決に多い．</a:t>
            </a:r>
          </a:p>
        </p:txBody>
      </p:sp>
    </p:spTree>
    <p:extLst>
      <p:ext uri="{BB962C8B-B14F-4D97-AF65-F5344CB8AC3E}">
        <p14:creationId xmlns:p14="http://schemas.microsoft.com/office/powerpoint/2010/main" val="64055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思考と問題空間の探索</a:t>
            </a:r>
          </a:p>
        </p:txBody>
      </p:sp>
      <p:sp>
        <p:nvSpPr>
          <p:cNvPr id="3" name="コンテンツ プレースホルダ 2"/>
          <p:cNvSpPr>
            <a:spLocks noGrp="1"/>
          </p:cNvSpPr>
          <p:nvPr>
            <p:ph idx="1"/>
          </p:nvPr>
        </p:nvSpPr>
        <p:spPr/>
        <p:txBody>
          <a:bodyPr/>
          <a:lstStyle/>
          <a:p>
            <a:pPr marL="457200" indent="-457200">
              <a:buFont typeface="+mj-lt"/>
              <a:buAutoNum type="arabicPeriod"/>
            </a:pPr>
            <a:r>
              <a:rPr lang="ja-JP" altLang="en-US" dirty="0"/>
              <a:t>思考（</a:t>
            </a:r>
            <a:r>
              <a:rPr lang="en-US" altLang="ja-JP" dirty="0"/>
              <a:t>≠</a:t>
            </a:r>
            <a:r>
              <a:rPr lang="ja-JP" altLang="en-US" dirty="0"/>
              <a:t>白昼夢）とは，</a:t>
            </a:r>
            <a:r>
              <a:rPr lang="ja-JP" altLang="en-US" dirty="0">
                <a:solidFill>
                  <a:schemeClr val="accent1"/>
                </a:solidFill>
              </a:rPr>
              <a:t>知識を系統立てて問題を解決する認知的過程</a:t>
            </a:r>
            <a:r>
              <a:rPr lang="ja-JP" altLang="en-US" dirty="0"/>
              <a:t>である．</a:t>
            </a:r>
            <a:endParaRPr lang="en-US" altLang="ja-JP" dirty="0"/>
          </a:p>
          <a:p>
            <a:pPr marL="457200" indent="-457200">
              <a:buFont typeface="+mj-lt"/>
              <a:buAutoNum type="arabicPeriod"/>
            </a:pPr>
            <a:r>
              <a:rPr lang="ja-JP" altLang="en-US" dirty="0"/>
              <a:t>系統立てて処理すること</a:t>
            </a:r>
            <a:br>
              <a:rPr lang="en-US" altLang="ja-JP" dirty="0"/>
            </a:br>
            <a:r>
              <a:rPr lang="en-US" altLang="ja-JP" dirty="0"/>
              <a:t>→</a:t>
            </a:r>
            <a:r>
              <a:rPr lang="ja-JP" altLang="en-US" dirty="0">
                <a:solidFill>
                  <a:srgbClr val="F2D908"/>
                </a:solidFill>
              </a:rPr>
              <a:t>情報処理過程</a:t>
            </a:r>
            <a:r>
              <a:rPr lang="ja-JP" altLang="en-US" dirty="0"/>
              <a:t>として捉えることが可能</a:t>
            </a:r>
            <a:endParaRPr lang="en-US" altLang="ja-JP" dirty="0"/>
          </a:p>
          <a:p>
            <a:pPr marL="457200" indent="-457200">
              <a:buFont typeface="+mj-lt"/>
              <a:buAutoNum type="arabicPeriod"/>
            </a:pPr>
            <a:r>
              <a:rPr lang="ja-JP" altLang="en-US" dirty="0"/>
              <a:t>問題解決の手掛かりとなる使える情報（知識）を利用して，スタート地点からゴール地点まで</a:t>
            </a:r>
            <a:r>
              <a:rPr lang="ja-JP" altLang="en-US" dirty="0">
                <a:solidFill>
                  <a:srgbClr val="F2D908"/>
                </a:solidFill>
              </a:rPr>
              <a:t>空間を系統立てて移動</a:t>
            </a:r>
            <a:r>
              <a:rPr lang="ja-JP" altLang="en-US" dirty="0"/>
              <a:t>すること</a:t>
            </a:r>
            <a:br>
              <a:rPr lang="en-US" altLang="ja-JP" dirty="0"/>
            </a:br>
            <a:r>
              <a:rPr lang="en-US" altLang="ja-JP" dirty="0"/>
              <a:t>→</a:t>
            </a:r>
            <a:r>
              <a:rPr lang="ja-JP" altLang="en-US" dirty="0">
                <a:solidFill>
                  <a:srgbClr val="F2D908"/>
                </a:solidFill>
              </a:rPr>
              <a:t>探索</a:t>
            </a:r>
          </a:p>
        </p:txBody>
      </p:sp>
    </p:spTree>
    <p:extLst>
      <p:ext uri="{BB962C8B-B14F-4D97-AF65-F5344CB8AC3E}">
        <p14:creationId xmlns:p14="http://schemas.microsoft.com/office/powerpoint/2010/main" val="513388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a:t>ヒューリスティクスが使われる状況</a:t>
            </a:r>
          </a:p>
        </p:txBody>
      </p:sp>
      <p:sp>
        <p:nvSpPr>
          <p:cNvPr id="3" name="コンテンツ プレースホルダ 2"/>
          <p:cNvSpPr>
            <a:spLocks noGrp="1"/>
          </p:cNvSpPr>
          <p:nvPr>
            <p:ph idx="1"/>
          </p:nvPr>
        </p:nvSpPr>
        <p:spPr/>
        <p:txBody>
          <a:bodyPr/>
          <a:lstStyle/>
          <a:p>
            <a:r>
              <a:rPr lang="ja-JP" altLang="en-US" dirty="0"/>
              <a:t>問題の解法があらかじめ定まっていない場合．</a:t>
            </a:r>
            <a:br>
              <a:rPr lang="en-US" altLang="ja-JP" dirty="0"/>
            </a:br>
            <a:r>
              <a:rPr lang="en-US" altLang="ja-JP" dirty="0"/>
              <a:t>→</a:t>
            </a:r>
            <a:r>
              <a:rPr lang="ja-JP" altLang="en-US" dirty="0"/>
              <a:t>世の中のほとんどは正しい解があるとは言えない．</a:t>
            </a:r>
            <a:endParaRPr lang="en-US" altLang="ja-JP" dirty="0"/>
          </a:p>
          <a:p>
            <a:r>
              <a:rPr lang="ja-JP" altLang="en-US" dirty="0"/>
              <a:t>複数の解法が存在し，いずれの方法でもゴールに到達する可能性がある場合（ゴールに到達できるとは限らない）．</a:t>
            </a:r>
            <a:endParaRPr lang="en-US" altLang="ja-JP" dirty="0"/>
          </a:p>
          <a:p>
            <a:r>
              <a:rPr lang="ja-JP" altLang="en-US" dirty="0"/>
              <a:t>人間の場合，過去の成功事例を踏襲することが多い．保守主義もこのようなバイアスの具体例といえるかも．</a:t>
            </a:r>
            <a:endParaRPr lang="en-US" altLang="ja-JP" dirty="0"/>
          </a:p>
        </p:txBody>
      </p:sp>
    </p:spTree>
    <p:extLst>
      <p:ext uri="{BB962C8B-B14F-4D97-AF65-F5344CB8AC3E}">
        <p14:creationId xmlns:p14="http://schemas.microsoft.com/office/powerpoint/2010/main" val="2078306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r>
              <a:rPr lang="ja-JP" altLang="en-US"/>
              <a:t>ヒューリスティック探索</a:t>
            </a:r>
          </a:p>
        </p:txBody>
      </p:sp>
      <p:sp>
        <p:nvSpPr>
          <p:cNvPr id="189443" name="Rectangle 3"/>
          <p:cNvSpPr>
            <a:spLocks noGrp="1" noChangeArrowheads="1"/>
          </p:cNvSpPr>
          <p:nvPr>
            <p:ph type="body" idx="1"/>
          </p:nvPr>
        </p:nvSpPr>
        <p:spPr>
          <a:xfrm>
            <a:off x="779462" y="1882587"/>
            <a:ext cx="7581901" cy="4697629"/>
          </a:xfrm>
        </p:spPr>
        <p:txBody>
          <a:bodyPr>
            <a:normAutofit fontScale="92500" lnSpcReduction="10000"/>
          </a:bodyPr>
          <a:lstStyle/>
          <a:p>
            <a:pPr>
              <a:lnSpc>
                <a:spcPct val="110000"/>
              </a:lnSpc>
              <a:spcBef>
                <a:spcPts val="0"/>
              </a:spcBef>
              <a:spcAft>
                <a:spcPts val="600"/>
              </a:spcAft>
            </a:pPr>
            <a:r>
              <a:rPr lang="ja-JP" altLang="en-US" sz="2800" dirty="0"/>
              <a:t>探索すべき状態空間を削減する方法の１つに，その問題に関するさまざまなこの情報（</a:t>
            </a:r>
            <a:r>
              <a:rPr lang="ja-JP" altLang="en-US" sz="2800" dirty="0">
                <a:solidFill>
                  <a:schemeClr val="accent2"/>
                </a:solidFill>
              </a:rPr>
              <a:t>知識</a:t>
            </a:r>
            <a:r>
              <a:rPr lang="ja-JP" altLang="en-US" sz="2800" dirty="0"/>
              <a:t>）をうまく利用する方法を考える．</a:t>
            </a:r>
            <a:endParaRPr lang="en-US" altLang="ja-JP" sz="2800" dirty="0"/>
          </a:p>
          <a:p>
            <a:pPr>
              <a:lnSpc>
                <a:spcPct val="110000"/>
              </a:lnSpc>
              <a:spcBef>
                <a:spcPts val="0"/>
              </a:spcBef>
              <a:spcAft>
                <a:spcPts val="600"/>
              </a:spcAft>
            </a:pPr>
            <a:r>
              <a:rPr lang="ja-JP" altLang="en-US" sz="2800" dirty="0"/>
              <a:t>展開した子の状態をなんらかの評価基準で優先順位をつけ，その順序で調べていくことで</a:t>
            </a:r>
            <a:r>
              <a:rPr lang="ja-JP" altLang="en-US" sz="2800" dirty="0">
                <a:solidFill>
                  <a:schemeClr val="accent2"/>
                </a:solidFill>
              </a:rPr>
              <a:t>探索効率を向上させる</a:t>
            </a:r>
            <a:r>
              <a:rPr lang="ja-JP" altLang="en-US" sz="2800" dirty="0"/>
              <a:t>ことができる．</a:t>
            </a:r>
            <a:endParaRPr lang="en-US" altLang="ja-JP" sz="2800" dirty="0"/>
          </a:p>
          <a:p>
            <a:pPr>
              <a:lnSpc>
                <a:spcPct val="110000"/>
              </a:lnSpc>
              <a:spcBef>
                <a:spcPts val="0"/>
              </a:spcBef>
              <a:spcAft>
                <a:spcPts val="600"/>
              </a:spcAft>
            </a:pPr>
            <a:r>
              <a:rPr lang="ja-JP" altLang="en-US" sz="2800" dirty="0"/>
              <a:t>場合によっては解の探索に</a:t>
            </a:r>
            <a:r>
              <a:rPr lang="ja-JP" altLang="en-US" sz="2800" dirty="0">
                <a:solidFill>
                  <a:schemeClr val="accent2"/>
                </a:solidFill>
              </a:rPr>
              <a:t>失敗する可能性がある</a:t>
            </a:r>
            <a:r>
              <a:rPr lang="ja-JP" altLang="en-US" sz="2800" dirty="0"/>
              <a:t>ものの，多くの場合探索効率を向上させることが期待できる．</a:t>
            </a:r>
            <a:endParaRPr lang="en-US" altLang="ja-JP" sz="2800" dirty="0"/>
          </a:p>
          <a:p>
            <a:pPr>
              <a:lnSpc>
                <a:spcPct val="110000"/>
              </a:lnSpc>
              <a:spcBef>
                <a:spcPts val="0"/>
              </a:spcBef>
              <a:spcAft>
                <a:spcPts val="600"/>
              </a:spcAft>
            </a:pPr>
            <a:r>
              <a:rPr lang="ja-JP" altLang="en-US" sz="2800" dirty="0"/>
              <a:t>探索における経験的知識を表現するための</a:t>
            </a:r>
            <a:r>
              <a:rPr lang="ja-JP" altLang="en-US" sz="2800" dirty="0">
                <a:solidFill>
                  <a:schemeClr val="accent2"/>
                </a:solidFill>
              </a:rPr>
              <a:t>ヒューリスティック関数</a:t>
            </a:r>
            <a:r>
              <a:rPr lang="ja-JP" altLang="en-US" sz="2800" dirty="0"/>
              <a:t>を利用する．</a:t>
            </a:r>
          </a:p>
        </p:txBody>
      </p:sp>
    </p:spTree>
    <p:extLst>
      <p:ext uri="{BB962C8B-B14F-4D97-AF65-F5344CB8AC3E}">
        <p14:creationId xmlns:p14="http://schemas.microsoft.com/office/powerpoint/2010/main" val="126965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47638" y="76200"/>
            <a:ext cx="8915400" cy="1066800"/>
          </a:xfrm>
        </p:spPr>
        <p:txBody>
          <a:bodyPr/>
          <a:lstStyle/>
          <a:p>
            <a:r>
              <a:rPr lang="ja-JP" altLang="en-US"/>
              <a:t>山登り法</a:t>
            </a:r>
            <a:r>
              <a:rPr lang="en-US" altLang="ja-JP"/>
              <a:t> (hill climbing)</a:t>
            </a:r>
          </a:p>
        </p:txBody>
      </p:sp>
      <p:sp>
        <p:nvSpPr>
          <p:cNvPr id="191491" name="Rectangle 3"/>
          <p:cNvSpPr>
            <a:spLocks noGrp="1" noChangeArrowheads="1"/>
          </p:cNvSpPr>
          <p:nvPr>
            <p:ph type="body" idx="1"/>
          </p:nvPr>
        </p:nvSpPr>
        <p:spPr>
          <a:xfrm>
            <a:off x="457200" y="3883025"/>
            <a:ext cx="8229600" cy="2517775"/>
          </a:xfrm>
        </p:spPr>
        <p:txBody>
          <a:bodyPr>
            <a:normAutofit fontScale="92500" lnSpcReduction="10000"/>
          </a:bodyPr>
          <a:lstStyle/>
          <a:p>
            <a:pPr marL="609600" indent="-609600">
              <a:buFont typeface="Times" charset="0"/>
              <a:buAutoNum type="arabicPeriod"/>
            </a:pPr>
            <a:r>
              <a:rPr lang="ja-JP" altLang="en-US" sz="2800"/>
              <a:t>山頂</a:t>
            </a:r>
            <a:r>
              <a:rPr lang="ja-JP" altLang="en-US" sz="2800">
                <a:solidFill>
                  <a:schemeClr val="accent1"/>
                </a:solidFill>
              </a:rPr>
              <a:t>（谷底）</a:t>
            </a:r>
            <a:r>
              <a:rPr lang="ja-JP" altLang="en-US" sz="2800"/>
              <a:t>を目指す登山</a:t>
            </a:r>
            <a:r>
              <a:rPr lang="ja-JP" altLang="en-US" sz="2800">
                <a:solidFill>
                  <a:schemeClr val="accent1"/>
                </a:solidFill>
              </a:rPr>
              <a:t>（谷くだり？）</a:t>
            </a:r>
            <a:r>
              <a:rPr lang="ja-JP" altLang="en-US" sz="2800"/>
              <a:t>をイメージ．</a:t>
            </a:r>
            <a:endParaRPr lang="en-US" altLang="ja-JP" sz="2800"/>
          </a:p>
          <a:p>
            <a:pPr marL="609600" indent="-609600">
              <a:buFont typeface="Times" charset="0"/>
              <a:buAutoNum type="arabicPeriod"/>
            </a:pPr>
            <a:r>
              <a:rPr lang="ja-JP" altLang="en-US" sz="2800"/>
              <a:t>ある地点に立ったとき，次の一歩はその周囲で一番高い</a:t>
            </a:r>
            <a:r>
              <a:rPr lang="ja-JP" altLang="en-US" sz="2800">
                <a:solidFill>
                  <a:schemeClr val="accent1"/>
                </a:solidFill>
              </a:rPr>
              <a:t>（低い）</a:t>
            </a:r>
            <a:r>
              <a:rPr lang="ja-JP" altLang="en-US" sz="2800"/>
              <a:t>地点に踏み出す．</a:t>
            </a:r>
            <a:endParaRPr lang="en-US" altLang="ja-JP" sz="2800"/>
          </a:p>
          <a:p>
            <a:pPr marL="609600" indent="-609600">
              <a:buFont typeface="Times" charset="0"/>
              <a:buAutoNum type="arabicPeriod"/>
            </a:pPr>
            <a:r>
              <a:rPr lang="ja-JP" altLang="en-US" sz="2800"/>
              <a:t>これを繰り返すと，次の一歩が選択できない地点に至る</a:t>
            </a:r>
            <a:r>
              <a:rPr lang="en-US" altLang="ja-JP" sz="2800"/>
              <a:t>→</a:t>
            </a:r>
            <a:r>
              <a:rPr lang="ja-JP" altLang="en-US" sz="2800"/>
              <a:t>山頂</a:t>
            </a:r>
            <a:r>
              <a:rPr lang="ja-JP" altLang="en-US" sz="2800">
                <a:solidFill>
                  <a:schemeClr val="accent1"/>
                </a:solidFill>
              </a:rPr>
              <a:t>（谷底）</a:t>
            </a:r>
            <a:r>
              <a:rPr lang="ja-JP" altLang="en-US" sz="2800"/>
              <a:t>に到達</a:t>
            </a:r>
          </a:p>
        </p:txBody>
      </p:sp>
      <p:sp>
        <p:nvSpPr>
          <p:cNvPr id="191520" name="Rectangle 32"/>
          <p:cNvSpPr>
            <a:spLocks noChangeArrowheads="1"/>
          </p:cNvSpPr>
          <p:nvPr/>
        </p:nvSpPr>
        <p:spPr bwMode="auto">
          <a:xfrm>
            <a:off x="158045" y="183527"/>
            <a:ext cx="8915400" cy="1066800"/>
          </a:xfrm>
          <a:prstGeom prst="rect">
            <a:avLst/>
          </a:prstGeom>
          <a:noFill/>
          <a:ln w="9525">
            <a:noFill/>
            <a:miter lim="800000"/>
            <a:headEnd/>
            <a:tailEnd/>
          </a:ln>
          <a:effectLst>
            <a:outerShdw blurRad="50800" dist="38100" dir="2700000">
              <a:srgbClr val="000000">
                <a:alpha val="43000"/>
              </a:srgbClr>
            </a:outerShdw>
          </a:effectLst>
        </p:spPr>
        <p:txBody>
          <a:bodyPr anchor="ctr">
            <a:prstTxWarp prst="textNoShape">
              <a:avLst/>
            </a:prstTxWarp>
          </a:bodyPr>
          <a:lstStyle/>
          <a:p>
            <a:r>
              <a:rPr lang="ja-JP" altLang="en-US" sz="4400" b="1" dirty="0"/>
              <a:t>勾配降下法</a:t>
            </a:r>
            <a:r>
              <a:rPr lang="en-US" altLang="ja-JP" sz="4400" b="1" dirty="0"/>
              <a:t> (gradient descent)</a:t>
            </a:r>
          </a:p>
        </p:txBody>
      </p:sp>
      <p:grpSp>
        <p:nvGrpSpPr>
          <p:cNvPr id="2" name="Group 63"/>
          <p:cNvGrpSpPr>
            <a:grpSpLocks/>
          </p:cNvGrpSpPr>
          <p:nvPr/>
        </p:nvGrpSpPr>
        <p:grpSpPr bwMode="auto">
          <a:xfrm>
            <a:off x="849313" y="2041525"/>
            <a:ext cx="7451725" cy="1752600"/>
            <a:chOff x="575" y="1474"/>
            <a:chExt cx="4694" cy="842"/>
          </a:xfrm>
        </p:grpSpPr>
        <p:sp>
          <p:nvSpPr>
            <p:cNvPr id="191537" name="AutoShape 49"/>
            <p:cNvSpPr>
              <a:spLocks noChangeArrowheads="1"/>
            </p:cNvSpPr>
            <p:nvPr/>
          </p:nvSpPr>
          <p:spPr bwMode="auto">
            <a:xfrm>
              <a:off x="575" y="2029"/>
              <a:ext cx="4694" cy="287"/>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38" name="AutoShape 50"/>
            <p:cNvSpPr>
              <a:spLocks noChangeArrowheads="1"/>
            </p:cNvSpPr>
            <p:nvPr/>
          </p:nvSpPr>
          <p:spPr bwMode="auto">
            <a:xfrm>
              <a:off x="1002" y="1915"/>
              <a:ext cx="2105"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39" name="AutoShape 51"/>
            <p:cNvSpPr>
              <a:spLocks noChangeArrowheads="1"/>
            </p:cNvSpPr>
            <p:nvPr/>
          </p:nvSpPr>
          <p:spPr bwMode="auto">
            <a:xfrm>
              <a:off x="2551" y="1950"/>
              <a:ext cx="2105"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0" name="AutoShape 52"/>
            <p:cNvSpPr>
              <a:spLocks noChangeArrowheads="1"/>
            </p:cNvSpPr>
            <p:nvPr/>
          </p:nvSpPr>
          <p:spPr bwMode="auto">
            <a:xfrm>
              <a:off x="1175" y="1795"/>
              <a:ext cx="1312"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1" name="AutoShape 53"/>
            <p:cNvSpPr>
              <a:spLocks noChangeArrowheads="1"/>
            </p:cNvSpPr>
            <p:nvPr/>
          </p:nvSpPr>
          <p:spPr bwMode="auto">
            <a:xfrm>
              <a:off x="2458" y="1730"/>
              <a:ext cx="1038" cy="297"/>
            </a:xfrm>
            <a:prstGeom prst="can">
              <a:avLst>
                <a:gd name="adj" fmla="val 3097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2" name="AutoShape 54"/>
            <p:cNvSpPr>
              <a:spLocks noChangeArrowheads="1"/>
            </p:cNvSpPr>
            <p:nvPr/>
          </p:nvSpPr>
          <p:spPr bwMode="auto">
            <a:xfrm>
              <a:off x="1767" y="1663"/>
              <a:ext cx="1067"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3" name="AutoShape 55"/>
            <p:cNvSpPr>
              <a:spLocks noChangeArrowheads="1"/>
            </p:cNvSpPr>
            <p:nvPr/>
          </p:nvSpPr>
          <p:spPr bwMode="auto">
            <a:xfrm>
              <a:off x="3424" y="1828"/>
              <a:ext cx="1067"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4" name="AutoShape 56"/>
            <p:cNvSpPr>
              <a:spLocks noChangeArrowheads="1"/>
            </p:cNvSpPr>
            <p:nvPr/>
          </p:nvSpPr>
          <p:spPr bwMode="auto">
            <a:xfrm>
              <a:off x="2584" y="1532"/>
              <a:ext cx="639" cy="287"/>
            </a:xfrm>
            <a:prstGeom prst="can">
              <a:avLst>
                <a:gd name="adj" fmla="val 26134"/>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5" name="AutoShape 57"/>
            <p:cNvSpPr>
              <a:spLocks noChangeArrowheads="1"/>
            </p:cNvSpPr>
            <p:nvPr/>
          </p:nvSpPr>
          <p:spPr bwMode="auto">
            <a:xfrm>
              <a:off x="2030" y="1560"/>
              <a:ext cx="491" cy="161"/>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6" name="AutoShape 58"/>
            <p:cNvSpPr>
              <a:spLocks noChangeArrowheads="1"/>
            </p:cNvSpPr>
            <p:nvPr/>
          </p:nvSpPr>
          <p:spPr bwMode="auto">
            <a:xfrm>
              <a:off x="2765" y="1474"/>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7" name="AutoShape 59"/>
            <p:cNvSpPr>
              <a:spLocks noChangeArrowheads="1"/>
            </p:cNvSpPr>
            <p:nvPr/>
          </p:nvSpPr>
          <p:spPr bwMode="auto">
            <a:xfrm>
              <a:off x="2200" y="1485"/>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8" name="AutoShape 60"/>
            <p:cNvSpPr>
              <a:spLocks noChangeArrowheads="1"/>
            </p:cNvSpPr>
            <p:nvPr/>
          </p:nvSpPr>
          <p:spPr bwMode="auto">
            <a:xfrm>
              <a:off x="2308" y="1633"/>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49" name="AutoShape 61"/>
            <p:cNvSpPr>
              <a:spLocks noChangeArrowheads="1"/>
            </p:cNvSpPr>
            <p:nvPr/>
          </p:nvSpPr>
          <p:spPr bwMode="auto">
            <a:xfrm>
              <a:off x="3803" y="1686"/>
              <a:ext cx="599" cy="218"/>
            </a:xfrm>
            <a:prstGeom prst="can">
              <a:avLst>
                <a:gd name="adj" fmla="val 26606"/>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0" name="AutoShape 62"/>
            <p:cNvSpPr>
              <a:spLocks noChangeArrowheads="1"/>
            </p:cNvSpPr>
            <p:nvPr/>
          </p:nvSpPr>
          <p:spPr bwMode="auto">
            <a:xfrm>
              <a:off x="3483" y="1787"/>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grpSp>
      <p:grpSp>
        <p:nvGrpSpPr>
          <p:cNvPr id="3" name="Group 64"/>
          <p:cNvGrpSpPr>
            <a:grpSpLocks/>
          </p:cNvGrpSpPr>
          <p:nvPr/>
        </p:nvGrpSpPr>
        <p:grpSpPr bwMode="auto">
          <a:xfrm flipV="1">
            <a:off x="849313" y="2041525"/>
            <a:ext cx="7451725" cy="1752600"/>
            <a:chOff x="575" y="1474"/>
            <a:chExt cx="4694" cy="842"/>
          </a:xfrm>
        </p:grpSpPr>
        <p:sp>
          <p:nvSpPr>
            <p:cNvPr id="191553" name="AutoShape 65"/>
            <p:cNvSpPr>
              <a:spLocks noChangeArrowheads="1"/>
            </p:cNvSpPr>
            <p:nvPr/>
          </p:nvSpPr>
          <p:spPr bwMode="auto">
            <a:xfrm>
              <a:off x="575" y="2029"/>
              <a:ext cx="4694" cy="287"/>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4" name="AutoShape 66"/>
            <p:cNvSpPr>
              <a:spLocks noChangeArrowheads="1"/>
            </p:cNvSpPr>
            <p:nvPr/>
          </p:nvSpPr>
          <p:spPr bwMode="auto">
            <a:xfrm>
              <a:off x="1002" y="1915"/>
              <a:ext cx="2105"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5" name="AutoShape 67"/>
            <p:cNvSpPr>
              <a:spLocks noChangeArrowheads="1"/>
            </p:cNvSpPr>
            <p:nvPr/>
          </p:nvSpPr>
          <p:spPr bwMode="auto">
            <a:xfrm>
              <a:off x="2551" y="1950"/>
              <a:ext cx="2105"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6" name="AutoShape 68"/>
            <p:cNvSpPr>
              <a:spLocks noChangeArrowheads="1"/>
            </p:cNvSpPr>
            <p:nvPr/>
          </p:nvSpPr>
          <p:spPr bwMode="auto">
            <a:xfrm>
              <a:off x="1175" y="1795"/>
              <a:ext cx="1312"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7" name="AutoShape 69"/>
            <p:cNvSpPr>
              <a:spLocks noChangeArrowheads="1"/>
            </p:cNvSpPr>
            <p:nvPr/>
          </p:nvSpPr>
          <p:spPr bwMode="auto">
            <a:xfrm>
              <a:off x="2458" y="1730"/>
              <a:ext cx="1038" cy="297"/>
            </a:xfrm>
            <a:prstGeom prst="can">
              <a:avLst>
                <a:gd name="adj" fmla="val 30977"/>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8" name="AutoShape 70"/>
            <p:cNvSpPr>
              <a:spLocks noChangeArrowheads="1"/>
            </p:cNvSpPr>
            <p:nvPr/>
          </p:nvSpPr>
          <p:spPr bwMode="auto">
            <a:xfrm>
              <a:off x="1767" y="1663"/>
              <a:ext cx="1067"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59" name="AutoShape 71"/>
            <p:cNvSpPr>
              <a:spLocks noChangeArrowheads="1"/>
            </p:cNvSpPr>
            <p:nvPr/>
          </p:nvSpPr>
          <p:spPr bwMode="auto">
            <a:xfrm>
              <a:off x="3424" y="1828"/>
              <a:ext cx="1067" cy="218"/>
            </a:xfrm>
            <a:prstGeom prst="can">
              <a:avLst>
                <a:gd name="adj" fmla="val 50000"/>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0" name="AutoShape 72"/>
            <p:cNvSpPr>
              <a:spLocks noChangeArrowheads="1"/>
            </p:cNvSpPr>
            <p:nvPr/>
          </p:nvSpPr>
          <p:spPr bwMode="auto">
            <a:xfrm>
              <a:off x="2584" y="1532"/>
              <a:ext cx="639" cy="287"/>
            </a:xfrm>
            <a:prstGeom prst="can">
              <a:avLst>
                <a:gd name="adj" fmla="val 26134"/>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1" name="AutoShape 73"/>
            <p:cNvSpPr>
              <a:spLocks noChangeArrowheads="1"/>
            </p:cNvSpPr>
            <p:nvPr/>
          </p:nvSpPr>
          <p:spPr bwMode="auto">
            <a:xfrm>
              <a:off x="2030" y="1560"/>
              <a:ext cx="491" cy="161"/>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2" name="AutoShape 74"/>
            <p:cNvSpPr>
              <a:spLocks noChangeArrowheads="1"/>
            </p:cNvSpPr>
            <p:nvPr/>
          </p:nvSpPr>
          <p:spPr bwMode="auto">
            <a:xfrm>
              <a:off x="2765" y="1474"/>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3" name="AutoShape 75"/>
            <p:cNvSpPr>
              <a:spLocks noChangeArrowheads="1"/>
            </p:cNvSpPr>
            <p:nvPr/>
          </p:nvSpPr>
          <p:spPr bwMode="auto">
            <a:xfrm>
              <a:off x="2200" y="1485"/>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4" name="AutoShape 76"/>
            <p:cNvSpPr>
              <a:spLocks noChangeArrowheads="1"/>
            </p:cNvSpPr>
            <p:nvPr/>
          </p:nvSpPr>
          <p:spPr bwMode="auto">
            <a:xfrm>
              <a:off x="2308" y="1633"/>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5" name="AutoShape 77"/>
            <p:cNvSpPr>
              <a:spLocks noChangeArrowheads="1"/>
            </p:cNvSpPr>
            <p:nvPr/>
          </p:nvSpPr>
          <p:spPr bwMode="auto">
            <a:xfrm>
              <a:off x="3803" y="1686"/>
              <a:ext cx="599" cy="218"/>
            </a:xfrm>
            <a:prstGeom prst="can">
              <a:avLst>
                <a:gd name="adj" fmla="val 26606"/>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sp>
          <p:nvSpPr>
            <p:cNvPr id="191566" name="AutoShape 78"/>
            <p:cNvSpPr>
              <a:spLocks noChangeArrowheads="1"/>
            </p:cNvSpPr>
            <p:nvPr/>
          </p:nvSpPr>
          <p:spPr bwMode="auto">
            <a:xfrm>
              <a:off x="3483" y="1787"/>
              <a:ext cx="274" cy="115"/>
            </a:xfrm>
            <a:prstGeom prst="can">
              <a:avLst>
                <a:gd name="adj" fmla="val 32921"/>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prstTxWarp prst="textNoShape">
                <a:avLst/>
              </a:prstTxWarp>
            </a:bodyPr>
            <a:lstStyle/>
            <a:p>
              <a:endParaRPr lang="ja-JP" altLang="en-US"/>
            </a:p>
          </p:txBody>
        </p:sp>
      </p:grpSp>
    </p:spTree>
    <p:extLst>
      <p:ext uri="{BB962C8B-B14F-4D97-AF65-F5344CB8AC3E}">
        <p14:creationId xmlns:p14="http://schemas.microsoft.com/office/powerpoint/2010/main" val="52694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191490"/>
                                        </p:tgtEl>
                                      </p:cBhvr>
                                    </p:animEffect>
                                    <p:set>
                                      <p:cBhvr>
                                        <p:cTn id="7" dur="1" fill="hold">
                                          <p:stCondLst>
                                            <p:cond delay="499"/>
                                          </p:stCondLst>
                                        </p:cTn>
                                        <p:tgtEl>
                                          <p:spTgt spid="191490"/>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par>
                          <p:cTn id="11" fill="hold">
                            <p:stCondLst>
                              <p:cond delay="500"/>
                            </p:stCondLst>
                            <p:childTnLst>
                              <p:par>
                                <p:cTn id="12" presetID="3" presetClass="entr" presetSubtype="10" fill="hold" grpId="0" nodeType="afterEffect">
                                  <p:stCondLst>
                                    <p:cond delay="0"/>
                                  </p:stCondLst>
                                  <p:childTnLst>
                                    <p:set>
                                      <p:cBhvr>
                                        <p:cTn id="13" dur="1" fill="hold">
                                          <p:stCondLst>
                                            <p:cond delay="0"/>
                                          </p:stCondLst>
                                        </p:cTn>
                                        <p:tgtEl>
                                          <p:spTgt spid="191520"/>
                                        </p:tgtEl>
                                        <p:attrNameLst>
                                          <p:attrName>style.visibility</p:attrName>
                                        </p:attrNameLst>
                                      </p:cBhvr>
                                      <p:to>
                                        <p:strVal val="visible"/>
                                      </p:to>
                                    </p:set>
                                    <p:animEffect transition="in" filter="blinds(horizontal)">
                                      <p:cBhvr>
                                        <p:cTn id="14" dur="500"/>
                                        <p:tgtEl>
                                          <p:spTgt spid="191520"/>
                                        </p:tgtEl>
                                      </p:cBhvr>
                                    </p:animEffect>
                                  </p:childTnLst>
                                </p:cTn>
                              </p:par>
                              <p:par>
                                <p:cTn id="15" presetID="3" presetClass="entr" presetSubtype="1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p:bldP spid="1915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自分の生活の中でのヒューリスティックス</a:t>
            </a:r>
          </a:p>
        </p:txBody>
      </p:sp>
      <p:sp>
        <p:nvSpPr>
          <p:cNvPr id="3" name="コンテンツ プレースホルダー 2"/>
          <p:cNvSpPr>
            <a:spLocks noGrp="1"/>
          </p:cNvSpPr>
          <p:nvPr>
            <p:ph idx="1"/>
          </p:nvPr>
        </p:nvSpPr>
        <p:spPr/>
        <p:txBody>
          <a:bodyPr/>
          <a:lstStyle/>
          <a:p>
            <a:r>
              <a:rPr lang="ja-JP" altLang="en-US" dirty="0"/>
              <a:t>水筒</a:t>
            </a:r>
            <a:endParaRPr lang="en-US" altLang="ja-JP" dirty="0"/>
          </a:p>
          <a:p>
            <a:r>
              <a:rPr kumimoji="1" lang="ja-JP" altLang="en-US" dirty="0"/>
              <a:t>鏡</a:t>
            </a:r>
            <a:endParaRPr kumimoji="1" lang="en-US" altLang="ja-JP" dirty="0"/>
          </a:p>
          <a:p>
            <a:r>
              <a:rPr lang="ja-JP" altLang="en-US" dirty="0"/>
              <a:t>塩</a:t>
            </a:r>
            <a:endParaRPr lang="en-US" altLang="ja-JP" dirty="0"/>
          </a:p>
          <a:p>
            <a:r>
              <a:rPr kumimoji="1" lang="ja-JP" altLang="en-US" dirty="0"/>
              <a:t>マッチ</a:t>
            </a:r>
            <a:endParaRPr kumimoji="1" lang="en-US" altLang="ja-JP" dirty="0"/>
          </a:p>
          <a:p>
            <a:r>
              <a:rPr lang="ja-JP" altLang="en-US" dirty="0"/>
              <a:t>毛布</a:t>
            </a:r>
            <a:endParaRPr lang="en-US" altLang="ja-JP" dirty="0"/>
          </a:p>
          <a:p>
            <a:r>
              <a:rPr kumimoji="1" lang="ja-JP" altLang="en-US" dirty="0"/>
              <a:t>医薬品</a:t>
            </a:r>
          </a:p>
        </p:txBody>
      </p:sp>
    </p:spTree>
    <p:extLst>
      <p:ext uri="{BB962C8B-B14F-4D97-AF65-F5344CB8AC3E}">
        <p14:creationId xmlns:p14="http://schemas.microsoft.com/office/powerpoint/2010/main" val="2088694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ja-JP" altLang="en-US"/>
              <a:t>探索の方法</a:t>
            </a:r>
          </a:p>
        </p:txBody>
      </p:sp>
      <p:sp>
        <p:nvSpPr>
          <p:cNvPr id="193539" name="Rectangle 3"/>
          <p:cNvSpPr>
            <a:spLocks noGrp="1" noChangeArrowheads="1"/>
          </p:cNvSpPr>
          <p:nvPr>
            <p:ph type="body" idx="1"/>
          </p:nvPr>
        </p:nvSpPr>
        <p:spPr>
          <a:xfrm>
            <a:off x="457200" y="1874838"/>
            <a:ext cx="4810125" cy="3263900"/>
          </a:xfrm>
        </p:spPr>
        <p:txBody>
          <a:bodyPr>
            <a:normAutofit fontScale="92500" lnSpcReduction="10000"/>
          </a:bodyPr>
          <a:lstStyle/>
          <a:p>
            <a:r>
              <a:rPr lang="ja-JP" altLang="en-US" sz="2800"/>
              <a:t>ヒューリスティック関数</a:t>
            </a:r>
            <a:br>
              <a:rPr lang="en-US" altLang="ja-JP" sz="2800"/>
            </a:br>
            <a:r>
              <a:rPr lang="en-US" altLang="ja-JP" sz="2800"/>
              <a:t>→</a:t>
            </a:r>
            <a:r>
              <a:rPr lang="ja-JP" altLang="en-US" sz="2800"/>
              <a:t>山頂との高さの差</a:t>
            </a:r>
            <a:endParaRPr lang="en-US" altLang="ja-JP" sz="2800"/>
          </a:p>
          <a:p>
            <a:r>
              <a:rPr lang="ja-JP" altLang="en-US" sz="2800"/>
              <a:t>局所的最小値</a:t>
            </a:r>
            <a:r>
              <a:rPr lang="en-US" altLang="ja-JP" sz="2800"/>
              <a:t>(local minima)</a:t>
            </a:r>
            <a:r>
              <a:rPr lang="ja-JP" altLang="en-US" sz="2800"/>
              <a:t>に陥る可能性がある</a:t>
            </a:r>
            <a:endParaRPr lang="en-US" altLang="ja-JP" sz="2800"/>
          </a:p>
          <a:p>
            <a:r>
              <a:rPr lang="ja-JP" altLang="en-US" sz="2800"/>
              <a:t>高原</a:t>
            </a:r>
            <a:r>
              <a:rPr lang="en-US" altLang="ja-JP" sz="2800"/>
              <a:t>(plateau)</a:t>
            </a:r>
            <a:r>
              <a:rPr lang="ja-JP" altLang="en-US" sz="2800"/>
              <a:t>のような状態になると，進む方向を見失ってしまう</a:t>
            </a:r>
          </a:p>
        </p:txBody>
      </p:sp>
      <p:sp>
        <p:nvSpPr>
          <p:cNvPr id="193540" name="Oval 4"/>
          <p:cNvSpPr>
            <a:spLocks noChangeArrowheads="1"/>
          </p:cNvSpPr>
          <p:nvPr/>
        </p:nvSpPr>
        <p:spPr bwMode="auto">
          <a:xfrm>
            <a:off x="6575425" y="17541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８</a:t>
            </a:r>
          </a:p>
        </p:txBody>
      </p:sp>
      <p:grpSp>
        <p:nvGrpSpPr>
          <p:cNvPr id="2" name="Group 29"/>
          <p:cNvGrpSpPr>
            <a:grpSpLocks/>
          </p:cNvGrpSpPr>
          <p:nvPr/>
        </p:nvGrpSpPr>
        <p:grpSpPr bwMode="auto">
          <a:xfrm>
            <a:off x="5549900" y="2176463"/>
            <a:ext cx="2544763" cy="1074737"/>
            <a:chOff x="3496" y="1371"/>
            <a:chExt cx="1603" cy="677"/>
          </a:xfrm>
        </p:grpSpPr>
        <p:sp>
          <p:nvSpPr>
            <p:cNvPr id="193541" name="Oval 5"/>
            <p:cNvSpPr>
              <a:spLocks noChangeArrowheads="1"/>
            </p:cNvSpPr>
            <p:nvPr/>
          </p:nvSpPr>
          <p:spPr bwMode="auto">
            <a:xfrm>
              <a:off x="3496" y="1736"/>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６</a:t>
              </a:r>
            </a:p>
          </p:txBody>
        </p:sp>
        <p:sp>
          <p:nvSpPr>
            <p:cNvPr id="193544" name="Oval 8"/>
            <p:cNvSpPr>
              <a:spLocks noChangeArrowheads="1"/>
            </p:cNvSpPr>
            <p:nvPr/>
          </p:nvSpPr>
          <p:spPr bwMode="auto">
            <a:xfrm>
              <a:off x="4777" y="1736"/>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５</a:t>
              </a:r>
            </a:p>
          </p:txBody>
        </p:sp>
        <p:cxnSp>
          <p:nvCxnSpPr>
            <p:cNvPr id="193551" name="AutoShape 15"/>
            <p:cNvCxnSpPr>
              <a:cxnSpLocks noChangeShapeType="1"/>
              <a:stCxn id="193540" idx="3"/>
              <a:endCxn id="193541" idx="7"/>
            </p:cNvCxnSpPr>
            <p:nvPr/>
          </p:nvCxnSpPr>
          <p:spPr bwMode="auto">
            <a:xfrm flipH="1">
              <a:off x="3771" y="1371"/>
              <a:ext cx="418" cy="411"/>
            </a:xfrm>
            <a:prstGeom prst="straightConnector1">
              <a:avLst/>
            </a:prstGeom>
            <a:noFill/>
            <a:ln w="28575">
              <a:solidFill>
                <a:schemeClr val="tx1"/>
              </a:solidFill>
              <a:round/>
              <a:headEnd/>
              <a:tailEnd/>
            </a:ln>
            <a:effectLst/>
          </p:spPr>
        </p:cxnSp>
        <p:cxnSp>
          <p:nvCxnSpPr>
            <p:cNvPr id="193554" name="AutoShape 18"/>
            <p:cNvCxnSpPr>
              <a:cxnSpLocks noChangeShapeType="1"/>
              <a:stCxn id="193540" idx="5"/>
              <a:endCxn id="193544" idx="1"/>
            </p:cNvCxnSpPr>
            <p:nvPr/>
          </p:nvCxnSpPr>
          <p:spPr bwMode="auto">
            <a:xfrm>
              <a:off x="4417" y="1371"/>
              <a:ext cx="407" cy="411"/>
            </a:xfrm>
            <a:prstGeom prst="straightConnector1">
              <a:avLst/>
            </a:prstGeom>
            <a:noFill/>
            <a:ln w="28575">
              <a:solidFill>
                <a:schemeClr val="tx1"/>
              </a:solidFill>
              <a:round/>
              <a:headEnd/>
              <a:tailEnd/>
            </a:ln>
            <a:effectLst/>
          </p:spPr>
        </p:cxnSp>
      </p:grpSp>
      <p:grpSp>
        <p:nvGrpSpPr>
          <p:cNvPr id="3" name="Group 30"/>
          <p:cNvGrpSpPr>
            <a:grpSpLocks/>
          </p:cNvGrpSpPr>
          <p:nvPr/>
        </p:nvGrpSpPr>
        <p:grpSpPr bwMode="auto">
          <a:xfrm>
            <a:off x="7123113" y="3178175"/>
            <a:ext cx="1570037" cy="1071563"/>
            <a:chOff x="4487" y="2002"/>
            <a:chExt cx="989" cy="675"/>
          </a:xfrm>
        </p:grpSpPr>
        <p:sp>
          <p:nvSpPr>
            <p:cNvPr id="193545" name="Oval 9"/>
            <p:cNvSpPr>
              <a:spLocks noChangeArrowheads="1"/>
            </p:cNvSpPr>
            <p:nvPr/>
          </p:nvSpPr>
          <p:spPr bwMode="auto">
            <a:xfrm>
              <a:off x="4487" y="2365"/>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７</a:t>
              </a:r>
            </a:p>
          </p:txBody>
        </p:sp>
        <p:sp>
          <p:nvSpPr>
            <p:cNvPr id="193547" name="Oval 11"/>
            <p:cNvSpPr>
              <a:spLocks noChangeArrowheads="1"/>
            </p:cNvSpPr>
            <p:nvPr/>
          </p:nvSpPr>
          <p:spPr bwMode="auto">
            <a:xfrm>
              <a:off x="5154" y="2365"/>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８</a:t>
              </a:r>
            </a:p>
          </p:txBody>
        </p:sp>
        <p:cxnSp>
          <p:nvCxnSpPr>
            <p:cNvPr id="193555" name="AutoShape 19"/>
            <p:cNvCxnSpPr>
              <a:cxnSpLocks noChangeShapeType="1"/>
              <a:stCxn id="193544" idx="3"/>
              <a:endCxn id="193545" idx="0"/>
            </p:cNvCxnSpPr>
            <p:nvPr/>
          </p:nvCxnSpPr>
          <p:spPr bwMode="auto">
            <a:xfrm flipH="1">
              <a:off x="4648" y="2002"/>
              <a:ext cx="176" cy="363"/>
            </a:xfrm>
            <a:prstGeom prst="straightConnector1">
              <a:avLst/>
            </a:prstGeom>
            <a:noFill/>
            <a:ln w="28575">
              <a:solidFill>
                <a:schemeClr val="tx1"/>
              </a:solidFill>
              <a:round/>
              <a:headEnd/>
              <a:tailEnd/>
            </a:ln>
            <a:effectLst/>
          </p:spPr>
        </p:cxnSp>
        <p:cxnSp>
          <p:nvCxnSpPr>
            <p:cNvPr id="193556" name="AutoShape 20"/>
            <p:cNvCxnSpPr>
              <a:cxnSpLocks noChangeShapeType="1"/>
              <a:stCxn id="193544" idx="5"/>
              <a:endCxn id="193547" idx="0"/>
            </p:cNvCxnSpPr>
            <p:nvPr/>
          </p:nvCxnSpPr>
          <p:spPr bwMode="auto">
            <a:xfrm>
              <a:off x="5052" y="2002"/>
              <a:ext cx="263" cy="363"/>
            </a:xfrm>
            <a:prstGeom prst="straightConnector1">
              <a:avLst/>
            </a:prstGeom>
            <a:noFill/>
            <a:ln w="28575">
              <a:solidFill>
                <a:schemeClr val="tx1"/>
              </a:solidFill>
              <a:round/>
              <a:headEnd/>
              <a:tailEnd/>
            </a:ln>
            <a:effectLst/>
          </p:spPr>
        </p:cxnSp>
      </p:grpSp>
      <p:grpSp>
        <p:nvGrpSpPr>
          <p:cNvPr id="4" name="Group 31"/>
          <p:cNvGrpSpPr>
            <a:grpSpLocks/>
          </p:cNvGrpSpPr>
          <p:nvPr/>
        </p:nvGrpSpPr>
        <p:grpSpPr bwMode="auto">
          <a:xfrm>
            <a:off x="6554788" y="4176713"/>
            <a:ext cx="1724025" cy="1196975"/>
            <a:chOff x="4129" y="2631"/>
            <a:chExt cx="1086" cy="754"/>
          </a:xfrm>
        </p:grpSpPr>
        <p:sp>
          <p:nvSpPr>
            <p:cNvPr id="193546" name="Oval 10"/>
            <p:cNvSpPr>
              <a:spLocks noChangeArrowheads="1"/>
            </p:cNvSpPr>
            <p:nvPr/>
          </p:nvSpPr>
          <p:spPr bwMode="auto">
            <a:xfrm>
              <a:off x="4129" y="3073"/>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４</a:t>
              </a:r>
            </a:p>
          </p:txBody>
        </p:sp>
        <p:sp>
          <p:nvSpPr>
            <p:cNvPr id="193548" name="Oval 12"/>
            <p:cNvSpPr>
              <a:spLocks noChangeArrowheads="1"/>
            </p:cNvSpPr>
            <p:nvPr/>
          </p:nvSpPr>
          <p:spPr bwMode="auto">
            <a:xfrm>
              <a:off x="4893" y="3073"/>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３</a:t>
              </a:r>
            </a:p>
          </p:txBody>
        </p:sp>
        <p:cxnSp>
          <p:nvCxnSpPr>
            <p:cNvPr id="193557" name="AutoShape 21"/>
            <p:cNvCxnSpPr>
              <a:cxnSpLocks noChangeShapeType="1"/>
              <a:stCxn id="193545" idx="3"/>
              <a:endCxn id="193546" idx="0"/>
            </p:cNvCxnSpPr>
            <p:nvPr/>
          </p:nvCxnSpPr>
          <p:spPr bwMode="auto">
            <a:xfrm flipH="1">
              <a:off x="4290" y="2631"/>
              <a:ext cx="244" cy="442"/>
            </a:xfrm>
            <a:prstGeom prst="straightConnector1">
              <a:avLst/>
            </a:prstGeom>
            <a:noFill/>
            <a:ln w="28575">
              <a:solidFill>
                <a:schemeClr val="tx1"/>
              </a:solidFill>
              <a:round/>
              <a:headEnd/>
              <a:tailEnd/>
            </a:ln>
            <a:effectLst/>
          </p:spPr>
        </p:cxnSp>
        <p:cxnSp>
          <p:nvCxnSpPr>
            <p:cNvPr id="193558" name="AutoShape 22"/>
            <p:cNvCxnSpPr>
              <a:cxnSpLocks noChangeShapeType="1"/>
              <a:stCxn id="193545" idx="5"/>
              <a:endCxn id="193548" idx="0"/>
            </p:cNvCxnSpPr>
            <p:nvPr/>
          </p:nvCxnSpPr>
          <p:spPr bwMode="auto">
            <a:xfrm>
              <a:off x="4762" y="2631"/>
              <a:ext cx="292" cy="442"/>
            </a:xfrm>
            <a:prstGeom prst="straightConnector1">
              <a:avLst/>
            </a:prstGeom>
            <a:noFill/>
            <a:ln w="28575">
              <a:solidFill>
                <a:schemeClr val="tx1"/>
              </a:solidFill>
              <a:round/>
              <a:headEnd/>
              <a:tailEnd/>
            </a:ln>
            <a:effectLst/>
          </p:spPr>
        </p:cxnSp>
      </p:grpSp>
      <p:grpSp>
        <p:nvGrpSpPr>
          <p:cNvPr id="5" name="Group 32"/>
          <p:cNvGrpSpPr>
            <a:grpSpLocks/>
          </p:cNvGrpSpPr>
          <p:nvPr/>
        </p:nvGrpSpPr>
        <p:grpSpPr bwMode="auto">
          <a:xfrm>
            <a:off x="7199313" y="5300663"/>
            <a:ext cx="1724025" cy="1212850"/>
            <a:chOff x="4535" y="3339"/>
            <a:chExt cx="1086" cy="764"/>
          </a:xfrm>
        </p:grpSpPr>
        <p:sp>
          <p:nvSpPr>
            <p:cNvPr id="193561" name="Oval 25"/>
            <p:cNvSpPr>
              <a:spLocks noChangeArrowheads="1"/>
            </p:cNvSpPr>
            <p:nvPr/>
          </p:nvSpPr>
          <p:spPr bwMode="auto">
            <a:xfrm>
              <a:off x="4535" y="3791"/>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４</a:t>
              </a:r>
            </a:p>
          </p:txBody>
        </p:sp>
        <p:sp>
          <p:nvSpPr>
            <p:cNvPr id="193562" name="Oval 26"/>
            <p:cNvSpPr>
              <a:spLocks noChangeArrowheads="1"/>
            </p:cNvSpPr>
            <p:nvPr/>
          </p:nvSpPr>
          <p:spPr bwMode="auto">
            <a:xfrm>
              <a:off x="5299" y="3791"/>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５</a:t>
              </a:r>
            </a:p>
          </p:txBody>
        </p:sp>
        <p:cxnSp>
          <p:nvCxnSpPr>
            <p:cNvPr id="193563" name="AutoShape 27"/>
            <p:cNvCxnSpPr>
              <a:cxnSpLocks noChangeShapeType="1"/>
              <a:stCxn id="193548" idx="3"/>
              <a:endCxn id="193561" idx="0"/>
            </p:cNvCxnSpPr>
            <p:nvPr/>
          </p:nvCxnSpPr>
          <p:spPr bwMode="auto">
            <a:xfrm flipH="1">
              <a:off x="4696" y="3339"/>
              <a:ext cx="244" cy="452"/>
            </a:xfrm>
            <a:prstGeom prst="straightConnector1">
              <a:avLst/>
            </a:prstGeom>
            <a:noFill/>
            <a:ln w="28575">
              <a:solidFill>
                <a:schemeClr val="tx1"/>
              </a:solidFill>
              <a:round/>
              <a:headEnd/>
              <a:tailEnd/>
            </a:ln>
            <a:effectLst/>
          </p:spPr>
        </p:cxnSp>
        <p:cxnSp>
          <p:nvCxnSpPr>
            <p:cNvPr id="193564" name="AutoShape 28"/>
            <p:cNvCxnSpPr>
              <a:cxnSpLocks noChangeShapeType="1"/>
              <a:stCxn id="193548" idx="5"/>
              <a:endCxn id="193562" idx="0"/>
            </p:cNvCxnSpPr>
            <p:nvPr/>
          </p:nvCxnSpPr>
          <p:spPr bwMode="auto">
            <a:xfrm>
              <a:off x="5168" y="3339"/>
              <a:ext cx="292" cy="452"/>
            </a:xfrm>
            <a:prstGeom prst="straightConnector1">
              <a:avLst/>
            </a:prstGeom>
            <a:noFill/>
            <a:ln w="28575">
              <a:solidFill>
                <a:schemeClr val="tx1"/>
              </a:solidFill>
              <a:round/>
              <a:headEnd/>
              <a:tailEnd/>
            </a:ln>
            <a:effectLst/>
          </p:spPr>
        </p:cxnSp>
      </p:grpSp>
      <p:sp>
        <p:nvSpPr>
          <p:cNvPr id="193569" name="Freeform 33"/>
          <p:cNvSpPr>
            <a:spLocks/>
          </p:cNvSpPr>
          <p:nvPr/>
        </p:nvSpPr>
        <p:spPr bwMode="auto">
          <a:xfrm>
            <a:off x="447675" y="5519738"/>
            <a:ext cx="2554288" cy="1200150"/>
          </a:xfrm>
          <a:custGeom>
            <a:avLst/>
            <a:gdLst/>
            <a:ahLst/>
            <a:cxnLst>
              <a:cxn ang="0">
                <a:pos x="0" y="35"/>
              </a:cxn>
              <a:cxn ang="0">
                <a:pos x="319" y="67"/>
              </a:cxn>
              <a:cxn ang="0">
                <a:pos x="494" y="436"/>
              </a:cxn>
              <a:cxn ang="0">
                <a:pos x="713" y="186"/>
              </a:cxn>
              <a:cxn ang="0">
                <a:pos x="864" y="730"/>
              </a:cxn>
              <a:cxn ang="0">
                <a:pos x="1027" y="342"/>
              </a:cxn>
              <a:cxn ang="0">
                <a:pos x="1171" y="461"/>
              </a:cxn>
              <a:cxn ang="0">
                <a:pos x="1421" y="98"/>
              </a:cxn>
              <a:cxn ang="0">
                <a:pos x="1609" y="60"/>
              </a:cxn>
            </a:cxnLst>
            <a:rect l="0" t="0" r="r" b="b"/>
            <a:pathLst>
              <a:path w="1609" h="756">
                <a:moveTo>
                  <a:pt x="0" y="35"/>
                </a:moveTo>
                <a:cubicBezTo>
                  <a:pt x="118" y="17"/>
                  <a:pt x="237" y="0"/>
                  <a:pt x="319" y="67"/>
                </a:cubicBezTo>
                <a:cubicBezTo>
                  <a:pt x="401" y="134"/>
                  <a:pt x="428" y="416"/>
                  <a:pt x="494" y="436"/>
                </a:cubicBezTo>
                <a:cubicBezTo>
                  <a:pt x="560" y="456"/>
                  <a:pt x="651" y="137"/>
                  <a:pt x="713" y="186"/>
                </a:cubicBezTo>
                <a:cubicBezTo>
                  <a:pt x="775" y="235"/>
                  <a:pt x="812" y="704"/>
                  <a:pt x="864" y="730"/>
                </a:cubicBezTo>
                <a:cubicBezTo>
                  <a:pt x="916" y="756"/>
                  <a:pt x="976" y="387"/>
                  <a:pt x="1027" y="342"/>
                </a:cubicBezTo>
                <a:cubicBezTo>
                  <a:pt x="1078" y="297"/>
                  <a:pt x="1105" y="502"/>
                  <a:pt x="1171" y="461"/>
                </a:cubicBezTo>
                <a:cubicBezTo>
                  <a:pt x="1237" y="420"/>
                  <a:pt x="1348" y="165"/>
                  <a:pt x="1421" y="98"/>
                </a:cubicBezTo>
                <a:cubicBezTo>
                  <a:pt x="1494" y="31"/>
                  <a:pt x="1551" y="45"/>
                  <a:pt x="1609" y="60"/>
                </a:cubicBezTo>
              </a:path>
            </a:pathLst>
          </a:custGeom>
          <a:noFill/>
          <a:ln w="28575" cap="flat" cmpd="sng">
            <a:solidFill>
              <a:srgbClr val="FF0000"/>
            </a:solidFill>
            <a:prstDash val="solid"/>
            <a:round/>
            <a:headEnd type="none" w="med" len="med"/>
            <a:tailEnd type="arrow" w="med" len="med"/>
          </a:ln>
          <a:effectLst/>
        </p:spPr>
        <p:txBody>
          <a:bodyPr anchor="ctr">
            <a:prstTxWarp prst="textNoShape">
              <a:avLst/>
            </a:prstTxWarp>
          </a:bodyPr>
          <a:lstStyle/>
          <a:p>
            <a:endParaRPr lang="ja-JP" altLang="en-US"/>
          </a:p>
        </p:txBody>
      </p:sp>
      <p:sp>
        <p:nvSpPr>
          <p:cNvPr id="193570" name="Freeform 34"/>
          <p:cNvSpPr>
            <a:spLocks/>
          </p:cNvSpPr>
          <p:nvPr/>
        </p:nvSpPr>
        <p:spPr bwMode="auto">
          <a:xfrm>
            <a:off x="3346450" y="5543550"/>
            <a:ext cx="2752725" cy="449263"/>
          </a:xfrm>
          <a:custGeom>
            <a:avLst/>
            <a:gdLst/>
            <a:ahLst/>
            <a:cxnLst>
              <a:cxn ang="0">
                <a:pos x="0" y="33"/>
              </a:cxn>
              <a:cxn ang="0">
                <a:pos x="764" y="33"/>
              </a:cxn>
              <a:cxn ang="0">
                <a:pos x="1183" y="233"/>
              </a:cxn>
              <a:cxn ang="0">
                <a:pos x="1371" y="64"/>
              </a:cxn>
              <a:cxn ang="0">
                <a:pos x="1734" y="283"/>
              </a:cxn>
            </a:cxnLst>
            <a:rect l="0" t="0" r="r" b="b"/>
            <a:pathLst>
              <a:path w="1734" h="283">
                <a:moveTo>
                  <a:pt x="0" y="33"/>
                </a:moveTo>
                <a:cubicBezTo>
                  <a:pt x="283" y="16"/>
                  <a:pt x="567" y="0"/>
                  <a:pt x="764" y="33"/>
                </a:cubicBezTo>
                <a:cubicBezTo>
                  <a:pt x="961" y="66"/>
                  <a:pt x="1082" y="228"/>
                  <a:pt x="1183" y="233"/>
                </a:cubicBezTo>
                <a:cubicBezTo>
                  <a:pt x="1284" y="238"/>
                  <a:pt x="1279" y="56"/>
                  <a:pt x="1371" y="64"/>
                </a:cubicBezTo>
                <a:cubicBezTo>
                  <a:pt x="1463" y="72"/>
                  <a:pt x="1598" y="177"/>
                  <a:pt x="1734" y="283"/>
                </a:cubicBezTo>
              </a:path>
            </a:pathLst>
          </a:custGeom>
          <a:noFill/>
          <a:ln w="28575" cap="flat" cmpd="sng">
            <a:solidFill>
              <a:srgbClr val="FF0000"/>
            </a:solidFill>
            <a:prstDash val="solid"/>
            <a:round/>
            <a:headEnd type="none" w="med" len="med"/>
            <a:tailEnd type="arrow" w="med" len="med"/>
          </a:ln>
          <a:effectLst/>
        </p:spPr>
        <p:txBody>
          <a:bodyPr anchor="ctr">
            <a:prstTxWarp prst="textNoShape">
              <a:avLst/>
            </a:prstTxWarp>
          </a:bodyPr>
          <a:lstStyle/>
          <a:p>
            <a:endParaRPr lang="ja-JP" altLang="en-US"/>
          </a:p>
        </p:txBody>
      </p:sp>
      <p:sp>
        <p:nvSpPr>
          <p:cNvPr id="193571" name="AutoShape 35"/>
          <p:cNvSpPr>
            <a:spLocks/>
          </p:cNvSpPr>
          <p:nvPr/>
        </p:nvSpPr>
        <p:spPr bwMode="auto">
          <a:xfrm>
            <a:off x="2441575" y="6386513"/>
            <a:ext cx="1481138" cy="371475"/>
          </a:xfrm>
          <a:prstGeom prst="borderCallout2">
            <a:avLst>
              <a:gd name="adj1" fmla="val 30769"/>
              <a:gd name="adj2" fmla="val -5144"/>
              <a:gd name="adj3" fmla="val 30769"/>
              <a:gd name="adj4" fmla="val -61199"/>
              <a:gd name="adj5" fmla="val -33333"/>
              <a:gd name="adj6" fmla="val -78347"/>
            </a:avLst>
          </a:prstGeom>
          <a:noFill/>
          <a:ln w="12700">
            <a:solidFill>
              <a:schemeClr val="tx1"/>
            </a:solidFill>
            <a:miter lim="800000"/>
            <a:headEnd/>
            <a:tailEnd/>
          </a:ln>
          <a:effectLst/>
        </p:spPr>
        <p:txBody>
          <a:bodyPr anchor="ctr">
            <a:prstTxWarp prst="textNoShape">
              <a:avLst/>
            </a:prstTxWarp>
          </a:bodyPr>
          <a:lstStyle/>
          <a:p>
            <a:r>
              <a:rPr lang="en-US" altLang="ja-JP" sz="1800">
                <a:solidFill>
                  <a:schemeClr val="tx1"/>
                </a:solidFill>
              </a:rPr>
              <a:t>local minima</a:t>
            </a:r>
          </a:p>
        </p:txBody>
      </p:sp>
      <p:sp>
        <p:nvSpPr>
          <p:cNvPr id="193572" name="AutoShape 36"/>
          <p:cNvSpPr>
            <a:spLocks/>
          </p:cNvSpPr>
          <p:nvPr/>
        </p:nvSpPr>
        <p:spPr bwMode="auto">
          <a:xfrm>
            <a:off x="4437063" y="6303963"/>
            <a:ext cx="1112837" cy="371475"/>
          </a:xfrm>
          <a:prstGeom prst="borderCallout2">
            <a:avLst>
              <a:gd name="adj1" fmla="val 30769"/>
              <a:gd name="adj2" fmla="val -6847"/>
              <a:gd name="adj3" fmla="val 30769"/>
              <a:gd name="adj4" fmla="val -29528"/>
              <a:gd name="adj5" fmla="val -177778"/>
              <a:gd name="adj6" fmla="val -36519"/>
            </a:avLst>
          </a:prstGeom>
          <a:noFill/>
          <a:ln w="12700">
            <a:solidFill>
              <a:schemeClr val="tx1"/>
            </a:solidFill>
            <a:miter lim="800000"/>
            <a:headEnd/>
            <a:tailEnd/>
          </a:ln>
          <a:effectLst/>
        </p:spPr>
        <p:txBody>
          <a:bodyPr anchor="ctr">
            <a:prstTxWarp prst="textNoShape">
              <a:avLst/>
            </a:prstTxWarp>
          </a:bodyPr>
          <a:lstStyle/>
          <a:p>
            <a:r>
              <a:rPr lang="en-US" altLang="ja-JP" sz="1800">
                <a:solidFill>
                  <a:schemeClr val="tx1"/>
                </a:solidFill>
              </a:rPr>
              <a:t>plateau</a:t>
            </a:r>
          </a:p>
        </p:txBody>
      </p:sp>
    </p:spTree>
    <p:extLst>
      <p:ext uri="{BB962C8B-B14F-4D97-AF65-F5344CB8AC3E}">
        <p14:creationId xmlns:p14="http://schemas.microsoft.com/office/powerpoint/2010/main" val="209417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nodeType="clickEffect">
                                  <p:stCondLst>
                                    <p:cond delay="0"/>
                                  </p:stCondLst>
                                  <p:childTnLst>
                                    <p:animClr clrSpc="rgb" dir="cw">
                                      <p:cBhvr override="childStyle">
                                        <p:cTn id="11" dur="100" fill="hold"/>
                                        <p:tgtEl>
                                          <p:spTgt spid="2"/>
                                        </p:tgtEl>
                                        <p:attrNameLst>
                                          <p:attrName>style.color</p:attrName>
                                        </p:attrNameLst>
                                      </p:cBhvr>
                                      <p:to>
                                        <a:schemeClr val="accent2"/>
                                      </p:to>
                                    </p:animClr>
                                    <p:animClr clrSpc="rgb" dir="cw">
                                      <p:cBhvr>
                                        <p:cTn id="12" dur="100" fill="hold"/>
                                        <p:tgtEl>
                                          <p:spTgt spid="2"/>
                                        </p:tgtEl>
                                        <p:attrNameLst>
                                          <p:attrName>fillcolor</p:attrName>
                                        </p:attrNameLst>
                                      </p:cBhvr>
                                      <p:to>
                                        <a:schemeClr val="accent2"/>
                                      </p:to>
                                    </p:animClr>
                                    <p:set>
                                      <p:cBhvr>
                                        <p:cTn id="13" dur="100" fill="hold"/>
                                        <p:tgtEl>
                                          <p:spTgt spid="2"/>
                                        </p:tgtEl>
                                        <p:attrNameLst>
                                          <p:attrName>fill.type</p:attrName>
                                        </p:attrNameLst>
                                      </p:cBhvr>
                                      <p:to>
                                        <p:strVal val="solid"/>
                                      </p:to>
                                    </p:set>
                                    <p:set>
                                      <p:cBhvr>
                                        <p:cTn id="14" dur="100" fill="hold"/>
                                        <p:tgtEl>
                                          <p:spTgt spid="2"/>
                                        </p:tgtEl>
                                        <p:attrNameLst>
                                          <p:attrName>fill.on</p:attrName>
                                        </p:attrNameLst>
                                      </p:cBhvr>
                                      <p:to>
                                        <p:strVal val="true"/>
                                      </p:to>
                                    </p:set>
                                    <p:animRot by="120000">
                                      <p:cBhvr>
                                        <p:cTn id="15" dur="100" fill="hold">
                                          <p:stCondLst>
                                            <p:cond delay="0"/>
                                          </p:stCondLst>
                                        </p:cTn>
                                        <p:tgtEl>
                                          <p:spTgt spid="2"/>
                                        </p:tgtEl>
                                        <p:attrNameLst>
                                          <p:attrName>r</p:attrName>
                                        </p:attrNameLst>
                                      </p:cBhvr>
                                    </p:animRot>
                                    <p:animRot by="-240000">
                                      <p:cBhvr>
                                        <p:cTn id="16" dur="200" fill="hold">
                                          <p:stCondLst>
                                            <p:cond delay="200"/>
                                          </p:stCondLst>
                                        </p:cTn>
                                        <p:tgtEl>
                                          <p:spTgt spid="2"/>
                                        </p:tgtEl>
                                        <p:attrNameLst>
                                          <p:attrName>r</p:attrName>
                                        </p:attrNameLst>
                                      </p:cBhvr>
                                    </p:animRot>
                                    <p:animRot by="240000">
                                      <p:cBhvr>
                                        <p:cTn id="17" dur="200" fill="hold">
                                          <p:stCondLst>
                                            <p:cond delay="400"/>
                                          </p:stCondLst>
                                        </p:cTn>
                                        <p:tgtEl>
                                          <p:spTgt spid="2"/>
                                        </p:tgtEl>
                                        <p:attrNameLst>
                                          <p:attrName>r</p:attrName>
                                        </p:attrNameLst>
                                      </p:cBhvr>
                                    </p:animRot>
                                    <p:animRot by="-240000">
                                      <p:cBhvr>
                                        <p:cTn id="18" dur="200" fill="hold">
                                          <p:stCondLst>
                                            <p:cond delay="600"/>
                                          </p:stCondLst>
                                        </p:cTn>
                                        <p:tgtEl>
                                          <p:spTgt spid="2"/>
                                        </p:tgtEl>
                                        <p:attrNameLst>
                                          <p:attrName>r</p:attrName>
                                        </p:attrNameLst>
                                      </p:cBhvr>
                                    </p:animRot>
                                    <p:animRot by="120000">
                                      <p:cBhvr>
                                        <p:cTn id="19" dur="200" fill="hold">
                                          <p:stCondLst>
                                            <p:cond delay="800"/>
                                          </p:stCondLst>
                                        </p:cTn>
                                        <p:tgtEl>
                                          <p:spTgt spid="2"/>
                                        </p:tgtEl>
                                        <p:attrNameLst>
                                          <p:attrName>r</p:attrName>
                                        </p:attrNameLst>
                                      </p:cBhvr>
                                    </p:animRot>
                                  </p:childTnLst>
                                </p:cTn>
                              </p:par>
                            </p:childTnLst>
                          </p:cTn>
                        </p:par>
                        <p:par>
                          <p:cTn id="20" fill="hold">
                            <p:stCondLst>
                              <p:cond delay="1000"/>
                            </p:stCondLst>
                            <p:childTnLst>
                              <p:par>
                                <p:cTn id="21" presetID="9"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nodeType="clickEffect">
                                  <p:stCondLst>
                                    <p:cond delay="0"/>
                                  </p:stCondLst>
                                  <p:childTnLst>
                                    <p:animClr clrSpc="rgb" dir="cw">
                                      <p:cBhvr override="childStyle">
                                        <p:cTn id="27" dur="100" fill="hold"/>
                                        <p:tgtEl>
                                          <p:spTgt spid="3"/>
                                        </p:tgtEl>
                                        <p:attrNameLst>
                                          <p:attrName>style.color</p:attrName>
                                        </p:attrNameLst>
                                      </p:cBhvr>
                                      <p:to>
                                        <a:schemeClr val="accent2"/>
                                      </p:to>
                                    </p:animClr>
                                    <p:animClr clrSpc="rgb" dir="cw">
                                      <p:cBhvr>
                                        <p:cTn id="28" dur="100" fill="hold"/>
                                        <p:tgtEl>
                                          <p:spTgt spid="3"/>
                                        </p:tgtEl>
                                        <p:attrNameLst>
                                          <p:attrName>fillcolor</p:attrName>
                                        </p:attrNameLst>
                                      </p:cBhvr>
                                      <p:to>
                                        <a:schemeClr val="accent2"/>
                                      </p:to>
                                    </p:animClr>
                                    <p:set>
                                      <p:cBhvr>
                                        <p:cTn id="29" dur="100" fill="hold"/>
                                        <p:tgtEl>
                                          <p:spTgt spid="3"/>
                                        </p:tgtEl>
                                        <p:attrNameLst>
                                          <p:attrName>fill.type</p:attrName>
                                        </p:attrNameLst>
                                      </p:cBhvr>
                                      <p:to>
                                        <p:strVal val="solid"/>
                                      </p:to>
                                    </p:set>
                                    <p:set>
                                      <p:cBhvr>
                                        <p:cTn id="30" dur="100" fill="hold"/>
                                        <p:tgtEl>
                                          <p:spTgt spid="3"/>
                                        </p:tgtEl>
                                        <p:attrNameLst>
                                          <p:attrName>fill.on</p:attrName>
                                        </p:attrNameLst>
                                      </p:cBhvr>
                                      <p:to>
                                        <p:strVal val="true"/>
                                      </p:to>
                                    </p:set>
                                    <p:animRot by="120000">
                                      <p:cBhvr>
                                        <p:cTn id="31" dur="100" fill="hold">
                                          <p:stCondLst>
                                            <p:cond delay="0"/>
                                          </p:stCondLst>
                                        </p:cTn>
                                        <p:tgtEl>
                                          <p:spTgt spid="3"/>
                                        </p:tgtEl>
                                        <p:attrNameLst>
                                          <p:attrName>r</p:attrName>
                                        </p:attrNameLst>
                                      </p:cBhvr>
                                    </p:animRot>
                                    <p:animRot by="-240000">
                                      <p:cBhvr>
                                        <p:cTn id="32" dur="200" fill="hold">
                                          <p:stCondLst>
                                            <p:cond delay="200"/>
                                          </p:stCondLst>
                                        </p:cTn>
                                        <p:tgtEl>
                                          <p:spTgt spid="3"/>
                                        </p:tgtEl>
                                        <p:attrNameLst>
                                          <p:attrName>r</p:attrName>
                                        </p:attrNameLst>
                                      </p:cBhvr>
                                    </p:animRot>
                                    <p:animRot by="240000">
                                      <p:cBhvr>
                                        <p:cTn id="33" dur="200" fill="hold">
                                          <p:stCondLst>
                                            <p:cond delay="400"/>
                                          </p:stCondLst>
                                        </p:cTn>
                                        <p:tgtEl>
                                          <p:spTgt spid="3"/>
                                        </p:tgtEl>
                                        <p:attrNameLst>
                                          <p:attrName>r</p:attrName>
                                        </p:attrNameLst>
                                      </p:cBhvr>
                                    </p:animRot>
                                    <p:animRot by="-240000">
                                      <p:cBhvr>
                                        <p:cTn id="34" dur="200" fill="hold">
                                          <p:stCondLst>
                                            <p:cond delay="600"/>
                                          </p:stCondLst>
                                        </p:cTn>
                                        <p:tgtEl>
                                          <p:spTgt spid="3"/>
                                        </p:tgtEl>
                                        <p:attrNameLst>
                                          <p:attrName>r</p:attrName>
                                        </p:attrNameLst>
                                      </p:cBhvr>
                                    </p:animRot>
                                    <p:animRot by="120000">
                                      <p:cBhvr>
                                        <p:cTn id="35" dur="200" fill="hold">
                                          <p:stCondLst>
                                            <p:cond delay="800"/>
                                          </p:stCondLst>
                                        </p:cTn>
                                        <p:tgtEl>
                                          <p:spTgt spid="3"/>
                                        </p:tgtEl>
                                        <p:attrNameLst>
                                          <p:attrName>r</p:attrName>
                                        </p:attrNameLst>
                                      </p:cBhvr>
                                    </p:animRot>
                                  </p:childTnLst>
                                </p:cTn>
                              </p:par>
                            </p:childTnLst>
                          </p:cTn>
                        </p:par>
                        <p:par>
                          <p:cTn id="36" fill="hold">
                            <p:stCondLst>
                              <p:cond delay="1000"/>
                            </p:stCondLst>
                            <p:childTnLst>
                              <p:par>
                                <p:cTn id="37" presetID="9"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dissolve">
                                      <p:cBhvr>
                                        <p:cTn id="39" dur="500"/>
                                        <p:tgtEl>
                                          <p:spTgt spid="4"/>
                                        </p:tgtEl>
                                      </p:cBhvr>
                                    </p:animEffec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nodeType="clickEffect">
                                  <p:stCondLst>
                                    <p:cond delay="0"/>
                                  </p:stCondLst>
                                  <p:childTnLst>
                                    <p:animClr clrSpc="rgb" dir="cw">
                                      <p:cBhvr override="childStyle">
                                        <p:cTn id="43" dur="100" fill="hold"/>
                                        <p:tgtEl>
                                          <p:spTgt spid="4"/>
                                        </p:tgtEl>
                                        <p:attrNameLst>
                                          <p:attrName>style.color</p:attrName>
                                        </p:attrNameLst>
                                      </p:cBhvr>
                                      <p:to>
                                        <a:schemeClr val="accent2"/>
                                      </p:to>
                                    </p:animClr>
                                    <p:animClr clrSpc="rgb" dir="cw">
                                      <p:cBhvr>
                                        <p:cTn id="44" dur="100" fill="hold"/>
                                        <p:tgtEl>
                                          <p:spTgt spid="4"/>
                                        </p:tgtEl>
                                        <p:attrNameLst>
                                          <p:attrName>fillcolor</p:attrName>
                                        </p:attrNameLst>
                                      </p:cBhvr>
                                      <p:to>
                                        <a:schemeClr val="accent2"/>
                                      </p:to>
                                    </p:animClr>
                                    <p:set>
                                      <p:cBhvr>
                                        <p:cTn id="45" dur="100" fill="hold"/>
                                        <p:tgtEl>
                                          <p:spTgt spid="4"/>
                                        </p:tgtEl>
                                        <p:attrNameLst>
                                          <p:attrName>fill.type</p:attrName>
                                        </p:attrNameLst>
                                      </p:cBhvr>
                                      <p:to>
                                        <p:strVal val="solid"/>
                                      </p:to>
                                    </p:set>
                                    <p:set>
                                      <p:cBhvr>
                                        <p:cTn id="46" dur="100" fill="hold"/>
                                        <p:tgtEl>
                                          <p:spTgt spid="4"/>
                                        </p:tgtEl>
                                        <p:attrNameLst>
                                          <p:attrName>fill.on</p:attrName>
                                        </p:attrNameLst>
                                      </p:cBhvr>
                                      <p:to>
                                        <p:strVal val="true"/>
                                      </p:to>
                                    </p:set>
                                    <p:animRot by="120000">
                                      <p:cBhvr>
                                        <p:cTn id="47" dur="100" fill="hold">
                                          <p:stCondLst>
                                            <p:cond delay="0"/>
                                          </p:stCondLst>
                                        </p:cTn>
                                        <p:tgtEl>
                                          <p:spTgt spid="4"/>
                                        </p:tgtEl>
                                        <p:attrNameLst>
                                          <p:attrName>r</p:attrName>
                                        </p:attrNameLst>
                                      </p:cBhvr>
                                    </p:animRot>
                                    <p:animRot by="-240000">
                                      <p:cBhvr>
                                        <p:cTn id="48" dur="200" fill="hold">
                                          <p:stCondLst>
                                            <p:cond delay="200"/>
                                          </p:stCondLst>
                                        </p:cTn>
                                        <p:tgtEl>
                                          <p:spTgt spid="4"/>
                                        </p:tgtEl>
                                        <p:attrNameLst>
                                          <p:attrName>r</p:attrName>
                                        </p:attrNameLst>
                                      </p:cBhvr>
                                    </p:animRot>
                                    <p:animRot by="240000">
                                      <p:cBhvr>
                                        <p:cTn id="49" dur="200" fill="hold">
                                          <p:stCondLst>
                                            <p:cond delay="400"/>
                                          </p:stCondLst>
                                        </p:cTn>
                                        <p:tgtEl>
                                          <p:spTgt spid="4"/>
                                        </p:tgtEl>
                                        <p:attrNameLst>
                                          <p:attrName>r</p:attrName>
                                        </p:attrNameLst>
                                      </p:cBhvr>
                                    </p:animRot>
                                    <p:animRot by="-240000">
                                      <p:cBhvr>
                                        <p:cTn id="50" dur="200" fill="hold">
                                          <p:stCondLst>
                                            <p:cond delay="600"/>
                                          </p:stCondLst>
                                        </p:cTn>
                                        <p:tgtEl>
                                          <p:spTgt spid="4"/>
                                        </p:tgtEl>
                                        <p:attrNameLst>
                                          <p:attrName>r</p:attrName>
                                        </p:attrNameLst>
                                      </p:cBhvr>
                                    </p:animRot>
                                    <p:animRot by="120000">
                                      <p:cBhvr>
                                        <p:cTn id="51" dur="200" fill="hold">
                                          <p:stCondLst>
                                            <p:cond delay="800"/>
                                          </p:stCondLst>
                                        </p:cTn>
                                        <p:tgtEl>
                                          <p:spTgt spid="4"/>
                                        </p:tgtEl>
                                        <p:attrNameLst>
                                          <p:attrName>r</p:attrName>
                                        </p:attrNameLst>
                                      </p:cBhvr>
                                    </p:animRot>
                                  </p:childTnLst>
                                </p:cTn>
                              </p:par>
                            </p:childTnLst>
                          </p:cTn>
                        </p:par>
                        <p:par>
                          <p:cTn id="52" fill="hold">
                            <p:stCondLst>
                              <p:cond delay="1000"/>
                            </p:stCondLst>
                            <p:childTnLst>
                              <p:par>
                                <p:cTn id="53" presetID="9" presetClass="entr" presetSubtype="0" fill="hold" nodeType="after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dissolve">
                                      <p:cBhvr>
                                        <p:cTn id="5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5789891" y="1665856"/>
            <a:ext cx="3354109" cy="21301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95586" name="Rectangle 2"/>
          <p:cNvSpPr>
            <a:spLocks noGrp="1" noChangeArrowheads="1"/>
          </p:cNvSpPr>
          <p:nvPr>
            <p:ph type="title"/>
          </p:nvPr>
        </p:nvSpPr>
        <p:spPr/>
        <p:txBody>
          <a:bodyPr/>
          <a:lstStyle/>
          <a:p>
            <a:r>
              <a:rPr lang="ja-JP" altLang="en-US"/>
              <a:t>例題：　迷路問題</a:t>
            </a:r>
          </a:p>
        </p:txBody>
      </p:sp>
      <p:sp>
        <p:nvSpPr>
          <p:cNvPr id="195587" name="Rectangle 3"/>
          <p:cNvSpPr>
            <a:spLocks noGrp="1" noChangeArrowheads="1"/>
          </p:cNvSpPr>
          <p:nvPr>
            <p:ph type="body" idx="1"/>
          </p:nvPr>
        </p:nvSpPr>
        <p:spPr>
          <a:xfrm>
            <a:off x="92683" y="1547118"/>
            <a:ext cx="5784850" cy="4705350"/>
          </a:xfrm>
        </p:spPr>
        <p:txBody>
          <a:bodyPr/>
          <a:lstStyle/>
          <a:p>
            <a:pPr marL="357188" indent="-357188">
              <a:buFont typeface="Times" charset="0"/>
              <a:buAutoNum type="arabicPeriod"/>
            </a:pPr>
            <a:r>
              <a:rPr lang="ja-JP" altLang="en-US" sz="2000" dirty="0"/>
              <a:t>迷路の交差点を自然数の座標の組（ｘ，ｙ）で表すことにする．</a:t>
            </a:r>
            <a:endParaRPr lang="en-US" altLang="ja-JP" sz="2000" dirty="0"/>
          </a:p>
          <a:p>
            <a:pPr marL="357188" indent="-357188">
              <a:buFont typeface="Times" charset="0"/>
              <a:buAutoNum type="arabicPeriod"/>
            </a:pPr>
            <a:r>
              <a:rPr lang="ja-JP" altLang="en-US" sz="2000" dirty="0"/>
              <a:t>交差点ｑ＝（ｘ，ｙ）と出口ｇ＝（ａ，ｂ）の距離</a:t>
            </a:r>
            <a:br>
              <a:rPr lang="en-US" altLang="ja-JP" sz="2000" dirty="0"/>
            </a:br>
            <a:r>
              <a:rPr lang="en-US" altLang="ja-JP" sz="2000" dirty="0"/>
              <a:t> </a:t>
            </a:r>
            <a:r>
              <a:rPr lang="ja-JP" altLang="en-US" sz="2000" dirty="0"/>
              <a:t>ｄ（ｑ，ｇ）</a:t>
            </a:r>
            <a:r>
              <a:rPr lang="en-US" altLang="ja-JP" sz="2000" dirty="0"/>
              <a:t> </a:t>
            </a:r>
            <a:r>
              <a:rPr lang="ja-JP" altLang="en-US" sz="2000" dirty="0"/>
              <a:t>を次のように定義する．</a:t>
            </a:r>
            <a:endParaRPr lang="en-US" altLang="ja-JP" sz="2000" dirty="0"/>
          </a:p>
          <a:p>
            <a:pPr marL="1085850" lvl="1" indent="-280988">
              <a:buFont typeface="Wingdings" charset="2"/>
              <a:buNone/>
            </a:pPr>
            <a:r>
              <a:rPr lang="ja-JP" altLang="en-US" sz="1800" dirty="0">
                <a:solidFill>
                  <a:schemeClr val="accent1"/>
                </a:solidFill>
              </a:rPr>
              <a:t>ｄ（ｑ，ｇ）＝｜ａーｘ｜＋｜ｂ－ｙ｜</a:t>
            </a:r>
            <a:endParaRPr lang="en-US" altLang="ja-JP" sz="1800" dirty="0">
              <a:solidFill>
                <a:schemeClr val="accent1"/>
              </a:solidFill>
            </a:endParaRPr>
          </a:p>
          <a:p>
            <a:pPr marL="357188" indent="-357188">
              <a:buFont typeface="Times" charset="0"/>
              <a:buAutoNum type="arabicPeriod"/>
            </a:pPr>
            <a:r>
              <a:rPr lang="ja-JP" altLang="en-US" sz="2000" dirty="0"/>
              <a:t>このとき経験的知識として</a:t>
            </a:r>
            <a:br>
              <a:rPr lang="en-US" altLang="ja-JP" sz="2000" dirty="0"/>
            </a:br>
            <a:r>
              <a:rPr lang="ja-JP" altLang="en-US" sz="2000" dirty="0"/>
              <a:t>「ある状態ｑを展開したとき，距離ｄ（ｑ，ｇ）が最小となる子の状態ｑについてのみ，次の展開を行う」</a:t>
            </a:r>
            <a:br>
              <a:rPr lang="en-US" altLang="ja-JP" sz="2000" dirty="0"/>
            </a:br>
            <a:r>
              <a:rPr lang="ja-JP" altLang="en-US" sz="2000" dirty="0"/>
              <a:t>を用いる．</a:t>
            </a:r>
            <a:endParaRPr lang="en-US" altLang="ja-JP" sz="2000" dirty="0"/>
          </a:p>
          <a:p>
            <a:pPr marL="357188" indent="-357188">
              <a:buFont typeface="Times" charset="0"/>
              <a:buAutoNum type="arabicPeriod"/>
            </a:pPr>
            <a:r>
              <a:rPr lang="ja-JP" altLang="en-US" sz="2000" dirty="0"/>
              <a:t>このときのヒューリスティック関数は２で定義した式を用いる．</a:t>
            </a:r>
          </a:p>
        </p:txBody>
      </p:sp>
      <p:grpSp>
        <p:nvGrpSpPr>
          <p:cNvPr id="2" name="Group 4"/>
          <p:cNvGrpSpPr>
            <a:grpSpLocks/>
          </p:cNvGrpSpPr>
          <p:nvPr/>
        </p:nvGrpSpPr>
        <p:grpSpPr bwMode="auto">
          <a:xfrm>
            <a:off x="5908675" y="1808163"/>
            <a:ext cx="3236913" cy="1884362"/>
            <a:chOff x="3722" y="1469"/>
            <a:chExt cx="2039" cy="1187"/>
          </a:xfrm>
        </p:grpSpPr>
        <p:grpSp>
          <p:nvGrpSpPr>
            <p:cNvPr id="3" name="Group 5"/>
            <p:cNvGrpSpPr>
              <a:grpSpLocks/>
            </p:cNvGrpSpPr>
            <p:nvPr/>
          </p:nvGrpSpPr>
          <p:grpSpPr bwMode="auto">
            <a:xfrm>
              <a:off x="3992" y="1482"/>
              <a:ext cx="1479" cy="1174"/>
              <a:chOff x="4186" y="1632"/>
              <a:chExt cx="1160" cy="911"/>
            </a:xfrm>
          </p:grpSpPr>
          <p:sp>
            <p:nvSpPr>
              <p:cNvPr id="195590" name="Line 6"/>
              <p:cNvSpPr>
                <a:spLocks noChangeShapeType="1"/>
              </p:cNvSpPr>
              <p:nvPr/>
            </p:nvSpPr>
            <p:spPr bwMode="auto">
              <a:xfrm>
                <a:off x="4186" y="1637"/>
                <a:ext cx="1158" cy="0"/>
              </a:xfrm>
              <a:prstGeom prst="line">
                <a:avLst/>
              </a:prstGeom>
              <a:noFill/>
              <a:ln w="28575">
                <a:solidFill>
                  <a:schemeClr val="tx1"/>
                </a:solidFill>
                <a:round/>
                <a:headEnd/>
                <a:tailEnd/>
              </a:ln>
              <a:effectLst/>
            </p:spPr>
            <p:txBody>
              <a:bodyPr anchor="ctr">
                <a:prstTxWarp prst="textNoShape">
                  <a:avLst/>
                </a:prstTxWarp>
              </a:bodyPr>
              <a:lstStyle/>
              <a:p>
                <a:endParaRPr lang="ja-JP" altLang="en-US"/>
              </a:p>
            </p:txBody>
          </p:sp>
          <p:sp>
            <p:nvSpPr>
              <p:cNvPr id="195591" name="Line 7"/>
              <p:cNvSpPr>
                <a:spLocks noChangeShapeType="1"/>
              </p:cNvSpPr>
              <p:nvPr/>
            </p:nvSpPr>
            <p:spPr bwMode="auto">
              <a:xfrm>
                <a:off x="4187" y="2543"/>
                <a:ext cx="1158" cy="0"/>
              </a:xfrm>
              <a:prstGeom prst="line">
                <a:avLst/>
              </a:prstGeom>
              <a:noFill/>
              <a:ln w="28575">
                <a:solidFill>
                  <a:schemeClr val="tx1"/>
                </a:solidFill>
                <a:round/>
                <a:headEnd/>
                <a:tailEnd/>
              </a:ln>
              <a:effectLst/>
            </p:spPr>
            <p:txBody>
              <a:bodyPr anchor="ctr">
                <a:prstTxWarp prst="textNoShape">
                  <a:avLst/>
                </a:prstTxWarp>
              </a:bodyPr>
              <a:lstStyle/>
              <a:p>
                <a:endParaRPr lang="ja-JP" altLang="en-US"/>
              </a:p>
            </p:txBody>
          </p:sp>
          <p:sp>
            <p:nvSpPr>
              <p:cNvPr id="195592" name="Line 8"/>
              <p:cNvSpPr>
                <a:spLocks noChangeShapeType="1"/>
              </p:cNvSpPr>
              <p:nvPr/>
            </p:nvSpPr>
            <p:spPr bwMode="auto">
              <a:xfrm>
                <a:off x="4196" y="1815"/>
                <a:ext cx="0" cy="724"/>
              </a:xfrm>
              <a:prstGeom prst="line">
                <a:avLst/>
              </a:prstGeom>
              <a:noFill/>
              <a:ln w="28575">
                <a:solidFill>
                  <a:schemeClr val="tx1"/>
                </a:solidFill>
                <a:round/>
                <a:headEnd/>
                <a:tailEnd/>
              </a:ln>
              <a:effectLst/>
            </p:spPr>
            <p:txBody>
              <a:bodyPr anchor="ctr">
                <a:prstTxWarp prst="textNoShape">
                  <a:avLst/>
                </a:prstTxWarp>
              </a:bodyPr>
              <a:lstStyle/>
              <a:p>
                <a:endParaRPr lang="ja-JP" altLang="en-US"/>
              </a:p>
            </p:txBody>
          </p:sp>
          <p:sp>
            <p:nvSpPr>
              <p:cNvPr id="195593" name="Line 9"/>
              <p:cNvSpPr>
                <a:spLocks noChangeShapeType="1"/>
              </p:cNvSpPr>
              <p:nvPr/>
            </p:nvSpPr>
            <p:spPr bwMode="auto">
              <a:xfrm>
                <a:off x="5346" y="1632"/>
                <a:ext cx="0" cy="725"/>
              </a:xfrm>
              <a:prstGeom prst="line">
                <a:avLst/>
              </a:prstGeom>
              <a:noFill/>
              <a:ln w="28575">
                <a:solidFill>
                  <a:schemeClr val="tx1"/>
                </a:solidFill>
                <a:round/>
                <a:headEnd/>
                <a:tailEnd/>
              </a:ln>
              <a:effectLst/>
            </p:spPr>
            <p:txBody>
              <a:bodyPr anchor="ctr">
                <a:prstTxWarp prst="textNoShape">
                  <a:avLst/>
                </a:prstTxWarp>
              </a:bodyPr>
              <a:lstStyle/>
              <a:p>
                <a:endParaRPr lang="ja-JP" altLang="en-US"/>
              </a:p>
            </p:txBody>
          </p:sp>
          <p:sp>
            <p:nvSpPr>
              <p:cNvPr id="195594" name="Rectangle 10"/>
              <p:cNvSpPr>
                <a:spLocks noChangeArrowheads="1"/>
              </p:cNvSpPr>
              <p:nvPr/>
            </p:nvSpPr>
            <p:spPr bwMode="auto">
              <a:xfrm>
                <a:off x="4201" y="1823"/>
                <a:ext cx="369" cy="149"/>
              </a:xfrm>
              <a:prstGeom prst="rect">
                <a:avLst/>
              </a:prstGeom>
              <a:solidFill>
                <a:schemeClr val="tx1"/>
              </a:solidFill>
              <a:ln w="28575">
                <a:solidFill>
                  <a:schemeClr val="tx1"/>
                </a:solidFill>
                <a:miter lim="800000"/>
                <a:headEnd/>
                <a:tailEnd/>
              </a:ln>
              <a:effectLst/>
            </p:spPr>
            <p:txBody>
              <a:bodyPr wrap="none" anchor="ctr">
                <a:prstTxWarp prst="textNoShape">
                  <a:avLst/>
                </a:prstTxWarp>
              </a:bodyPr>
              <a:lstStyle/>
              <a:p>
                <a:endParaRPr lang="ja-JP" altLang="en-US">
                  <a:solidFill>
                    <a:schemeClr val="tx1"/>
                  </a:solidFill>
                </a:endParaRPr>
              </a:p>
            </p:txBody>
          </p:sp>
          <p:sp>
            <p:nvSpPr>
              <p:cNvPr id="195595" name="Rectangle 11"/>
              <p:cNvSpPr>
                <a:spLocks noChangeArrowheads="1"/>
              </p:cNvSpPr>
              <p:nvPr/>
            </p:nvSpPr>
            <p:spPr bwMode="auto">
              <a:xfrm>
                <a:off x="4755" y="1821"/>
                <a:ext cx="157" cy="149"/>
              </a:xfrm>
              <a:prstGeom prst="rect">
                <a:avLst/>
              </a:prstGeom>
              <a:solidFill>
                <a:schemeClr val="tx1"/>
              </a:solidFill>
              <a:ln w="28575">
                <a:solidFill>
                  <a:schemeClr val="tx1"/>
                </a:solidFill>
                <a:miter lim="800000"/>
                <a:headEnd/>
                <a:tailEnd/>
              </a:ln>
              <a:effectLst/>
            </p:spPr>
            <p:txBody>
              <a:bodyPr wrap="none" anchor="ctr">
                <a:prstTxWarp prst="textNoShape">
                  <a:avLst/>
                </a:prstTxWarp>
              </a:bodyPr>
              <a:lstStyle/>
              <a:p>
                <a:endParaRPr lang="ja-JP" altLang="en-US">
                  <a:solidFill>
                    <a:schemeClr val="tx1"/>
                  </a:solidFill>
                </a:endParaRPr>
              </a:p>
            </p:txBody>
          </p:sp>
          <p:sp>
            <p:nvSpPr>
              <p:cNvPr id="195596" name="Rectangle 12"/>
              <p:cNvSpPr>
                <a:spLocks noChangeArrowheads="1"/>
              </p:cNvSpPr>
              <p:nvPr/>
            </p:nvSpPr>
            <p:spPr bwMode="auto">
              <a:xfrm>
                <a:off x="5091" y="1825"/>
                <a:ext cx="251" cy="149"/>
              </a:xfrm>
              <a:prstGeom prst="rect">
                <a:avLst/>
              </a:prstGeom>
              <a:solidFill>
                <a:schemeClr val="tx1"/>
              </a:solidFill>
              <a:ln w="28575">
                <a:solidFill>
                  <a:schemeClr val="tx1"/>
                </a:solidFill>
                <a:miter lim="800000"/>
                <a:headEnd/>
                <a:tailEnd/>
              </a:ln>
              <a:effectLst/>
            </p:spPr>
            <p:txBody>
              <a:bodyPr wrap="none" anchor="ctr">
                <a:prstTxWarp prst="textNoShape">
                  <a:avLst/>
                </a:prstTxWarp>
              </a:bodyPr>
              <a:lstStyle/>
              <a:p>
                <a:endParaRPr lang="ja-JP" altLang="en-US">
                  <a:solidFill>
                    <a:schemeClr val="tx1"/>
                  </a:solidFill>
                </a:endParaRPr>
              </a:p>
            </p:txBody>
          </p:sp>
          <p:sp>
            <p:nvSpPr>
              <p:cNvPr id="195597" name="Rectangle 13"/>
              <p:cNvSpPr>
                <a:spLocks noChangeArrowheads="1"/>
              </p:cNvSpPr>
              <p:nvPr/>
            </p:nvSpPr>
            <p:spPr bwMode="auto">
              <a:xfrm rot="-5400000">
                <a:off x="5093" y="2097"/>
                <a:ext cx="251" cy="249"/>
              </a:xfrm>
              <a:prstGeom prst="rect">
                <a:avLst/>
              </a:prstGeom>
              <a:solidFill>
                <a:schemeClr val="tx1"/>
              </a:solidFill>
              <a:ln w="28575">
                <a:solidFill>
                  <a:schemeClr val="tx1"/>
                </a:solidFill>
                <a:miter lim="800000"/>
                <a:headEnd/>
                <a:tailEnd/>
              </a:ln>
              <a:effectLst/>
            </p:spPr>
            <p:txBody>
              <a:bodyPr vert="eaVert" wrap="none" anchor="ctr">
                <a:prstTxWarp prst="textNoShape">
                  <a:avLst/>
                </a:prstTxWarp>
              </a:bodyPr>
              <a:lstStyle/>
              <a:p>
                <a:endParaRPr lang="ja-JP" altLang="en-US">
                  <a:solidFill>
                    <a:schemeClr val="tx1"/>
                  </a:solidFill>
                </a:endParaRPr>
              </a:p>
            </p:txBody>
          </p:sp>
          <p:sp>
            <p:nvSpPr>
              <p:cNvPr id="195598" name="Rectangle 14"/>
              <p:cNvSpPr>
                <a:spLocks noChangeArrowheads="1"/>
              </p:cNvSpPr>
              <p:nvPr/>
            </p:nvSpPr>
            <p:spPr bwMode="auto">
              <a:xfrm>
                <a:off x="4395" y="2097"/>
                <a:ext cx="525" cy="255"/>
              </a:xfrm>
              <a:prstGeom prst="rect">
                <a:avLst/>
              </a:prstGeom>
              <a:solidFill>
                <a:schemeClr val="tx1"/>
              </a:solidFill>
              <a:ln w="28575">
                <a:solidFill>
                  <a:schemeClr val="tx1"/>
                </a:solidFill>
                <a:miter lim="800000"/>
                <a:headEnd/>
                <a:tailEnd/>
              </a:ln>
              <a:effectLst/>
            </p:spPr>
            <p:txBody>
              <a:bodyPr wrap="none" anchor="ctr">
                <a:prstTxWarp prst="textNoShape">
                  <a:avLst/>
                </a:prstTxWarp>
              </a:bodyPr>
              <a:lstStyle/>
              <a:p>
                <a:endParaRPr lang="ja-JP" altLang="en-US">
                  <a:solidFill>
                    <a:schemeClr val="tx1"/>
                  </a:solidFill>
                </a:endParaRPr>
              </a:p>
            </p:txBody>
          </p:sp>
          <p:sp>
            <p:nvSpPr>
              <p:cNvPr id="195599" name="Rectangle 15"/>
              <p:cNvSpPr>
                <a:spLocks noChangeArrowheads="1"/>
              </p:cNvSpPr>
              <p:nvPr/>
            </p:nvSpPr>
            <p:spPr bwMode="auto">
              <a:xfrm>
                <a:off x="4572" y="2077"/>
                <a:ext cx="157" cy="149"/>
              </a:xfrm>
              <a:prstGeom prst="rect">
                <a:avLst/>
              </a:prstGeom>
              <a:ln>
                <a:noFill/>
                <a:headEnd/>
                <a:tailEnd/>
              </a:ln>
            </p:spPr>
            <p:style>
              <a:lnRef idx="1">
                <a:schemeClr val="accent3"/>
              </a:lnRef>
              <a:fillRef idx="2">
                <a:schemeClr val="accent3"/>
              </a:fillRef>
              <a:effectRef idx="1">
                <a:schemeClr val="accent3"/>
              </a:effectRef>
              <a:fontRef idx="minor">
                <a:schemeClr val="dk1"/>
              </a:fontRef>
            </p:style>
            <p:txBody>
              <a:bodyPr wrap="none" anchor="ctr">
                <a:prstTxWarp prst="textNoShape">
                  <a:avLst/>
                </a:prstTxWarp>
              </a:bodyPr>
              <a:lstStyle/>
              <a:p>
                <a:endParaRPr lang="ja-JP" altLang="en-US">
                  <a:solidFill>
                    <a:schemeClr val="tx1"/>
                  </a:solidFill>
                </a:endParaRPr>
              </a:p>
            </p:txBody>
          </p:sp>
        </p:grpSp>
        <p:sp>
          <p:nvSpPr>
            <p:cNvPr id="195600" name="Text Box 16"/>
            <p:cNvSpPr txBox="1">
              <a:spLocks noChangeArrowheads="1"/>
            </p:cNvSpPr>
            <p:nvPr/>
          </p:nvSpPr>
          <p:spPr bwMode="auto">
            <a:xfrm>
              <a:off x="3722" y="1509"/>
              <a:ext cx="548" cy="212"/>
            </a:xfrm>
            <a:prstGeom prst="rect">
              <a:avLst/>
            </a:prstGeom>
            <a:noFill/>
            <a:ln w="28575">
              <a:noFill/>
              <a:miter lim="800000"/>
              <a:headEnd/>
              <a:tailEnd/>
            </a:ln>
            <a:effectLst/>
          </p:spPr>
          <p:txBody>
            <a:bodyPr wrap="none">
              <a:prstTxWarp prst="textNoShape">
                <a:avLst/>
              </a:prstTxWarp>
              <a:spAutoFit/>
            </a:bodyPr>
            <a:lstStyle/>
            <a:p>
              <a:r>
                <a:rPr lang="ja-JP" altLang="en-US" sz="1600">
                  <a:solidFill>
                    <a:schemeClr val="accent1"/>
                  </a:solidFill>
                </a:rPr>
                <a:t>入口</a:t>
              </a:r>
              <a:r>
                <a:rPr lang="en-US" altLang="ja-JP" sz="1600">
                  <a:solidFill>
                    <a:schemeClr val="accent1"/>
                  </a:solidFill>
                </a:rPr>
                <a:t> (s)</a:t>
              </a:r>
            </a:p>
          </p:txBody>
        </p:sp>
        <p:sp>
          <p:nvSpPr>
            <p:cNvPr id="195601" name="Text Box 17"/>
            <p:cNvSpPr txBox="1">
              <a:spLocks noChangeArrowheads="1"/>
            </p:cNvSpPr>
            <p:nvPr/>
          </p:nvSpPr>
          <p:spPr bwMode="auto">
            <a:xfrm>
              <a:off x="5213" y="2427"/>
              <a:ext cx="548" cy="212"/>
            </a:xfrm>
            <a:prstGeom prst="rect">
              <a:avLst/>
            </a:prstGeom>
            <a:noFill/>
            <a:ln w="28575">
              <a:noFill/>
              <a:miter lim="800000"/>
              <a:headEnd/>
              <a:tailEnd/>
            </a:ln>
            <a:effectLst/>
          </p:spPr>
          <p:txBody>
            <a:bodyPr wrap="none">
              <a:prstTxWarp prst="textNoShape">
                <a:avLst/>
              </a:prstTxWarp>
              <a:spAutoFit/>
            </a:bodyPr>
            <a:lstStyle/>
            <a:p>
              <a:r>
                <a:rPr lang="ja-JP" altLang="en-US" sz="1600">
                  <a:solidFill>
                    <a:schemeClr val="accent1"/>
                  </a:solidFill>
                </a:rPr>
                <a:t>出口</a:t>
              </a:r>
              <a:r>
                <a:rPr lang="en-US" altLang="ja-JP" sz="1600">
                  <a:solidFill>
                    <a:schemeClr val="accent1"/>
                  </a:solidFill>
                </a:rPr>
                <a:t> (g)</a:t>
              </a:r>
            </a:p>
          </p:txBody>
        </p:sp>
        <p:sp>
          <p:nvSpPr>
            <p:cNvPr id="195602" name="Text Box 18"/>
            <p:cNvSpPr txBox="1">
              <a:spLocks noChangeArrowheads="1"/>
            </p:cNvSpPr>
            <p:nvPr/>
          </p:nvSpPr>
          <p:spPr bwMode="auto">
            <a:xfrm>
              <a:off x="4482" y="1470"/>
              <a:ext cx="215" cy="250"/>
            </a:xfrm>
            <a:prstGeom prst="rect">
              <a:avLst/>
            </a:prstGeom>
            <a:noFill/>
            <a:ln w="28575">
              <a:noFill/>
              <a:miter lim="800000"/>
              <a:headEnd/>
              <a:tailEnd/>
            </a:ln>
            <a:effectLst/>
          </p:spPr>
          <p:txBody>
            <a:bodyPr wrap="none">
              <a:prstTxWarp prst="textNoShape">
                <a:avLst/>
              </a:prstTxWarp>
              <a:spAutoFit/>
            </a:bodyPr>
            <a:lstStyle/>
            <a:p>
              <a:r>
                <a:rPr lang="en-US" altLang="ja-JP" b="1">
                  <a:solidFill>
                    <a:schemeClr val="hlink"/>
                  </a:solidFill>
                  <a:effectLst>
                    <a:outerShdw blurRad="38100" dist="38100" dir="2700000" algn="tl">
                      <a:srgbClr val="DDDDDD"/>
                    </a:outerShdw>
                  </a:effectLst>
                </a:rPr>
                <a:t>P</a:t>
              </a:r>
            </a:p>
          </p:txBody>
        </p:sp>
        <p:sp>
          <p:nvSpPr>
            <p:cNvPr id="195603" name="Text Box 19"/>
            <p:cNvSpPr txBox="1">
              <a:spLocks noChangeArrowheads="1"/>
            </p:cNvSpPr>
            <p:nvPr/>
          </p:nvSpPr>
          <p:spPr bwMode="auto">
            <a:xfrm>
              <a:off x="4663" y="1469"/>
              <a:ext cx="277" cy="250"/>
            </a:xfrm>
            <a:prstGeom prst="rect">
              <a:avLst/>
            </a:prstGeom>
            <a:noFill/>
            <a:ln w="28575">
              <a:noFill/>
              <a:miter lim="800000"/>
              <a:headEnd/>
              <a:tailEnd/>
            </a:ln>
            <a:effectLst/>
          </p:spPr>
          <p:txBody>
            <a:bodyPr wrap="none">
              <a:prstTxWarp prst="textNoShape">
                <a:avLst/>
              </a:prstTxWarp>
              <a:spAutoFit/>
            </a:bodyPr>
            <a:lstStyle/>
            <a:p>
              <a:r>
                <a:rPr lang="en-US" altLang="ja-JP" b="1">
                  <a:solidFill>
                    <a:schemeClr val="hlink"/>
                  </a:solidFill>
                  <a:effectLst>
                    <a:outerShdw blurRad="38100" dist="38100" dir="2700000" algn="tl">
                      <a:srgbClr val="DDDDDD"/>
                    </a:outerShdw>
                  </a:effectLst>
                </a:rPr>
                <a:t>→</a:t>
              </a:r>
            </a:p>
          </p:txBody>
        </p:sp>
        <p:sp>
          <p:nvSpPr>
            <p:cNvPr id="195604" name="Text Box 20"/>
            <p:cNvSpPr txBox="1">
              <a:spLocks noChangeArrowheads="1"/>
            </p:cNvSpPr>
            <p:nvPr/>
          </p:nvSpPr>
          <p:spPr bwMode="auto">
            <a:xfrm>
              <a:off x="4457" y="1686"/>
              <a:ext cx="277" cy="250"/>
            </a:xfrm>
            <a:prstGeom prst="rect">
              <a:avLst/>
            </a:prstGeom>
            <a:noFill/>
            <a:ln w="28575">
              <a:noFill/>
              <a:miter lim="800000"/>
              <a:headEnd/>
              <a:tailEnd/>
            </a:ln>
            <a:effectLst/>
          </p:spPr>
          <p:txBody>
            <a:bodyPr wrap="none">
              <a:prstTxWarp prst="textNoShape">
                <a:avLst/>
              </a:prstTxWarp>
              <a:spAutoFit/>
            </a:bodyPr>
            <a:lstStyle/>
            <a:p>
              <a:r>
                <a:rPr lang="en-US" altLang="ja-JP" b="1">
                  <a:solidFill>
                    <a:schemeClr val="hlink"/>
                  </a:solidFill>
                  <a:effectLst>
                    <a:outerShdw blurRad="38100" dist="38100" dir="2700000" algn="tl">
                      <a:srgbClr val="DDDDDD"/>
                    </a:outerShdw>
                  </a:effectLst>
                </a:rPr>
                <a:t>↓</a:t>
              </a:r>
            </a:p>
          </p:txBody>
        </p:sp>
      </p:grpSp>
      <p:sp>
        <p:nvSpPr>
          <p:cNvPr id="195605" name="AutoShape 21"/>
          <p:cNvSpPr>
            <a:spLocks noChangeArrowheads="1"/>
          </p:cNvSpPr>
          <p:nvPr/>
        </p:nvSpPr>
        <p:spPr bwMode="auto">
          <a:xfrm>
            <a:off x="6251575" y="3838575"/>
            <a:ext cx="2733675" cy="757238"/>
          </a:xfrm>
          <a:prstGeom prst="foldedCorner">
            <a:avLst>
              <a:gd name="adj" fmla="val 12500"/>
            </a:avLst>
          </a:prstGeom>
          <a:ln>
            <a:headEnd/>
            <a:tailEnd/>
          </a:ln>
        </p:spPr>
        <p:style>
          <a:lnRef idx="1">
            <a:schemeClr val="accent2"/>
          </a:lnRef>
          <a:fillRef idx="3">
            <a:schemeClr val="accent2"/>
          </a:fillRef>
          <a:effectRef idx="2">
            <a:schemeClr val="accent2"/>
          </a:effectRef>
          <a:fontRef idx="minor">
            <a:schemeClr val="lt1"/>
          </a:fontRef>
        </p:style>
        <p:txBody>
          <a:bodyPr anchor="ctr">
            <a:prstTxWarp prst="textNoShape">
              <a:avLst/>
            </a:prstTxWarp>
          </a:bodyPr>
          <a:lstStyle/>
          <a:p>
            <a:pPr algn="l"/>
            <a:r>
              <a:rPr lang="ja-JP" altLang="en-US" sz="1400">
                <a:solidFill>
                  <a:srgbClr val="000000"/>
                </a:solidFill>
              </a:rPr>
              <a:t>上の図の迷路に対して，入口</a:t>
            </a:r>
            <a:r>
              <a:rPr lang="en-US" altLang="ja-JP" sz="1400">
                <a:solidFill>
                  <a:srgbClr val="000000"/>
                </a:solidFill>
              </a:rPr>
              <a:t>s</a:t>
            </a:r>
            <a:r>
              <a:rPr lang="ja-JP" altLang="en-US" sz="1400">
                <a:solidFill>
                  <a:srgbClr val="000000"/>
                </a:solidFill>
              </a:rPr>
              <a:t>から迷路に入った人間</a:t>
            </a:r>
            <a:r>
              <a:rPr lang="en-US" altLang="ja-JP" sz="1400">
                <a:solidFill>
                  <a:srgbClr val="000000"/>
                </a:solidFill>
              </a:rPr>
              <a:t>P</a:t>
            </a:r>
            <a:r>
              <a:rPr lang="ja-JP" altLang="en-US" sz="1400">
                <a:solidFill>
                  <a:srgbClr val="000000"/>
                </a:solidFill>
              </a:rPr>
              <a:t>が出口</a:t>
            </a:r>
            <a:r>
              <a:rPr lang="en-US" altLang="ja-JP" sz="1400">
                <a:solidFill>
                  <a:srgbClr val="000000"/>
                </a:solidFill>
              </a:rPr>
              <a:t>g</a:t>
            </a:r>
            <a:r>
              <a:rPr lang="ja-JP" altLang="en-US" sz="1400">
                <a:solidFill>
                  <a:srgbClr val="000000"/>
                </a:solidFill>
              </a:rPr>
              <a:t>に到達するための解を求めよ．</a:t>
            </a:r>
          </a:p>
        </p:txBody>
      </p:sp>
      <p:grpSp>
        <p:nvGrpSpPr>
          <p:cNvPr id="4" name="Group 22"/>
          <p:cNvGrpSpPr>
            <a:grpSpLocks/>
          </p:cNvGrpSpPr>
          <p:nvPr/>
        </p:nvGrpSpPr>
        <p:grpSpPr bwMode="auto">
          <a:xfrm>
            <a:off x="6129338" y="4767263"/>
            <a:ext cx="2725737" cy="1978025"/>
            <a:chOff x="3861" y="3003"/>
            <a:chExt cx="1717" cy="1246"/>
          </a:xfrm>
        </p:grpSpPr>
        <p:sp>
          <p:nvSpPr>
            <p:cNvPr id="195607" name="Oval 23"/>
            <p:cNvSpPr>
              <a:spLocks noChangeArrowheads="1"/>
            </p:cNvSpPr>
            <p:nvPr/>
          </p:nvSpPr>
          <p:spPr bwMode="auto">
            <a:xfrm>
              <a:off x="3861" y="3003"/>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s</a:t>
              </a:r>
            </a:p>
          </p:txBody>
        </p:sp>
        <p:sp>
          <p:nvSpPr>
            <p:cNvPr id="195608" name="Oval 24"/>
            <p:cNvSpPr>
              <a:spLocks noChangeArrowheads="1"/>
            </p:cNvSpPr>
            <p:nvPr/>
          </p:nvSpPr>
          <p:spPr bwMode="auto">
            <a:xfrm>
              <a:off x="4348" y="3003"/>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1</a:t>
              </a:r>
            </a:p>
          </p:txBody>
        </p:sp>
        <p:sp>
          <p:nvSpPr>
            <p:cNvPr id="195609" name="Oval 25"/>
            <p:cNvSpPr>
              <a:spLocks noChangeArrowheads="1"/>
            </p:cNvSpPr>
            <p:nvPr/>
          </p:nvSpPr>
          <p:spPr bwMode="auto">
            <a:xfrm>
              <a:off x="4835" y="3003"/>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2</a:t>
              </a:r>
            </a:p>
          </p:txBody>
        </p:sp>
        <p:sp>
          <p:nvSpPr>
            <p:cNvPr id="195610" name="Oval 26"/>
            <p:cNvSpPr>
              <a:spLocks noChangeArrowheads="1"/>
            </p:cNvSpPr>
            <p:nvPr/>
          </p:nvSpPr>
          <p:spPr bwMode="auto">
            <a:xfrm>
              <a:off x="5322" y="3003"/>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3</a:t>
              </a:r>
            </a:p>
          </p:txBody>
        </p:sp>
        <p:sp>
          <p:nvSpPr>
            <p:cNvPr id="195611" name="Oval 27"/>
            <p:cNvSpPr>
              <a:spLocks noChangeArrowheads="1"/>
            </p:cNvSpPr>
            <p:nvPr/>
          </p:nvSpPr>
          <p:spPr bwMode="auto">
            <a:xfrm>
              <a:off x="4348" y="3407"/>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4</a:t>
              </a:r>
            </a:p>
          </p:txBody>
        </p:sp>
        <p:sp>
          <p:nvSpPr>
            <p:cNvPr id="195612" name="Oval 28"/>
            <p:cNvSpPr>
              <a:spLocks noChangeArrowheads="1"/>
            </p:cNvSpPr>
            <p:nvPr/>
          </p:nvSpPr>
          <p:spPr bwMode="auto">
            <a:xfrm>
              <a:off x="4348" y="3812"/>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7</a:t>
              </a:r>
            </a:p>
          </p:txBody>
        </p:sp>
        <p:sp>
          <p:nvSpPr>
            <p:cNvPr id="195613" name="Oval 29"/>
            <p:cNvSpPr>
              <a:spLocks noChangeArrowheads="1"/>
            </p:cNvSpPr>
            <p:nvPr/>
          </p:nvSpPr>
          <p:spPr bwMode="auto">
            <a:xfrm>
              <a:off x="4835" y="3407"/>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5</a:t>
              </a:r>
            </a:p>
          </p:txBody>
        </p:sp>
        <p:sp>
          <p:nvSpPr>
            <p:cNvPr id="195614" name="Oval 30"/>
            <p:cNvSpPr>
              <a:spLocks noChangeArrowheads="1"/>
            </p:cNvSpPr>
            <p:nvPr/>
          </p:nvSpPr>
          <p:spPr bwMode="auto">
            <a:xfrm>
              <a:off x="5322" y="3407"/>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6</a:t>
              </a:r>
            </a:p>
          </p:txBody>
        </p:sp>
        <p:sp>
          <p:nvSpPr>
            <p:cNvPr id="195615" name="Oval 31"/>
            <p:cNvSpPr>
              <a:spLocks noChangeArrowheads="1"/>
            </p:cNvSpPr>
            <p:nvPr/>
          </p:nvSpPr>
          <p:spPr bwMode="auto">
            <a:xfrm>
              <a:off x="4835" y="3999"/>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8</a:t>
              </a:r>
            </a:p>
          </p:txBody>
        </p:sp>
        <p:sp>
          <p:nvSpPr>
            <p:cNvPr id="195616" name="Oval 32"/>
            <p:cNvSpPr>
              <a:spLocks noChangeArrowheads="1"/>
            </p:cNvSpPr>
            <p:nvPr/>
          </p:nvSpPr>
          <p:spPr bwMode="auto">
            <a:xfrm>
              <a:off x="5322" y="3999"/>
              <a:ext cx="256" cy="250"/>
            </a:xfrm>
            <a:prstGeom prst="ellipse">
              <a:avLst/>
            </a:prstGeom>
            <a:solidFill>
              <a:schemeClr val="accent1"/>
            </a:solidFill>
            <a:ln w="28575">
              <a:solidFill>
                <a:schemeClr val="accent1"/>
              </a:solidFill>
              <a:round/>
              <a:headEnd/>
              <a:tailEnd/>
            </a:ln>
            <a:effectLst/>
          </p:spPr>
          <p:txBody>
            <a:bodyPr wrap="none" anchor="ctr">
              <a:prstTxWarp prst="textNoShape">
                <a:avLst/>
              </a:prstTxWarp>
            </a:bodyPr>
            <a:lstStyle/>
            <a:p>
              <a:r>
                <a:rPr lang="en-US" altLang="ja-JP" b="1">
                  <a:solidFill>
                    <a:srgbClr val="000000"/>
                  </a:solidFill>
                  <a:effectLst>
                    <a:outerShdw blurRad="38100" dist="38100" dir="2700000" algn="tl">
                      <a:srgbClr val="000000"/>
                    </a:outerShdw>
                  </a:effectLst>
                </a:rPr>
                <a:t>g</a:t>
              </a:r>
            </a:p>
          </p:txBody>
        </p:sp>
        <p:cxnSp>
          <p:nvCxnSpPr>
            <p:cNvPr id="195617" name="AutoShape 33"/>
            <p:cNvCxnSpPr>
              <a:cxnSpLocks noChangeShapeType="1"/>
              <a:stCxn id="195607" idx="6"/>
              <a:endCxn id="195608" idx="2"/>
            </p:cNvCxnSpPr>
            <p:nvPr/>
          </p:nvCxnSpPr>
          <p:spPr bwMode="auto">
            <a:xfrm>
              <a:off x="4126" y="3128"/>
              <a:ext cx="213" cy="0"/>
            </a:xfrm>
            <a:prstGeom prst="straightConnector1">
              <a:avLst/>
            </a:prstGeom>
            <a:noFill/>
            <a:ln w="38100">
              <a:solidFill>
                <a:schemeClr val="accent1"/>
              </a:solidFill>
              <a:round/>
              <a:headEnd/>
              <a:tailEnd/>
            </a:ln>
            <a:effectLst/>
          </p:spPr>
        </p:cxnSp>
        <p:cxnSp>
          <p:nvCxnSpPr>
            <p:cNvPr id="195618" name="AutoShape 34"/>
            <p:cNvCxnSpPr>
              <a:cxnSpLocks noChangeShapeType="1"/>
              <a:stCxn id="195608" idx="6"/>
              <a:endCxn id="195609" idx="2"/>
            </p:cNvCxnSpPr>
            <p:nvPr/>
          </p:nvCxnSpPr>
          <p:spPr bwMode="auto">
            <a:xfrm>
              <a:off x="4613" y="3128"/>
              <a:ext cx="213" cy="0"/>
            </a:xfrm>
            <a:prstGeom prst="straightConnector1">
              <a:avLst/>
            </a:prstGeom>
            <a:noFill/>
            <a:ln w="38100">
              <a:solidFill>
                <a:schemeClr val="accent1"/>
              </a:solidFill>
              <a:round/>
              <a:headEnd/>
              <a:tailEnd/>
            </a:ln>
            <a:effectLst/>
          </p:spPr>
        </p:cxnSp>
        <p:cxnSp>
          <p:nvCxnSpPr>
            <p:cNvPr id="195619" name="AutoShape 35"/>
            <p:cNvCxnSpPr>
              <a:cxnSpLocks noChangeShapeType="1"/>
              <a:stCxn id="195609" idx="6"/>
              <a:endCxn id="195610" idx="2"/>
            </p:cNvCxnSpPr>
            <p:nvPr/>
          </p:nvCxnSpPr>
          <p:spPr bwMode="auto">
            <a:xfrm>
              <a:off x="5100" y="3128"/>
              <a:ext cx="213" cy="0"/>
            </a:xfrm>
            <a:prstGeom prst="straightConnector1">
              <a:avLst/>
            </a:prstGeom>
            <a:noFill/>
            <a:ln w="38100">
              <a:solidFill>
                <a:schemeClr val="accent1"/>
              </a:solidFill>
              <a:round/>
              <a:headEnd/>
              <a:tailEnd/>
            </a:ln>
            <a:effectLst/>
          </p:spPr>
        </p:cxnSp>
        <p:cxnSp>
          <p:nvCxnSpPr>
            <p:cNvPr id="195620" name="AutoShape 36"/>
            <p:cNvCxnSpPr>
              <a:cxnSpLocks noChangeShapeType="1"/>
              <a:stCxn id="195609" idx="4"/>
              <a:endCxn id="195613" idx="0"/>
            </p:cNvCxnSpPr>
            <p:nvPr/>
          </p:nvCxnSpPr>
          <p:spPr bwMode="auto">
            <a:xfrm>
              <a:off x="4963" y="3262"/>
              <a:ext cx="0" cy="136"/>
            </a:xfrm>
            <a:prstGeom prst="straightConnector1">
              <a:avLst/>
            </a:prstGeom>
            <a:noFill/>
            <a:ln w="38100">
              <a:solidFill>
                <a:schemeClr val="accent1"/>
              </a:solidFill>
              <a:round/>
              <a:headEnd/>
              <a:tailEnd/>
            </a:ln>
            <a:effectLst/>
          </p:spPr>
        </p:cxnSp>
        <p:cxnSp>
          <p:nvCxnSpPr>
            <p:cNvPr id="195621" name="AutoShape 37"/>
            <p:cNvCxnSpPr>
              <a:cxnSpLocks noChangeShapeType="1"/>
              <a:stCxn id="195608" idx="4"/>
              <a:endCxn id="195611" idx="0"/>
            </p:cNvCxnSpPr>
            <p:nvPr/>
          </p:nvCxnSpPr>
          <p:spPr bwMode="auto">
            <a:xfrm>
              <a:off x="4476" y="3262"/>
              <a:ext cx="0" cy="136"/>
            </a:xfrm>
            <a:prstGeom prst="straightConnector1">
              <a:avLst/>
            </a:prstGeom>
            <a:noFill/>
            <a:ln w="38100">
              <a:solidFill>
                <a:schemeClr val="accent1"/>
              </a:solidFill>
              <a:round/>
              <a:headEnd/>
              <a:tailEnd/>
            </a:ln>
            <a:effectLst/>
          </p:spPr>
        </p:cxnSp>
        <p:cxnSp>
          <p:nvCxnSpPr>
            <p:cNvPr id="195622" name="AutoShape 38"/>
            <p:cNvCxnSpPr>
              <a:cxnSpLocks noChangeShapeType="1"/>
              <a:stCxn id="195611" idx="4"/>
              <a:endCxn id="195612" idx="0"/>
            </p:cNvCxnSpPr>
            <p:nvPr/>
          </p:nvCxnSpPr>
          <p:spPr bwMode="auto">
            <a:xfrm>
              <a:off x="4476" y="3666"/>
              <a:ext cx="0" cy="137"/>
            </a:xfrm>
            <a:prstGeom prst="straightConnector1">
              <a:avLst/>
            </a:prstGeom>
            <a:noFill/>
            <a:ln w="38100">
              <a:solidFill>
                <a:schemeClr val="accent1"/>
              </a:solidFill>
              <a:round/>
              <a:headEnd/>
              <a:tailEnd/>
            </a:ln>
            <a:effectLst/>
          </p:spPr>
        </p:cxnSp>
        <p:cxnSp>
          <p:nvCxnSpPr>
            <p:cNvPr id="195623" name="AutoShape 39"/>
            <p:cNvCxnSpPr>
              <a:cxnSpLocks noChangeShapeType="1"/>
              <a:stCxn id="195611" idx="6"/>
              <a:endCxn id="195613" idx="2"/>
            </p:cNvCxnSpPr>
            <p:nvPr/>
          </p:nvCxnSpPr>
          <p:spPr bwMode="auto">
            <a:xfrm>
              <a:off x="4613" y="3532"/>
              <a:ext cx="213" cy="0"/>
            </a:xfrm>
            <a:prstGeom prst="straightConnector1">
              <a:avLst/>
            </a:prstGeom>
            <a:noFill/>
            <a:ln w="38100">
              <a:solidFill>
                <a:schemeClr val="accent1"/>
              </a:solidFill>
              <a:round/>
              <a:headEnd/>
              <a:tailEnd/>
            </a:ln>
            <a:effectLst/>
          </p:spPr>
        </p:cxnSp>
        <p:cxnSp>
          <p:nvCxnSpPr>
            <p:cNvPr id="195624" name="AutoShape 40"/>
            <p:cNvCxnSpPr>
              <a:cxnSpLocks noChangeShapeType="1"/>
              <a:stCxn id="195613" idx="6"/>
              <a:endCxn id="195614" idx="2"/>
            </p:cNvCxnSpPr>
            <p:nvPr/>
          </p:nvCxnSpPr>
          <p:spPr bwMode="auto">
            <a:xfrm>
              <a:off x="5100" y="3532"/>
              <a:ext cx="213" cy="0"/>
            </a:xfrm>
            <a:prstGeom prst="straightConnector1">
              <a:avLst/>
            </a:prstGeom>
            <a:noFill/>
            <a:ln w="38100">
              <a:solidFill>
                <a:schemeClr val="accent1"/>
              </a:solidFill>
              <a:round/>
              <a:headEnd/>
              <a:tailEnd/>
            </a:ln>
            <a:effectLst/>
          </p:spPr>
        </p:cxnSp>
        <p:cxnSp>
          <p:nvCxnSpPr>
            <p:cNvPr id="195625" name="AutoShape 41"/>
            <p:cNvCxnSpPr>
              <a:cxnSpLocks noChangeShapeType="1"/>
              <a:stCxn id="195613" idx="4"/>
              <a:endCxn id="195615" idx="0"/>
            </p:cNvCxnSpPr>
            <p:nvPr/>
          </p:nvCxnSpPr>
          <p:spPr bwMode="auto">
            <a:xfrm>
              <a:off x="4963" y="3666"/>
              <a:ext cx="0" cy="324"/>
            </a:xfrm>
            <a:prstGeom prst="straightConnector1">
              <a:avLst/>
            </a:prstGeom>
            <a:noFill/>
            <a:ln w="38100">
              <a:solidFill>
                <a:schemeClr val="accent1"/>
              </a:solidFill>
              <a:round/>
              <a:headEnd/>
              <a:tailEnd/>
            </a:ln>
            <a:effectLst/>
          </p:spPr>
        </p:cxnSp>
        <p:cxnSp>
          <p:nvCxnSpPr>
            <p:cNvPr id="195626" name="AutoShape 42"/>
            <p:cNvCxnSpPr>
              <a:cxnSpLocks noChangeShapeType="1"/>
              <a:stCxn id="195615" idx="6"/>
              <a:endCxn id="195616" idx="2"/>
            </p:cNvCxnSpPr>
            <p:nvPr/>
          </p:nvCxnSpPr>
          <p:spPr bwMode="auto">
            <a:xfrm>
              <a:off x="5100" y="4124"/>
              <a:ext cx="213" cy="0"/>
            </a:xfrm>
            <a:prstGeom prst="straightConnector1">
              <a:avLst/>
            </a:prstGeom>
            <a:noFill/>
            <a:ln w="38100">
              <a:solidFill>
                <a:schemeClr val="accent1"/>
              </a:solidFill>
              <a:round/>
              <a:headEnd/>
              <a:tailEnd/>
            </a:ln>
            <a:effectLst/>
          </p:spPr>
        </p:cxnSp>
        <p:cxnSp>
          <p:nvCxnSpPr>
            <p:cNvPr id="195627" name="AutoShape 43"/>
            <p:cNvCxnSpPr>
              <a:cxnSpLocks noChangeShapeType="1"/>
              <a:stCxn id="195611" idx="2"/>
              <a:endCxn id="195615" idx="2"/>
            </p:cNvCxnSpPr>
            <p:nvPr/>
          </p:nvCxnSpPr>
          <p:spPr bwMode="auto">
            <a:xfrm rot="10800000" flipH="1" flipV="1">
              <a:off x="4339" y="3532"/>
              <a:ext cx="487" cy="592"/>
            </a:xfrm>
            <a:prstGeom prst="bentConnector3">
              <a:avLst>
                <a:gd name="adj1" fmla="val -27722"/>
              </a:avLst>
            </a:prstGeom>
            <a:noFill/>
            <a:ln w="38100">
              <a:solidFill>
                <a:schemeClr val="accent1"/>
              </a:solidFill>
              <a:miter lim="800000"/>
              <a:headEnd/>
              <a:tailEnd/>
            </a:ln>
            <a:effectLst/>
          </p:spPr>
        </p:cxnSp>
      </p:grpSp>
      <p:sp>
        <p:nvSpPr>
          <p:cNvPr id="195628" name="Rectangle 44"/>
          <p:cNvSpPr>
            <a:spLocks noChangeArrowheads="1"/>
          </p:cNvSpPr>
          <p:nvPr/>
        </p:nvSpPr>
        <p:spPr bwMode="auto">
          <a:xfrm>
            <a:off x="477838" y="5839173"/>
            <a:ext cx="5486400" cy="874712"/>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anchor="ctr">
            <a:prstTxWarp prst="textNoShape">
              <a:avLst/>
            </a:prstTxWarp>
          </a:bodyPr>
          <a:lstStyle/>
          <a:p>
            <a:r>
              <a:rPr lang="ja-JP" altLang="en-US" b="1">
                <a:solidFill>
                  <a:schemeClr val="tx1"/>
                </a:solidFill>
                <a:effectLst>
                  <a:outerShdw blurRad="38100" dist="38100" dir="2700000" algn="tl">
                    <a:srgbClr val="FFFFFF"/>
                  </a:outerShdw>
                </a:effectLst>
              </a:rPr>
              <a:t>（ｓ</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１</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２</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５</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８</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ｇ），（ｓ</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１</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４</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８</a:t>
            </a:r>
            <a:r>
              <a:rPr lang="en-US" altLang="ja-JP" b="1">
                <a:solidFill>
                  <a:schemeClr val="tx1"/>
                </a:solidFill>
                <a:effectLst>
                  <a:outerShdw blurRad="38100" dist="38100" dir="2700000" algn="tl">
                    <a:srgbClr val="FFFFFF"/>
                  </a:outerShdw>
                </a:effectLst>
              </a:rPr>
              <a:t>→</a:t>
            </a:r>
            <a:r>
              <a:rPr lang="ja-JP" altLang="en-US" b="1">
                <a:solidFill>
                  <a:schemeClr val="tx1"/>
                </a:solidFill>
                <a:effectLst>
                  <a:outerShdw blurRad="38100" dist="38100" dir="2700000" algn="tl">
                    <a:srgbClr val="FFFFFF"/>
                  </a:outerShdw>
                </a:effectLst>
              </a:rPr>
              <a:t>ｇ）</a:t>
            </a:r>
            <a:endParaRPr lang="en-US" altLang="ja-JP" b="1">
              <a:solidFill>
                <a:schemeClr val="tx1"/>
              </a:solidFill>
              <a:effectLst>
                <a:outerShdw blurRad="38100" dist="38100" dir="2700000" algn="tl">
                  <a:srgbClr val="FFFFFF"/>
                </a:outerShdw>
              </a:effectLst>
            </a:endParaRPr>
          </a:p>
          <a:p>
            <a:endParaRPr lang="en-US" altLang="ja-JP" sz="900" b="1">
              <a:solidFill>
                <a:schemeClr val="tx1"/>
              </a:solidFill>
              <a:effectLst>
                <a:outerShdw blurRad="38100" dist="38100" dir="2700000" algn="tl">
                  <a:srgbClr val="FFFFFF"/>
                </a:outerShdw>
              </a:effectLst>
            </a:endParaRPr>
          </a:p>
          <a:p>
            <a:r>
              <a:rPr lang="ja-JP" altLang="en-US" sz="900">
                <a:solidFill>
                  <a:schemeClr val="tx1"/>
                </a:solidFill>
              </a:rPr>
              <a:t>状態１を展開した状態２と状態４は同じヒューリスティック関数をもつので，どちらを選ぶかはランダムに決める．</a:t>
            </a:r>
          </a:p>
        </p:txBody>
      </p:sp>
    </p:spTree>
    <p:extLst>
      <p:ext uri="{BB962C8B-B14F-4D97-AF65-F5344CB8AC3E}">
        <p14:creationId xmlns:p14="http://schemas.microsoft.com/office/powerpoint/2010/main" val="865860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ja-JP" altLang="en-US" sz="4800" dirty="0"/>
              <a:t>縦型（深さ優先）探索　</a:t>
            </a:r>
            <a:r>
              <a:rPr lang="en-US" altLang="ja-JP" sz="4800" dirty="0"/>
              <a:t>(DFS)</a:t>
            </a:r>
          </a:p>
        </p:txBody>
      </p:sp>
      <p:sp>
        <p:nvSpPr>
          <p:cNvPr id="178179" name="Rectangle 3"/>
          <p:cNvSpPr>
            <a:spLocks noGrp="1" noChangeArrowheads="1"/>
          </p:cNvSpPr>
          <p:nvPr>
            <p:ph type="body" idx="1"/>
          </p:nvPr>
        </p:nvSpPr>
        <p:spPr>
          <a:xfrm>
            <a:off x="457200" y="1874838"/>
            <a:ext cx="4662488" cy="4705350"/>
          </a:xfrm>
        </p:spPr>
        <p:txBody>
          <a:bodyPr>
            <a:normAutofit fontScale="92500"/>
          </a:bodyPr>
          <a:lstStyle/>
          <a:p>
            <a:r>
              <a:rPr lang="ja-JP" altLang="en-US" sz="2800"/>
              <a:t>初期状態から離れた状態を優先的に調べる探索方法．</a:t>
            </a:r>
            <a:endParaRPr lang="en-US" altLang="ja-JP" sz="2800"/>
          </a:p>
          <a:p>
            <a:r>
              <a:rPr lang="ja-JP" altLang="en-US" sz="2800"/>
              <a:t>行き止まり状態になると，解を探索するために，それまでの経路を次の探索を再開できる状態まで後戻りする（バックトラック）．</a:t>
            </a:r>
            <a:endParaRPr lang="en-US" altLang="ja-JP" sz="2800"/>
          </a:p>
          <a:p>
            <a:r>
              <a:rPr lang="ja-JP" altLang="en-US" sz="2800"/>
              <a:t>バックトラックを効率よく制御するために，スタックが用いられる．</a:t>
            </a:r>
          </a:p>
        </p:txBody>
      </p:sp>
      <p:sp>
        <p:nvSpPr>
          <p:cNvPr id="178180" name="Oval 4"/>
          <p:cNvSpPr>
            <a:spLocks noChangeArrowheads="1"/>
          </p:cNvSpPr>
          <p:nvPr/>
        </p:nvSpPr>
        <p:spPr bwMode="auto">
          <a:xfrm>
            <a:off x="6470650" y="22875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１</a:t>
            </a:r>
          </a:p>
        </p:txBody>
      </p:sp>
      <p:sp>
        <p:nvSpPr>
          <p:cNvPr id="178181" name="Oval 5"/>
          <p:cNvSpPr>
            <a:spLocks noChangeArrowheads="1"/>
          </p:cNvSpPr>
          <p:nvPr/>
        </p:nvSpPr>
        <p:spPr bwMode="auto">
          <a:xfrm>
            <a:off x="5549900" y="328930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２</a:t>
            </a:r>
          </a:p>
        </p:txBody>
      </p:sp>
      <p:sp>
        <p:nvSpPr>
          <p:cNvPr id="178182" name="Oval 6"/>
          <p:cNvSpPr>
            <a:spLocks noChangeArrowheads="1"/>
          </p:cNvSpPr>
          <p:nvPr/>
        </p:nvSpPr>
        <p:spPr bwMode="auto">
          <a:xfrm>
            <a:off x="5111750" y="428783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３</a:t>
            </a:r>
          </a:p>
        </p:txBody>
      </p:sp>
      <p:sp>
        <p:nvSpPr>
          <p:cNvPr id="178183" name="Oval 7"/>
          <p:cNvSpPr>
            <a:spLocks noChangeArrowheads="1"/>
          </p:cNvSpPr>
          <p:nvPr/>
        </p:nvSpPr>
        <p:spPr bwMode="auto">
          <a:xfrm>
            <a:off x="5943600" y="428783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４</a:t>
            </a:r>
          </a:p>
        </p:txBody>
      </p:sp>
      <p:sp>
        <p:nvSpPr>
          <p:cNvPr id="178184" name="Oval 8"/>
          <p:cNvSpPr>
            <a:spLocks noChangeArrowheads="1"/>
          </p:cNvSpPr>
          <p:nvPr/>
        </p:nvSpPr>
        <p:spPr bwMode="auto">
          <a:xfrm>
            <a:off x="7497763" y="328930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５</a:t>
            </a:r>
          </a:p>
        </p:txBody>
      </p:sp>
      <p:sp>
        <p:nvSpPr>
          <p:cNvPr id="178185" name="Oval 9"/>
          <p:cNvSpPr>
            <a:spLocks noChangeArrowheads="1"/>
          </p:cNvSpPr>
          <p:nvPr/>
        </p:nvSpPr>
        <p:spPr bwMode="auto">
          <a:xfrm>
            <a:off x="7123113" y="428783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６</a:t>
            </a:r>
          </a:p>
        </p:txBody>
      </p:sp>
      <p:sp>
        <p:nvSpPr>
          <p:cNvPr id="178186" name="Oval 10"/>
          <p:cNvSpPr>
            <a:spLocks noChangeArrowheads="1"/>
          </p:cNvSpPr>
          <p:nvPr/>
        </p:nvSpPr>
        <p:spPr bwMode="auto">
          <a:xfrm>
            <a:off x="6554788" y="54117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７</a:t>
            </a:r>
          </a:p>
        </p:txBody>
      </p:sp>
      <p:sp>
        <p:nvSpPr>
          <p:cNvPr id="178187" name="Oval 11"/>
          <p:cNvSpPr>
            <a:spLocks noChangeArrowheads="1"/>
          </p:cNvSpPr>
          <p:nvPr/>
        </p:nvSpPr>
        <p:spPr bwMode="auto">
          <a:xfrm>
            <a:off x="7953375" y="428783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９</a:t>
            </a:r>
          </a:p>
        </p:txBody>
      </p:sp>
      <p:sp>
        <p:nvSpPr>
          <p:cNvPr id="178188" name="Oval 12"/>
          <p:cNvSpPr>
            <a:spLocks noChangeArrowheads="1"/>
          </p:cNvSpPr>
          <p:nvPr/>
        </p:nvSpPr>
        <p:spPr bwMode="auto">
          <a:xfrm>
            <a:off x="7215188" y="54117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８</a:t>
            </a:r>
          </a:p>
        </p:txBody>
      </p:sp>
      <p:sp>
        <p:nvSpPr>
          <p:cNvPr id="178189" name="Oval 13"/>
          <p:cNvSpPr>
            <a:spLocks noChangeArrowheads="1"/>
          </p:cNvSpPr>
          <p:nvPr/>
        </p:nvSpPr>
        <p:spPr bwMode="auto">
          <a:xfrm>
            <a:off x="7875588" y="54117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１０</a:t>
            </a:r>
          </a:p>
        </p:txBody>
      </p:sp>
      <p:sp>
        <p:nvSpPr>
          <p:cNvPr id="178190" name="Oval 14"/>
          <p:cNvSpPr>
            <a:spLocks noChangeArrowheads="1"/>
          </p:cNvSpPr>
          <p:nvPr/>
        </p:nvSpPr>
        <p:spPr bwMode="auto">
          <a:xfrm>
            <a:off x="8537575" y="5411788"/>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１１</a:t>
            </a:r>
          </a:p>
        </p:txBody>
      </p:sp>
      <p:cxnSp>
        <p:nvCxnSpPr>
          <p:cNvPr id="178191" name="AutoShape 15"/>
          <p:cNvCxnSpPr>
            <a:cxnSpLocks noChangeShapeType="1"/>
            <a:stCxn id="178180" idx="3"/>
            <a:endCxn id="178181" idx="7"/>
          </p:cNvCxnSpPr>
          <p:nvPr/>
        </p:nvCxnSpPr>
        <p:spPr bwMode="auto">
          <a:xfrm flipH="1">
            <a:off x="5986463" y="2709863"/>
            <a:ext cx="558800" cy="652462"/>
          </a:xfrm>
          <a:prstGeom prst="straightConnector1">
            <a:avLst/>
          </a:prstGeom>
          <a:noFill/>
          <a:ln w="28575">
            <a:solidFill>
              <a:schemeClr val="tx1"/>
            </a:solidFill>
            <a:round/>
            <a:headEnd/>
            <a:tailEnd/>
          </a:ln>
          <a:effectLst/>
        </p:spPr>
      </p:cxnSp>
      <p:cxnSp>
        <p:nvCxnSpPr>
          <p:cNvPr id="178192" name="AutoShape 16"/>
          <p:cNvCxnSpPr>
            <a:cxnSpLocks noChangeShapeType="1"/>
            <a:stCxn id="178181" idx="3"/>
            <a:endCxn id="178182" idx="0"/>
          </p:cNvCxnSpPr>
          <p:nvPr/>
        </p:nvCxnSpPr>
        <p:spPr bwMode="auto">
          <a:xfrm flipH="1">
            <a:off x="5367338" y="3711575"/>
            <a:ext cx="257175" cy="576263"/>
          </a:xfrm>
          <a:prstGeom prst="straightConnector1">
            <a:avLst/>
          </a:prstGeom>
          <a:noFill/>
          <a:ln w="28575">
            <a:solidFill>
              <a:schemeClr val="tx1"/>
            </a:solidFill>
            <a:round/>
            <a:headEnd/>
            <a:tailEnd/>
          </a:ln>
          <a:effectLst/>
        </p:spPr>
      </p:cxnSp>
      <p:cxnSp>
        <p:nvCxnSpPr>
          <p:cNvPr id="178193" name="AutoShape 17"/>
          <p:cNvCxnSpPr>
            <a:cxnSpLocks noChangeShapeType="1"/>
            <a:stCxn id="178181" idx="5"/>
            <a:endCxn id="178183" idx="0"/>
          </p:cNvCxnSpPr>
          <p:nvPr/>
        </p:nvCxnSpPr>
        <p:spPr bwMode="auto">
          <a:xfrm>
            <a:off x="5986463" y="3711575"/>
            <a:ext cx="212725" cy="576263"/>
          </a:xfrm>
          <a:prstGeom prst="straightConnector1">
            <a:avLst/>
          </a:prstGeom>
          <a:noFill/>
          <a:ln w="28575">
            <a:solidFill>
              <a:schemeClr val="tx1"/>
            </a:solidFill>
            <a:round/>
            <a:headEnd/>
            <a:tailEnd/>
          </a:ln>
          <a:effectLst/>
        </p:spPr>
      </p:cxnSp>
      <p:cxnSp>
        <p:nvCxnSpPr>
          <p:cNvPr id="178194" name="AutoShape 18"/>
          <p:cNvCxnSpPr>
            <a:cxnSpLocks noChangeShapeType="1"/>
            <a:stCxn id="178180" idx="5"/>
            <a:endCxn id="178184" idx="1"/>
          </p:cNvCxnSpPr>
          <p:nvPr/>
        </p:nvCxnSpPr>
        <p:spPr bwMode="auto">
          <a:xfrm>
            <a:off x="6907213" y="2709863"/>
            <a:ext cx="665162" cy="652462"/>
          </a:xfrm>
          <a:prstGeom prst="straightConnector1">
            <a:avLst/>
          </a:prstGeom>
          <a:noFill/>
          <a:ln w="28575">
            <a:solidFill>
              <a:schemeClr val="tx1"/>
            </a:solidFill>
            <a:round/>
            <a:headEnd/>
            <a:tailEnd/>
          </a:ln>
          <a:effectLst/>
        </p:spPr>
      </p:cxnSp>
      <p:cxnSp>
        <p:nvCxnSpPr>
          <p:cNvPr id="178195" name="AutoShape 19"/>
          <p:cNvCxnSpPr>
            <a:cxnSpLocks noChangeShapeType="1"/>
            <a:stCxn id="178184" idx="3"/>
            <a:endCxn id="178185" idx="0"/>
          </p:cNvCxnSpPr>
          <p:nvPr/>
        </p:nvCxnSpPr>
        <p:spPr bwMode="auto">
          <a:xfrm flipH="1">
            <a:off x="7378700" y="3711575"/>
            <a:ext cx="193675" cy="576263"/>
          </a:xfrm>
          <a:prstGeom prst="straightConnector1">
            <a:avLst/>
          </a:prstGeom>
          <a:noFill/>
          <a:ln w="28575">
            <a:solidFill>
              <a:schemeClr val="tx1"/>
            </a:solidFill>
            <a:round/>
            <a:headEnd/>
            <a:tailEnd/>
          </a:ln>
          <a:effectLst/>
        </p:spPr>
      </p:cxnSp>
      <p:cxnSp>
        <p:nvCxnSpPr>
          <p:cNvPr id="178196" name="AutoShape 20"/>
          <p:cNvCxnSpPr>
            <a:cxnSpLocks noChangeShapeType="1"/>
            <a:stCxn id="178184" idx="5"/>
            <a:endCxn id="178187" idx="0"/>
          </p:cNvCxnSpPr>
          <p:nvPr/>
        </p:nvCxnSpPr>
        <p:spPr bwMode="auto">
          <a:xfrm>
            <a:off x="7934325" y="3711575"/>
            <a:ext cx="274638" cy="576263"/>
          </a:xfrm>
          <a:prstGeom prst="straightConnector1">
            <a:avLst/>
          </a:prstGeom>
          <a:noFill/>
          <a:ln w="28575">
            <a:solidFill>
              <a:schemeClr val="tx1"/>
            </a:solidFill>
            <a:round/>
            <a:headEnd/>
            <a:tailEnd/>
          </a:ln>
          <a:effectLst/>
        </p:spPr>
      </p:cxnSp>
      <p:cxnSp>
        <p:nvCxnSpPr>
          <p:cNvPr id="178197" name="AutoShape 21"/>
          <p:cNvCxnSpPr>
            <a:cxnSpLocks noChangeShapeType="1"/>
            <a:stCxn id="178185" idx="3"/>
            <a:endCxn id="178186" idx="0"/>
          </p:cNvCxnSpPr>
          <p:nvPr/>
        </p:nvCxnSpPr>
        <p:spPr bwMode="auto">
          <a:xfrm flipH="1">
            <a:off x="6810375" y="4710113"/>
            <a:ext cx="387350" cy="701675"/>
          </a:xfrm>
          <a:prstGeom prst="straightConnector1">
            <a:avLst/>
          </a:prstGeom>
          <a:noFill/>
          <a:ln w="28575">
            <a:solidFill>
              <a:schemeClr val="tx1"/>
            </a:solidFill>
            <a:round/>
            <a:headEnd/>
            <a:tailEnd/>
          </a:ln>
          <a:effectLst/>
        </p:spPr>
      </p:cxnSp>
      <p:cxnSp>
        <p:nvCxnSpPr>
          <p:cNvPr id="178198" name="AutoShape 22"/>
          <p:cNvCxnSpPr>
            <a:cxnSpLocks noChangeShapeType="1"/>
            <a:stCxn id="178185" idx="4"/>
            <a:endCxn id="178188" idx="0"/>
          </p:cNvCxnSpPr>
          <p:nvPr/>
        </p:nvCxnSpPr>
        <p:spPr bwMode="auto">
          <a:xfrm>
            <a:off x="7378700" y="4783138"/>
            <a:ext cx="92075" cy="628650"/>
          </a:xfrm>
          <a:prstGeom prst="straightConnector1">
            <a:avLst/>
          </a:prstGeom>
          <a:noFill/>
          <a:ln w="28575">
            <a:solidFill>
              <a:schemeClr val="tx1"/>
            </a:solidFill>
            <a:round/>
            <a:headEnd/>
            <a:tailEnd/>
          </a:ln>
          <a:effectLst/>
        </p:spPr>
      </p:cxnSp>
      <p:cxnSp>
        <p:nvCxnSpPr>
          <p:cNvPr id="178199" name="AutoShape 23"/>
          <p:cNvCxnSpPr>
            <a:cxnSpLocks noChangeShapeType="1"/>
            <a:stCxn id="178187" idx="4"/>
            <a:endCxn id="178189" idx="0"/>
          </p:cNvCxnSpPr>
          <p:nvPr/>
        </p:nvCxnSpPr>
        <p:spPr bwMode="auto">
          <a:xfrm flipH="1">
            <a:off x="8131175" y="4783138"/>
            <a:ext cx="77788" cy="628650"/>
          </a:xfrm>
          <a:prstGeom prst="straightConnector1">
            <a:avLst/>
          </a:prstGeom>
          <a:noFill/>
          <a:ln w="28575">
            <a:solidFill>
              <a:schemeClr val="tx1"/>
            </a:solidFill>
            <a:round/>
            <a:headEnd/>
            <a:tailEnd/>
          </a:ln>
          <a:effectLst/>
        </p:spPr>
      </p:cxnSp>
      <p:cxnSp>
        <p:nvCxnSpPr>
          <p:cNvPr id="178200" name="AutoShape 24"/>
          <p:cNvCxnSpPr>
            <a:cxnSpLocks noChangeShapeType="1"/>
            <a:stCxn id="178187" idx="5"/>
            <a:endCxn id="178190" idx="0"/>
          </p:cNvCxnSpPr>
          <p:nvPr/>
        </p:nvCxnSpPr>
        <p:spPr bwMode="auto">
          <a:xfrm>
            <a:off x="8389938" y="4710113"/>
            <a:ext cx="403225" cy="701675"/>
          </a:xfrm>
          <a:prstGeom prst="straightConnector1">
            <a:avLst/>
          </a:prstGeom>
          <a:noFill/>
          <a:ln w="28575">
            <a:solidFill>
              <a:schemeClr val="tx1"/>
            </a:solidFill>
            <a:round/>
            <a:headEnd/>
            <a:tailEnd/>
          </a:ln>
          <a:effectLst/>
        </p:spPr>
      </p:cxnSp>
    </p:spTree>
    <p:extLst>
      <p:ext uri="{BB962C8B-B14F-4D97-AF65-F5344CB8AC3E}">
        <p14:creationId xmlns:p14="http://schemas.microsoft.com/office/powerpoint/2010/main" val="143831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43200000">
                                      <p:cBhvr>
                                        <p:cTn id="6" dur="500" fill="hold"/>
                                        <p:tgtEl>
                                          <p:spTgt spid="178180"/>
                                        </p:tgtEl>
                                        <p:attrNameLst>
                                          <p:attrName>r</p:attrName>
                                        </p:attrNameLst>
                                      </p:cBhvr>
                                    </p:animRot>
                                  </p:childTnLst>
                                </p:cTn>
                              </p:par>
                            </p:childTnLst>
                          </p:cTn>
                        </p:par>
                        <p:par>
                          <p:cTn id="7" fill="hold">
                            <p:stCondLst>
                              <p:cond delay="500"/>
                            </p:stCondLst>
                            <p:childTnLst>
                              <p:par>
                                <p:cTn id="8" presetID="8" presetClass="emph" presetSubtype="0" fill="hold" grpId="0" nodeType="afterEffect">
                                  <p:stCondLst>
                                    <p:cond delay="0"/>
                                  </p:stCondLst>
                                  <p:childTnLst>
                                    <p:animRot by="43200000">
                                      <p:cBhvr>
                                        <p:cTn id="9" dur="500" fill="hold"/>
                                        <p:tgtEl>
                                          <p:spTgt spid="178181"/>
                                        </p:tgtEl>
                                        <p:attrNameLst>
                                          <p:attrName>r</p:attrName>
                                        </p:attrNameLst>
                                      </p:cBhvr>
                                    </p:animRot>
                                  </p:childTnLst>
                                </p:cTn>
                              </p:par>
                            </p:childTnLst>
                          </p:cTn>
                        </p:par>
                        <p:par>
                          <p:cTn id="10" fill="hold">
                            <p:stCondLst>
                              <p:cond delay="1000"/>
                            </p:stCondLst>
                            <p:childTnLst>
                              <p:par>
                                <p:cTn id="11" presetID="8" presetClass="emph" presetSubtype="0" fill="hold" grpId="0" nodeType="afterEffect">
                                  <p:stCondLst>
                                    <p:cond delay="0"/>
                                  </p:stCondLst>
                                  <p:childTnLst>
                                    <p:animRot by="43200000">
                                      <p:cBhvr>
                                        <p:cTn id="12" dur="500" fill="hold"/>
                                        <p:tgtEl>
                                          <p:spTgt spid="178182"/>
                                        </p:tgtEl>
                                        <p:attrNameLst>
                                          <p:attrName>r</p:attrName>
                                        </p:attrNameLst>
                                      </p:cBhvr>
                                    </p:animRot>
                                  </p:childTnLst>
                                </p:cTn>
                              </p:par>
                            </p:childTnLst>
                          </p:cTn>
                        </p:par>
                        <p:par>
                          <p:cTn id="13" fill="hold">
                            <p:stCondLst>
                              <p:cond delay="1500"/>
                            </p:stCondLst>
                            <p:childTnLst>
                              <p:par>
                                <p:cTn id="14" presetID="8" presetClass="emph" presetSubtype="0" fill="hold" grpId="0" nodeType="afterEffect">
                                  <p:stCondLst>
                                    <p:cond delay="0"/>
                                  </p:stCondLst>
                                  <p:childTnLst>
                                    <p:animRot by="43200000">
                                      <p:cBhvr>
                                        <p:cTn id="15" dur="500" fill="hold"/>
                                        <p:tgtEl>
                                          <p:spTgt spid="178183"/>
                                        </p:tgtEl>
                                        <p:attrNameLst>
                                          <p:attrName>r</p:attrName>
                                        </p:attrNameLst>
                                      </p:cBhvr>
                                    </p:animRot>
                                  </p:childTnLst>
                                </p:cTn>
                              </p:par>
                            </p:childTnLst>
                          </p:cTn>
                        </p:par>
                        <p:par>
                          <p:cTn id="16" fill="hold">
                            <p:stCondLst>
                              <p:cond delay="2000"/>
                            </p:stCondLst>
                            <p:childTnLst>
                              <p:par>
                                <p:cTn id="17" presetID="8" presetClass="emph" presetSubtype="0" fill="hold" grpId="0" nodeType="afterEffect">
                                  <p:stCondLst>
                                    <p:cond delay="0"/>
                                  </p:stCondLst>
                                  <p:childTnLst>
                                    <p:animRot by="43200000">
                                      <p:cBhvr>
                                        <p:cTn id="18" dur="500" fill="hold"/>
                                        <p:tgtEl>
                                          <p:spTgt spid="178184"/>
                                        </p:tgtEl>
                                        <p:attrNameLst>
                                          <p:attrName>r</p:attrName>
                                        </p:attrNameLst>
                                      </p:cBhvr>
                                    </p:animRot>
                                  </p:childTnLst>
                                </p:cTn>
                              </p:par>
                            </p:childTnLst>
                          </p:cTn>
                        </p:par>
                        <p:par>
                          <p:cTn id="19" fill="hold">
                            <p:stCondLst>
                              <p:cond delay="2500"/>
                            </p:stCondLst>
                            <p:childTnLst>
                              <p:par>
                                <p:cTn id="20" presetID="8" presetClass="emph" presetSubtype="0" fill="hold" grpId="0" nodeType="afterEffect">
                                  <p:stCondLst>
                                    <p:cond delay="0"/>
                                  </p:stCondLst>
                                  <p:childTnLst>
                                    <p:animRot by="43200000">
                                      <p:cBhvr>
                                        <p:cTn id="21" dur="500" fill="hold"/>
                                        <p:tgtEl>
                                          <p:spTgt spid="178185"/>
                                        </p:tgtEl>
                                        <p:attrNameLst>
                                          <p:attrName>r</p:attrName>
                                        </p:attrNameLst>
                                      </p:cBhvr>
                                    </p:animRot>
                                  </p:childTnLst>
                                </p:cTn>
                              </p:par>
                            </p:childTnLst>
                          </p:cTn>
                        </p:par>
                        <p:par>
                          <p:cTn id="22" fill="hold">
                            <p:stCondLst>
                              <p:cond delay="3000"/>
                            </p:stCondLst>
                            <p:childTnLst>
                              <p:par>
                                <p:cTn id="23" presetID="8" presetClass="emph" presetSubtype="0" fill="hold" grpId="0" nodeType="afterEffect">
                                  <p:stCondLst>
                                    <p:cond delay="0"/>
                                  </p:stCondLst>
                                  <p:childTnLst>
                                    <p:animRot by="43200000">
                                      <p:cBhvr>
                                        <p:cTn id="24" dur="500" fill="hold"/>
                                        <p:tgtEl>
                                          <p:spTgt spid="178186"/>
                                        </p:tgtEl>
                                        <p:attrNameLst>
                                          <p:attrName>r</p:attrName>
                                        </p:attrNameLst>
                                      </p:cBhvr>
                                    </p:animRot>
                                  </p:childTnLst>
                                </p:cTn>
                              </p:par>
                            </p:childTnLst>
                          </p:cTn>
                        </p:par>
                        <p:par>
                          <p:cTn id="25" fill="hold">
                            <p:stCondLst>
                              <p:cond delay="3500"/>
                            </p:stCondLst>
                            <p:childTnLst>
                              <p:par>
                                <p:cTn id="26" presetID="8" presetClass="emph" presetSubtype="0" fill="hold" grpId="0" nodeType="afterEffect">
                                  <p:stCondLst>
                                    <p:cond delay="0"/>
                                  </p:stCondLst>
                                  <p:childTnLst>
                                    <p:animRot by="43200000">
                                      <p:cBhvr>
                                        <p:cTn id="27" dur="500" fill="hold"/>
                                        <p:tgtEl>
                                          <p:spTgt spid="178188"/>
                                        </p:tgtEl>
                                        <p:attrNameLst>
                                          <p:attrName>r</p:attrName>
                                        </p:attrNameLst>
                                      </p:cBhvr>
                                    </p:animRot>
                                  </p:childTnLst>
                                </p:cTn>
                              </p:par>
                            </p:childTnLst>
                          </p:cTn>
                        </p:par>
                        <p:par>
                          <p:cTn id="28" fill="hold">
                            <p:stCondLst>
                              <p:cond delay="4000"/>
                            </p:stCondLst>
                            <p:childTnLst>
                              <p:par>
                                <p:cTn id="29" presetID="8" presetClass="emph" presetSubtype="0" fill="hold" grpId="0" nodeType="afterEffect">
                                  <p:stCondLst>
                                    <p:cond delay="0"/>
                                  </p:stCondLst>
                                  <p:childTnLst>
                                    <p:animRot by="43200000">
                                      <p:cBhvr>
                                        <p:cTn id="30" dur="500" fill="hold"/>
                                        <p:tgtEl>
                                          <p:spTgt spid="178187"/>
                                        </p:tgtEl>
                                        <p:attrNameLst>
                                          <p:attrName>r</p:attrName>
                                        </p:attrNameLst>
                                      </p:cBhvr>
                                    </p:animRot>
                                  </p:childTnLst>
                                </p:cTn>
                              </p:par>
                            </p:childTnLst>
                          </p:cTn>
                        </p:par>
                        <p:par>
                          <p:cTn id="31" fill="hold">
                            <p:stCondLst>
                              <p:cond delay="4500"/>
                            </p:stCondLst>
                            <p:childTnLst>
                              <p:par>
                                <p:cTn id="32" presetID="8" presetClass="emph" presetSubtype="0" fill="hold" grpId="0" nodeType="afterEffect">
                                  <p:stCondLst>
                                    <p:cond delay="0"/>
                                  </p:stCondLst>
                                  <p:childTnLst>
                                    <p:animRot by="43200000">
                                      <p:cBhvr>
                                        <p:cTn id="33" dur="500" fill="hold"/>
                                        <p:tgtEl>
                                          <p:spTgt spid="178189"/>
                                        </p:tgtEl>
                                        <p:attrNameLst>
                                          <p:attrName>r</p:attrName>
                                        </p:attrNameLst>
                                      </p:cBhvr>
                                    </p:animRot>
                                  </p:childTnLst>
                                </p:cTn>
                              </p:par>
                            </p:childTnLst>
                          </p:cTn>
                        </p:par>
                        <p:par>
                          <p:cTn id="34" fill="hold">
                            <p:stCondLst>
                              <p:cond delay="5000"/>
                            </p:stCondLst>
                            <p:childTnLst>
                              <p:par>
                                <p:cTn id="35" presetID="8" presetClass="emph" presetSubtype="0" fill="hold" grpId="0" nodeType="afterEffect">
                                  <p:stCondLst>
                                    <p:cond delay="0"/>
                                  </p:stCondLst>
                                  <p:childTnLst>
                                    <p:animRot by="43200000">
                                      <p:cBhvr>
                                        <p:cTn id="36" dur="500" fill="hold"/>
                                        <p:tgtEl>
                                          <p:spTgt spid="17819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0" grpId="0" animBg="1"/>
      <p:bldP spid="178181" grpId="0" animBg="1"/>
      <p:bldP spid="178182" grpId="0" animBg="1"/>
      <p:bldP spid="178183" grpId="0" animBg="1"/>
      <p:bldP spid="178184" grpId="0" animBg="1"/>
      <p:bldP spid="178185" grpId="0" animBg="1"/>
      <p:bldP spid="178186" grpId="0" animBg="1"/>
      <p:bldP spid="178187" grpId="0" animBg="1"/>
      <p:bldP spid="178188" grpId="0" animBg="1"/>
      <p:bldP spid="178189" grpId="0" animBg="1"/>
      <p:bldP spid="17819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ja-JP" altLang="en-US" dirty="0"/>
              <a:t>最良優先探索</a:t>
            </a:r>
            <a:br>
              <a:rPr lang="en-US" altLang="ja-JP" dirty="0"/>
            </a:br>
            <a:r>
              <a:rPr lang="en-US" altLang="ja-JP" sz="4000" dirty="0"/>
              <a:t> (best first search)</a:t>
            </a:r>
            <a:endParaRPr lang="en-US" altLang="ja-JP" dirty="0"/>
          </a:p>
        </p:txBody>
      </p:sp>
      <p:sp>
        <p:nvSpPr>
          <p:cNvPr id="197635" name="Rectangle 3"/>
          <p:cNvSpPr>
            <a:spLocks noGrp="1" noChangeArrowheads="1"/>
          </p:cNvSpPr>
          <p:nvPr>
            <p:ph type="body" idx="1"/>
          </p:nvPr>
        </p:nvSpPr>
        <p:spPr>
          <a:xfrm>
            <a:off x="457200" y="1874838"/>
            <a:ext cx="4770438" cy="4764087"/>
          </a:xfrm>
        </p:spPr>
        <p:txBody>
          <a:bodyPr>
            <a:normAutofit fontScale="92500"/>
          </a:bodyPr>
          <a:lstStyle/>
          <a:p>
            <a:pPr>
              <a:lnSpc>
                <a:spcPct val="90000"/>
              </a:lnSpc>
            </a:pPr>
            <a:r>
              <a:rPr lang="ja-JP" altLang="en-US" sz="2400"/>
              <a:t>山登り法が第３ステップで，</a:t>
            </a:r>
            <a:r>
              <a:rPr lang="en-US" altLang="ja-JP" sz="2400"/>
              <a:t>{7,8}</a:t>
            </a:r>
            <a:r>
              <a:rPr lang="ja-JP" altLang="en-US" sz="2400"/>
              <a:t>から最小値を選択する．</a:t>
            </a:r>
            <a:endParaRPr lang="en-US" altLang="ja-JP" sz="2400"/>
          </a:p>
          <a:p>
            <a:pPr>
              <a:lnSpc>
                <a:spcPct val="90000"/>
              </a:lnSpc>
            </a:pPr>
            <a:r>
              <a:rPr lang="ja-JP" altLang="en-US" sz="2400"/>
              <a:t>最良優先探索は未探索の前節点集合</a:t>
            </a:r>
            <a:r>
              <a:rPr lang="en-US" altLang="ja-JP" sz="2400"/>
              <a:t>{6,7,8}</a:t>
            </a:r>
            <a:r>
              <a:rPr lang="ja-JP" altLang="en-US" sz="2400"/>
              <a:t>から最小値を選択する．</a:t>
            </a:r>
            <a:endParaRPr lang="en-US" altLang="ja-JP" sz="2400"/>
          </a:p>
          <a:p>
            <a:pPr>
              <a:lnSpc>
                <a:spcPct val="90000"/>
              </a:lnSpc>
            </a:pPr>
            <a:endParaRPr lang="en-US" altLang="ja-JP" sz="2400"/>
          </a:p>
          <a:p>
            <a:pPr>
              <a:lnSpc>
                <a:spcPct val="90000"/>
              </a:lnSpc>
            </a:pPr>
            <a:r>
              <a:rPr lang="ja-JP" altLang="en-US" sz="2400"/>
              <a:t>適切なヒューリスティック関数を定めることが可能なら，方向性を有する探索なので，ブラインド探索より効率よく目標状態を探索できる．</a:t>
            </a:r>
            <a:endParaRPr lang="en-US" altLang="ja-JP" sz="2400"/>
          </a:p>
          <a:p>
            <a:pPr>
              <a:lnSpc>
                <a:spcPct val="90000"/>
              </a:lnSpc>
            </a:pPr>
            <a:r>
              <a:rPr lang="ja-JP" altLang="en-US" sz="2400"/>
              <a:t>未探索節点の格納なのに多くのメモリ量が必要となってしまう．</a:t>
            </a:r>
          </a:p>
        </p:txBody>
      </p:sp>
      <p:sp>
        <p:nvSpPr>
          <p:cNvPr id="197636" name="Oval 4"/>
          <p:cNvSpPr>
            <a:spLocks noChangeArrowheads="1"/>
          </p:cNvSpPr>
          <p:nvPr/>
        </p:nvSpPr>
        <p:spPr bwMode="auto">
          <a:xfrm>
            <a:off x="6870700" y="1973263"/>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８</a:t>
            </a:r>
          </a:p>
        </p:txBody>
      </p:sp>
      <p:grpSp>
        <p:nvGrpSpPr>
          <p:cNvPr id="2" name="Group 5"/>
          <p:cNvGrpSpPr>
            <a:grpSpLocks/>
          </p:cNvGrpSpPr>
          <p:nvPr/>
        </p:nvGrpSpPr>
        <p:grpSpPr bwMode="auto">
          <a:xfrm>
            <a:off x="5845175" y="2395538"/>
            <a:ext cx="2544763" cy="1074737"/>
            <a:chOff x="3496" y="1371"/>
            <a:chExt cx="1603" cy="677"/>
          </a:xfrm>
        </p:grpSpPr>
        <p:sp>
          <p:nvSpPr>
            <p:cNvPr id="197638" name="Oval 6"/>
            <p:cNvSpPr>
              <a:spLocks noChangeArrowheads="1"/>
            </p:cNvSpPr>
            <p:nvPr/>
          </p:nvSpPr>
          <p:spPr bwMode="auto">
            <a:xfrm>
              <a:off x="3496" y="1736"/>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６</a:t>
              </a:r>
            </a:p>
          </p:txBody>
        </p:sp>
        <p:sp>
          <p:nvSpPr>
            <p:cNvPr id="197639" name="Oval 7"/>
            <p:cNvSpPr>
              <a:spLocks noChangeArrowheads="1"/>
            </p:cNvSpPr>
            <p:nvPr/>
          </p:nvSpPr>
          <p:spPr bwMode="auto">
            <a:xfrm>
              <a:off x="4777" y="1736"/>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５</a:t>
              </a:r>
            </a:p>
          </p:txBody>
        </p:sp>
        <p:cxnSp>
          <p:nvCxnSpPr>
            <p:cNvPr id="197640" name="AutoShape 8"/>
            <p:cNvCxnSpPr>
              <a:cxnSpLocks noChangeShapeType="1"/>
              <a:stCxn id="197636" idx="3"/>
              <a:endCxn id="197638" idx="7"/>
            </p:cNvCxnSpPr>
            <p:nvPr/>
          </p:nvCxnSpPr>
          <p:spPr bwMode="auto">
            <a:xfrm flipH="1">
              <a:off x="3771" y="1371"/>
              <a:ext cx="418" cy="411"/>
            </a:xfrm>
            <a:prstGeom prst="straightConnector1">
              <a:avLst/>
            </a:prstGeom>
            <a:noFill/>
            <a:ln w="28575">
              <a:solidFill>
                <a:schemeClr val="tx1"/>
              </a:solidFill>
              <a:round/>
              <a:headEnd/>
              <a:tailEnd/>
            </a:ln>
            <a:effectLst/>
          </p:spPr>
        </p:cxnSp>
        <p:cxnSp>
          <p:nvCxnSpPr>
            <p:cNvPr id="197641" name="AutoShape 9"/>
            <p:cNvCxnSpPr>
              <a:cxnSpLocks noChangeShapeType="1"/>
              <a:stCxn id="197636" idx="5"/>
              <a:endCxn id="197639" idx="1"/>
            </p:cNvCxnSpPr>
            <p:nvPr/>
          </p:nvCxnSpPr>
          <p:spPr bwMode="auto">
            <a:xfrm>
              <a:off x="4417" y="1371"/>
              <a:ext cx="407" cy="411"/>
            </a:xfrm>
            <a:prstGeom prst="straightConnector1">
              <a:avLst/>
            </a:prstGeom>
            <a:noFill/>
            <a:ln w="28575">
              <a:solidFill>
                <a:schemeClr val="tx1"/>
              </a:solidFill>
              <a:round/>
              <a:headEnd/>
              <a:tailEnd/>
            </a:ln>
            <a:effectLst/>
          </p:spPr>
        </p:cxnSp>
      </p:grpSp>
      <p:grpSp>
        <p:nvGrpSpPr>
          <p:cNvPr id="3" name="Group 10"/>
          <p:cNvGrpSpPr>
            <a:grpSpLocks/>
          </p:cNvGrpSpPr>
          <p:nvPr/>
        </p:nvGrpSpPr>
        <p:grpSpPr bwMode="auto">
          <a:xfrm>
            <a:off x="7418388" y="3397250"/>
            <a:ext cx="1570037" cy="1071563"/>
            <a:chOff x="4487" y="2002"/>
            <a:chExt cx="989" cy="675"/>
          </a:xfrm>
        </p:grpSpPr>
        <p:sp>
          <p:nvSpPr>
            <p:cNvPr id="197643" name="Oval 11"/>
            <p:cNvSpPr>
              <a:spLocks noChangeArrowheads="1"/>
            </p:cNvSpPr>
            <p:nvPr/>
          </p:nvSpPr>
          <p:spPr bwMode="auto">
            <a:xfrm>
              <a:off x="4487" y="2365"/>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７</a:t>
              </a:r>
            </a:p>
          </p:txBody>
        </p:sp>
        <p:sp>
          <p:nvSpPr>
            <p:cNvPr id="197644" name="Oval 12"/>
            <p:cNvSpPr>
              <a:spLocks noChangeArrowheads="1"/>
            </p:cNvSpPr>
            <p:nvPr/>
          </p:nvSpPr>
          <p:spPr bwMode="auto">
            <a:xfrm>
              <a:off x="5154" y="2365"/>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８</a:t>
              </a:r>
            </a:p>
          </p:txBody>
        </p:sp>
        <p:cxnSp>
          <p:nvCxnSpPr>
            <p:cNvPr id="197645" name="AutoShape 13"/>
            <p:cNvCxnSpPr>
              <a:cxnSpLocks noChangeShapeType="1"/>
              <a:stCxn id="197639" idx="3"/>
              <a:endCxn id="197643" idx="0"/>
            </p:cNvCxnSpPr>
            <p:nvPr/>
          </p:nvCxnSpPr>
          <p:spPr bwMode="auto">
            <a:xfrm flipH="1">
              <a:off x="4648" y="2002"/>
              <a:ext cx="176" cy="363"/>
            </a:xfrm>
            <a:prstGeom prst="straightConnector1">
              <a:avLst/>
            </a:prstGeom>
            <a:noFill/>
            <a:ln w="28575">
              <a:solidFill>
                <a:schemeClr val="tx1"/>
              </a:solidFill>
              <a:round/>
              <a:headEnd/>
              <a:tailEnd/>
            </a:ln>
            <a:effectLst/>
          </p:spPr>
        </p:cxnSp>
        <p:cxnSp>
          <p:nvCxnSpPr>
            <p:cNvPr id="197646" name="AutoShape 14"/>
            <p:cNvCxnSpPr>
              <a:cxnSpLocks noChangeShapeType="1"/>
              <a:stCxn id="197639" idx="5"/>
              <a:endCxn id="197644" idx="0"/>
            </p:cNvCxnSpPr>
            <p:nvPr/>
          </p:nvCxnSpPr>
          <p:spPr bwMode="auto">
            <a:xfrm>
              <a:off x="5052" y="2002"/>
              <a:ext cx="263" cy="363"/>
            </a:xfrm>
            <a:prstGeom prst="straightConnector1">
              <a:avLst/>
            </a:prstGeom>
            <a:noFill/>
            <a:ln w="28575">
              <a:solidFill>
                <a:schemeClr val="tx1"/>
              </a:solidFill>
              <a:round/>
              <a:headEnd/>
              <a:tailEnd/>
            </a:ln>
            <a:effectLst/>
          </p:spPr>
        </p:cxnSp>
      </p:grpSp>
      <p:grpSp>
        <p:nvGrpSpPr>
          <p:cNvPr id="4" name="Group 36"/>
          <p:cNvGrpSpPr>
            <a:grpSpLocks/>
          </p:cNvGrpSpPr>
          <p:nvPr/>
        </p:nvGrpSpPr>
        <p:grpSpPr bwMode="auto">
          <a:xfrm>
            <a:off x="5886450" y="4394200"/>
            <a:ext cx="1724025" cy="1189038"/>
            <a:chOff x="3522" y="2630"/>
            <a:chExt cx="1086" cy="749"/>
          </a:xfrm>
        </p:grpSpPr>
        <p:sp>
          <p:nvSpPr>
            <p:cNvPr id="197648" name="Oval 16"/>
            <p:cNvSpPr>
              <a:spLocks noChangeArrowheads="1"/>
            </p:cNvSpPr>
            <p:nvPr/>
          </p:nvSpPr>
          <p:spPr bwMode="auto">
            <a:xfrm>
              <a:off x="3522" y="3067"/>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３</a:t>
              </a:r>
            </a:p>
          </p:txBody>
        </p:sp>
        <p:sp>
          <p:nvSpPr>
            <p:cNvPr id="197649" name="Oval 17"/>
            <p:cNvSpPr>
              <a:spLocks noChangeArrowheads="1"/>
            </p:cNvSpPr>
            <p:nvPr/>
          </p:nvSpPr>
          <p:spPr bwMode="auto">
            <a:xfrm>
              <a:off x="4286" y="3067"/>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２</a:t>
              </a:r>
            </a:p>
          </p:txBody>
        </p:sp>
        <p:cxnSp>
          <p:nvCxnSpPr>
            <p:cNvPr id="197650" name="AutoShape 18"/>
            <p:cNvCxnSpPr>
              <a:cxnSpLocks noChangeShapeType="1"/>
              <a:stCxn id="197664" idx="3"/>
              <a:endCxn id="197648" idx="0"/>
            </p:cNvCxnSpPr>
            <p:nvPr/>
          </p:nvCxnSpPr>
          <p:spPr bwMode="auto">
            <a:xfrm flipH="1">
              <a:off x="3683" y="2630"/>
              <a:ext cx="239" cy="437"/>
            </a:xfrm>
            <a:prstGeom prst="straightConnector1">
              <a:avLst/>
            </a:prstGeom>
            <a:noFill/>
            <a:ln w="28575">
              <a:solidFill>
                <a:schemeClr val="tx1"/>
              </a:solidFill>
              <a:round/>
              <a:headEnd/>
              <a:tailEnd/>
            </a:ln>
            <a:effectLst/>
          </p:spPr>
        </p:cxnSp>
        <p:cxnSp>
          <p:nvCxnSpPr>
            <p:cNvPr id="197651" name="AutoShape 19"/>
            <p:cNvCxnSpPr>
              <a:cxnSpLocks noChangeShapeType="1"/>
              <a:stCxn id="197664" idx="5"/>
              <a:endCxn id="197649" idx="0"/>
            </p:cNvCxnSpPr>
            <p:nvPr/>
          </p:nvCxnSpPr>
          <p:spPr bwMode="auto">
            <a:xfrm>
              <a:off x="4150" y="2630"/>
              <a:ext cx="297" cy="437"/>
            </a:xfrm>
            <a:prstGeom prst="straightConnector1">
              <a:avLst/>
            </a:prstGeom>
            <a:noFill/>
            <a:ln w="28575">
              <a:solidFill>
                <a:schemeClr val="tx1"/>
              </a:solidFill>
              <a:round/>
              <a:headEnd/>
              <a:tailEnd/>
            </a:ln>
            <a:effectLst/>
          </p:spPr>
        </p:cxnSp>
      </p:grpSp>
      <p:grpSp>
        <p:nvGrpSpPr>
          <p:cNvPr id="5" name="Group 35"/>
          <p:cNvGrpSpPr>
            <a:grpSpLocks/>
          </p:cNvGrpSpPr>
          <p:nvPr/>
        </p:nvGrpSpPr>
        <p:grpSpPr bwMode="auto">
          <a:xfrm>
            <a:off x="5387975" y="3397250"/>
            <a:ext cx="1570038" cy="1069975"/>
            <a:chOff x="3208" y="2002"/>
            <a:chExt cx="989" cy="674"/>
          </a:xfrm>
        </p:grpSpPr>
        <p:sp>
          <p:nvSpPr>
            <p:cNvPr id="197663" name="Oval 31"/>
            <p:cNvSpPr>
              <a:spLocks noChangeArrowheads="1"/>
            </p:cNvSpPr>
            <p:nvPr/>
          </p:nvSpPr>
          <p:spPr bwMode="auto">
            <a:xfrm>
              <a:off x="3208" y="2364"/>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９</a:t>
              </a:r>
            </a:p>
          </p:txBody>
        </p:sp>
        <p:sp>
          <p:nvSpPr>
            <p:cNvPr id="197664" name="Oval 32"/>
            <p:cNvSpPr>
              <a:spLocks noChangeArrowheads="1"/>
            </p:cNvSpPr>
            <p:nvPr/>
          </p:nvSpPr>
          <p:spPr bwMode="auto">
            <a:xfrm>
              <a:off x="3875" y="2364"/>
              <a:ext cx="322" cy="312"/>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chemeClr val="bg1"/>
                  </a:solidFill>
                </a:rPr>
                <a:t>６</a:t>
              </a:r>
            </a:p>
          </p:txBody>
        </p:sp>
        <p:cxnSp>
          <p:nvCxnSpPr>
            <p:cNvPr id="197665" name="AutoShape 33"/>
            <p:cNvCxnSpPr>
              <a:cxnSpLocks noChangeShapeType="1"/>
              <a:stCxn id="197638" idx="3"/>
              <a:endCxn id="197663" idx="0"/>
            </p:cNvCxnSpPr>
            <p:nvPr/>
          </p:nvCxnSpPr>
          <p:spPr bwMode="auto">
            <a:xfrm flipH="1">
              <a:off x="3369" y="2002"/>
              <a:ext cx="174" cy="362"/>
            </a:xfrm>
            <a:prstGeom prst="straightConnector1">
              <a:avLst/>
            </a:prstGeom>
            <a:noFill/>
            <a:ln w="28575">
              <a:solidFill>
                <a:schemeClr val="tx1"/>
              </a:solidFill>
              <a:round/>
              <a:headEnd/>
              <a:tailEnd/>
            </a:ln>
            <a:effectLst/>
          </p:spPr>
        </p:cxnSp>
        <p:cxnSp>
          <p:nvCxnSpPr>
            <p:cNvPr id="197666" name="AutoShape 34"/>
            <p:cNvCxnSpPr>
              <a:cxnSpLocks noChangeShapeType="1"/>
              <a:stCxn id="197638" idx="5"/>
              <a:endCxn id="197664" idx="0"/>
            </p:cNvCxnSpPr>
            <p:nvPr/>
          </p:nvCxnSpPr>
          <p:spPr bwMode="auto">
            <a:xfrm>
              <a:off x="3771" y="2002"/>
              <a:ext cx="265" cy="362"/>
            </a:xfrm>
            <a:prstGeom prst="straightConnector1">
              <a:avLst/>
            </a:prstGeom>
            <a:noFill/>
            <a:ln w="28575">
              <a:solidFill>
                <a:schemeClr val="tx1"/>
              </a:solidFill>
              <a:round/>
              <a:headEnd/>
              <a:tailEnd/>
            </a:ln>
            <a:effectLst/>
          </p:spPr>
        </p:cxnSp>
      </p:grpSp>
    </p:spTree>
    <p:extLst>
      <p:ext uri="{BB962C8B-B14F-4D97-AF65-F5344CB8AC3E}">
        <p14:creationId xmlns:p14="http://schemas.microsoft.com/office/powerpoint/2010/main" val="80549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32" presetClass="emph" presetSubtype="0" fill="hold" nodeType="afterEffect">
                                  <p:stCondLst>
                                    <p:cond delay="0"/>
                                  </p:stCondLst>
                                  <p:childTnLst>
                                    <p:animClr clrSpc="rgb" dir="cw">
                                      <p:cBhvr override="childStyle">
                                        <p:cTn id="10" dur="100" fill="hold"/>
                                        <p:tgtEl>
                                          <p:spTgt spid="2"/>
                                        </p:tgtEl>
                                        <p:attrNameLst>
                                          <p:attrName>style.color</p:attrName>
                                        </p:attrNameLst>
                                      </p:cBhvr>
                                      <p:to>
                                        <a:schemeClr val="accent2"/>
                                      </p:to>
                                    </p:animClr>
                                    <p:animClr clrSpc="rgb" dir="cw">
                                      <p:cBhvr>
                                        <p:cTn id="11" dur="100" fill="hold"/>
                                        <p:tgtEl>
                                          <p:spTgt spid="2"/>
                                        </p:tgtEl>
                                        <p:attrNameLst>
                                          <p:attrName>fillcolor</p:attrName>
                                        </p:attrNameLst>
                                      </p:cBhvr>
                                      <p:to>
                                        <a:schemeClr val="accent2"/>
                                      </p:to>
                                    </p:animClr>
                                    <p:set>
                                      <p:cBhvr>
                                        <p:cTn id="12" dur="100" fill="hold"/>
                                        <p:tgtEl>
                                          <p:spTgt spid="2"/>
                                        </p:tgtEl>
                                        <p:attrNameLst>
                                          <p:attrName>fill.type</p:attrName>
                                        </p:attrNameLst>
                                      </p:cBhvr>
                                      <p:to>
                                        <p:strVal val="solid"/>
                                      </p:to>
                                    </p:set>
                                    <p:set>
                                      <p:cBhvr>
                                        <p:cTn id="13" dur="100" fill="hold"/>
                                        <p:tgtEl>
                                          <p:spTgt spid="2"/>
                                        </p:tgtEl>
                                        <p:attrNameLst>
                                          <p:attrName>fill.on</p:attrName>
                                        </p:attrNameLst>
                                      </p:cBhvr>
                                      <p:to>
                                        <p:strVal val="true"/>
                                      </p:to>
                                    </p:set>
                                    <p:animRot by="120000">
                                      <p:cBhvr>
                                        <p:cTn id="14" dur="100" fill="hold">
                                          <p:stCondLst>
                                            <p:cond delay="0"/>
                                          </p:stCondLst>
                                        </p:cTn>
                                        <p:tgtEl>
                                          <p:spTgt spid="2"/>
                                        </p:tgtEl>
                                        <p:attrNameLst>
                                          <p:attrName>r</p:attrName>
                                        </p:attrNameLst>
                                      </p:cBhvr>
                                    </p:animRot>
                                    <p:animRot by="-240000">
                                      <p:cBhvr>
                                        <p:cTn id="15" dur="200" fill="hold">
                                          <p:stCondLst>
                                            <p:cond delay="200"/>
                                          </p:stCondLst>
                                        </p:cTn>
                                        <p:tgtEl>
                                          <p:spTgt spid="2"/>
                                        </p:tgtEl>
                                        <p:attrNameLst>
                                          <p:attrName>r</p:attrName>
                                        </p:attrNameLst>
                                      </p:cBhvr>
                                    </p:animRot>
                                    <p:animRot by="240000">
                                      <p:cBhvr>
                                        <p:cTn id="16" dur="200" fill="hold">
                                          <p:stCondLst>
                                            <p:cond delay="400"/>
                                          </p:stCondLst>
                                        </p:cTn>
                                        <p:tgtEl>
                                          <p:spTgt spid="2"/>
                                        </p:tgtEl>
                                        <p:attrNameLst>
                                          <p:attrName>r</p:attrName>
                                        </p:attrNameLst>
                                      </p:cBhvr>
                                    </p:animRot>
                                    <p:animRot by="-240000">
                                      <p:cBhvr>
                                        <p:cTn id="17" dur="200" fill="hold">
                                          <p:stCondLst>
                                            <p:cond delay="600"/>
                                          </p:stCondLst>
                                        </p:cTn>
                                        <p:tgtEl>
                                          <p:spTgt spid="2"/>
                                        </p:tgtEl>
                                        <p:attrNameLst>
                                          <p:attrName>r</p:attrName>
                                        </p:attrNameLst>
                                      </p:cBhvr>
                                    </p:animRot>
                                    <p:animRot by="120000">
                                      <p:cBhvr>
                                        <p:cTn id="18" dur="200" fill="hold">
                                          <p:stCondLst>
                                            <p:cond delay="800"/>
                                          </p:stCondLst>
                                        </p:cTn>
                                        <p:tgtEl>
                                          <p:spTgt spid="2"/>
                                        </p:tgtEl>
                                        <p:attrNameLst>
                                          <p:attrName>r</p:attrName>
                                        </p:attrNameLst>
                                      </p:cBhvr>
                                    </p:animRot>
                                  </p:childTnLst>
                                </p:cTn>
                              </p:par>
                            </p:childTnLst>
                          </p:cTn>
                        </p:par>
                        <p:par>
                          <p:cTn id="19" fill="hold">
                            <p:stCondLst>
                              <p:cond delay="1500"/>
                            </p:stCondLst>
                            <p:childTnLst>
                              <p:par>
                                <p:cTn id="20" presetID="9" presetClass="entr" presetSubtype="0"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par>
                                <p:cTn id="23" presetID="9"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childTnLst>
                          </p:cTn>
                        </p:par>
                        <p:par>
                          <p:cTn id="26" fill="hold">
                            <p:stCondLst>
                              <p:cond delay="2000"/>
                            </p:stCondLst>
                            <p:childTnLst>
                              <p:par>
                                <p:cTn id="27" presetID="32" presetClass="emph" presetSubtype="0" fill="hold" nodeType="afterEffect">
                                  <p:stCondLst>
                                    <p:cond delay="0"/>
                                  </p:stCondLst>
                                  <p:childTnLst>
                                    <p:animClr clrSpc="rgb" dir="cw">
                                      <p:cBhvr override="childStyle">
                                        <p:cTn id="28" dur="100" fill="hold"/>
                                        <p:tgtEl>
                                          <p:spTgt spid="3"/>
                                        </p:tgtEl>
                                        <p:attrNameLst>
                                          <p:attrName>style.color</p:attrName>
                                        </p:attrNameLst>
                                      </p:cBhvr>
                                      <p:to>
                                        <a:schemeClr val="accent2"/>
                                      </p:to>
                                    </p:animClr>
                                    <p:animClr clrSpc="rgb" dir="cw">
                                      <p:cBhvr>
                                        <p:cTn id="29" dur="100" fill="hold"/>
                                        <p:tgtEl>
                                          <p:spTgt spid="3"/>
                                        </p:tgtEl>
                                        <p:attrNameLst>
                                          <p:attrName>fillcolor</p:attrName>
                                        </p:attrNameLst>
                                      </p:cBhvr>
                                      <p:to>
                                        <a:schemeClr val="accent2"/>
                                      </p:to>
                                    </p:animClr>
                                    <p:set>
                                      <p:cBhvr>
                                        <p:cTn id="30" dur="100" fill="hold"/>
                                        <p:tgtEl>
                                          <p:spTgt spid="3"/>
                                        </p:tgtEl>
                                        <p:attrNameLst>
                                          <p:attrName>fill.type</p:attrName>
                                        </p:attrNameLst>
                                      </p:cBhvr>
                                      <p:to>
                                        <p:strVal val="solid"/>
                                      </p:to>
                                    </p:set>
                                    <p:set>
                                      <p:cBhvr>
                                        <p:cTn id="31" dur="100" fill="hold"/>
                                        <p:tgtEl>
                                          <p:spTgt spid="3"/>
                                        </p:tgtEl>
                                        <p:attrNameLst>
                                          <p:attrName>fill.on</p:attrName>
                                        </p:attrNameLst>
                                      </p:cBhvr>
                                      <p:to>
                                        <p:strVal val="true"/>
                                      </p:to>
                                    </p:set>
                                    <p:animRot by="120000">
                                      <p:cBhvr>
                                        <p:cTn id="32" dur="100" fill="hold">
                                          <p:stCondLst>
                                            <p:cond delay="0"/>
                                          </p:stCondLst>
                                        </p:cTn>
                                        <p:tgtEl>
                                          <p:spTgt spid="3"/>
                                        </p:tgtEl>
                                        <p:attrNameLst>
                                          <p:attrName>r</p:attrName>
                                        </p:attrNameLst>
                                      </p:cBhvr>
                                    </p:animRot>
                                    <p:animRot by="-240000">
                                      <p:cBhvr>
                                        <p:cTn id="33" dur="200" fill="hold">
                                          <p:stCondLst>
                                            <p:cond delay="200"/>
                                          </p:stCondLst>
                                        </p:cTn>
                                        <p:tgtEl>
                                          <p:spTgt spid="3"/>
                                        </p:tgtEl>
                                        <p:attrNameLst>
                                          <p:attrName>r</p:attrName>
                                        </p:attrNameLst>
                                      </p:cBhvr>
                                    </p:animRot>
                                    <p:animRot by="240000">
                                      <p:cBhvr>
                                        <p:cTn id="34" dur="200" fill="hold">
                                          <p:stCondLst>
                                            <p:cond delay="400"/>
                                          </p:stCondLst>
                                        </p:cTn>
                                        <p:tgtEl>
                                          <p:spTgt spid="3"/>
                                        </p:tgtEl>
                                        <p:attrNameLst>
                                          <p:attrName>r</p:attrName>
                                        </p:attrNameLst>
                                      </p:cBhvr>
                                    </p:animRot>
                                    <p:animRot by="-240000">
                                      <p:cBhvr>
                                        <p:cTn id="35" dur="200" fill="hold">
                                          <p:stCondLst>
                                            <p:cond delay="600"/>
                                          </p:stCondLst>
                                        </p:cTn>
                                        <p:tgtEl>
                                          <p:spTgt spid="3"/>
                                        </p:tgtEl>
                                        <p:attrNameLst>
                                          <p:attrName>r</p:attrName>
                                        </p:attrNameLst>
                                      </p:cBhvr>
                                    </p:animRot>
                                    <p:animRot by="120000">
                                      <p:cBhvr>
                                        <p:cTn id="36" dur="200" fill="hold">
                                          <p:stCondLst>
                                            <p:cond delay="800"/>
                                          </p:stCondLst>
                                        </p:cTn>
                                        <p:tgtEl>
                                          <p:spTgt spid="3"/>
                                        </p:tgtEl>
                                        <p:attrNameLst>
                                          <p:attrName>r</p:attrName>
                                        </p:attrNameLst>
                                      </p:cBhvr>
                                    </p:animRot>
                                  </p:childTnLst>
                                </p:cTn>
                              </p:par>
                              <p:par>
                                <p:cTn id="37" presetID="32" presetClass="emph" presetSubtype="0" fill="hold" nodeType="withEffect">
                                  <p:stCondLst>
                                    <p:cond delay="0"/>
                                  </p:stCondLst>
                                  <p:childTnLst>
                                    <p:animClr clrSpc="rgb" dir="cw">
                                      <p:cBhvr override="childStyle">
                                        <p:cTn id="38" dur="100" fill="hold"/>
                                        <p:tgtEl>
                                          <p:spTgt spid="5"/>
                                        </p:tgtEl>
                                        <p:attrNameLst>
                                          <p:attrName>style.color</p:attrName>
                                        </p:attrNameLst>
                                      </p:cBhvr>
                                      <p:to>
                                        <a:schemeClr val="accent2"/>
                                      </p:to>
                                    </p:animClr>
                                    <p:animClr clrSpc="rgb" dir="cw">
                                      <p:cBhvr>
                                        <p:cTn id="39" dur="100" fill="hold"/>
                                        <p:tgtEl>
                                          <p:spTgt spid="5"/>
                                        </p:tgtEl>
                                        <p:attrNameLst>
                                          <p:attrName>fillcolor</p:attrName>
                                        </p:attrNameLst>
                                      </p:cBhvr>
                                      <p:to>
                                        <a:schemeClr val="accent2"/>
                                      </p:to>
                                    </p:animClr>
                                    <p:set>
                                      <p:cBhvr>
                                        <p:cTn id="40" dur="100" fill="hold"/>
                                        <p:tgtEl>
                                          <p:spTgt spid="5"/>
                                        </p:tgtEl>
                                        <p:attrNameLst>
                                          <p:attrName>fill.type</p:attrName>
                                        </p:attrNameLst>
                                      </p:cBhvr>
                                      <p:to>
                                        <p:strVal val="solid"/>
                                      </p:to>
                                    </p:set>
                                    <p:set>
                                      <p:cBhvr>
                                        <p:cTn id="41" dur="100" fill="hold"/>
                                        <p:tgtEl>
                                          <p:spTgt spid="5"/>
                                        </p:tgtEl>
                                        <p:attrNameLst>
                                          <p:attrName>fill.on</p:attrName>
                                        </p:attrNameLst>
                                      </p:cBhvr>
                                      <p:to>
                                        <p:strVal val="true"/>
                                      </p:to>
                                    </p:set>
                                    <p:animRot by="120000">
                                      <p:cBhvr>
                                        <p:cTn id="42" dur="100" fill="hold">
                                          <p:stCondLst>
                                            <p:cond delay="0"/>
                                          </p:stCondLst>
                                        </p:cTn>
                                        <p:tgtEl>
                                          <p:spTgt spid="5"/>
                                        </p:tgtEl>
                                        <p:attrNameLst>
                                          <p:attrName>r</p:attrName>
                                        </p:attrNameLst>
                                      </p:cBhvr>
                                    </p:animRot>
                                    <p:animRot by="-240000">
                                      <p:cBhvr>
                                        <p:cTn id="43" dur="200" fill="hold">
                                          <p:stCondLst>
                                            <p:cond delay="200"/>
                                          </p:stCondLst>
                                        </p:cTn>
                                        <p:tgtEl>
                                          <p:spTgt spid="5"/>
                                        </p:tgtEl>
                                        <p:attrNameLst>
                                          <p:attrName>r</p:attrName>
                                        </p:attrNameLst>
                                      </p:cBhvr>
                                    </p:animRot>
                                    <p:animRot by="240000">
                                      <p:cBhvr>
                                        <p:cTn id="44" dur="200" fill="hold">
                                          <p:stCondLst>
                                            <p:cond delay="400"/>
                                          </p:stCondLst>
                                        </p:cTn>
                                        <p:tgtEl>
                                          <p:spTgt spid="5"/>
                                        </p:tgtEl>
                                        <p:attrNameLst>
                                          <p:attrName>r</p:attrName>
                                        </p:attrNameLst>
                                      </p:cBhvr>
                                    </p:animRot>
                                    <p:animRot by="-240000">
                                      <p:cBhvr>
                                        <p:cTn id="45" dur="200" fill="hold">
                                          <p:stCondLst>
                                            <p:cond delay="600"/>
                                          </p:stCondLst>
                                        </p:cTn>
                                        <p:tgtEl>
                                          <p:spTgt spid="5"/>
                                        </p:tgtEl>
                                        <p:attrNameLst>
                                          <p:attrName>r</p:attrName>
                                        </p:attrNameLst>
                                      </p:cBhvr>
                                    </p:animRot>
                                    <p:animRot by="120000">
                                      <p:cBhvr>
                                        <p:cTn id="46" dur="200" fill="hold">
                                          <p:stCondLst>
                                            <p:cond delay="800"/>
                                          </p:stCondLst>
                                        </p:cTn>
                                        <p:tgtEl>
                                          <p:spTgt spid="5"/>
                                        </p:tgtEl>
                                        <p:attrNameLst>
                                          <p:attrName>r</p:attrName>
                                        </p:attrNameLst>
                                      </p:cBhvr>
                                    </p:animRot>
                                  </p:childTnLst>
                                </p:cTn>
                              </p:par>
                            </p:childTnLst>
                          </p:cTn>
                        </p:par>
                        <p:par>
                          <p:cTn id="47" fill="hold">
                            <p:stCondLst>
                              <p:cond delay="3000"/>
                            </p:stCondLst>
                            <p:childTnLst>
                              <p:par>
                                <p:cTn id="48" presetID="9" presetClass="entr" presetSubtype="0"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dissolve">
                                      <p:cBhvr>
                                        <p:cTn id="50" dur="500"/>
                                        <p:tgtEl>
                                          <p:spTgt spid="4"/>
                                        </p:tgtEl>
                                      </p:cBhvr>
                                    </p:animEffect>
                                  </p:childTnLst>
                                </p:cTn>
                              </p:par>
                            </p:childTnLst>
                          </p:cTn>
                        </p:par>
                        <p:par>
                          <p:cTn id="51" fill="hold">
                            <p:stCondLst>
                              <p:cond delay="3500"/>
                            </p:stCondLst>
                            <p:childTnLst>
                              <p:par>
                                <p:cTn id="52" presetID="32" presetClass="emph" presetSubtype="0" fill="hold" nodeType="afterEffect">
                                  <p:stCondLst>
                                    <p:cond delay="0"/>
                                  </p:stCondLst>
                                  <p:childTnLst>
                                    <p:animClr clrSpc="rgb" dir="cw">
                                      <p:cBhvr override="childStyle">
                                        <p:cTn id="53" dur="100" fill="hold"/>
                                        <p:tgtEl>
                                          <p:spTgt spid="4"/>
                                        </p:tgtEl>
                                        <p:attrNameLst>
                                          <p:attrName>style.color</p:attrName>
                                        </p:attrNameLst>
                                      </p:cBhvr>
                                      <p:to>
                                        <a:schemeClr val="accent2"/>
                                      </p:to>
                                    </p:animClr>
                                    <p:animClr clrSpc="rgb" dir="cw">
                                      <p:cBhvr>
                                        <p:cTn id="54" dur="100" fill="hold"/>
                                        <p:tgtEl>
                                          <p:spTgt spid="4"/>
                                        </p:tgtEl>
                                        <p:attrNameLst>
                                          <p:attrName>fillcolor</p:attrName>
                                        </p:attrNameLst>
                                      </p:cBhvr>
                                      <p:to>
                                        <a:schemeClr val="accent2"/>
                                      </p:to>
                                    </p:animClr>
                                    <p:set>
                                      <p:cBhvr>
                                        <p:cTn id="55" dur="100" fill="hold"/>
                                        <p:tgtEl>
                                          <p:spTgt spid="4"/>
                                        </p:tgtEl>
                                        <p:attrNameLst>
                                          <p:attrName>fill.type</p:attrName>
                                        </p:attrNameLst>
                                      </p:cBhvr>
                                      <p:to>
                                        <p:strVal val="solid"/>
                                      </p:to>
                                    </p:set>
                                    <p:set>
                                      <p:cBhvr>
                                        <p:cTn id="56" dur="100" fill="hold"/>
                                        <p:tgtEl>
                                          <p:spTgt spid="4"/>
                                        </p:tgtEl>
                                        <p:attrNameLst>
                                          <p:attrName>fill.on</p:attrName>
                                        </p:attrNameLst>
                                      </p:cBhvr>
                                      <p:to>
                                        <p:strVal val="true"/>
                                      </p:to>
                                    </p:set>
                                    <p:animRot by="120000">
                                      <p:cBhvr>
                                        <p:cTn id="57" dur="100" fill="hold">
                                          <p:stCondLst>
                                            <p:cond delay="0"/>
                                          </p:stCondLst>
                                        </p:cTn>
                                        <p:tgtEl>
                                          <p:spTgt spid="4"/>
                                        </p:tgtEl>
                                        <p:attrNameLst>
                                          <p:attrName>r</p:attrName>
                                        </p:attrNameLst>
                                      </p:cBhvr>
                                    </p:animRot>
                                    <p:animRot by="-240000">
                                      <p:cBhvr>
                                        <p:cTn id="58" dur="200" fill="hold">
                                          <p:stCondLst>
                                            <p:cond delay="200"/>
                                          </p:stCondLst>
                                        </p:cTn>
                                        <p:tgtEl>
                                          <p:spTgt spid="4"/>
                                        </p:tgtEl>
                                        <p:attrNameLst>
                                          <p:attrName>r</p:attrName>
                                        </p:attrNameLst>
                                      </p:cBhvr>
                                    </p:animRot>
                                    <p:animRot by="240000">
                                      <p:cBhvr>
                                        <p:cTn id="59" dur="200" fill="hold">
                                          <p:stCondLst>
                                            <p:cond delay="400"/>
                                          </p:stCondLst>
                                        </p:cTn>
                                        <p:tgtEl>
                                          <p:spTgt spid="4"/>
                                        </p:tgtEl>
                                        <p:attrNameLst>
                                          <p:attrName>r</p:attrName>
                                        </p:attrNameLst>
                                      </p:cBhvr>
                                    </p:animRot>
                                    <p:animRot by="-240000">
                                      <p:cBhvr>
                                        <p:cTn id="60" dur="200" fill="hold">
                                          <p:stCondLst>
                                            <p:cond delay="600"/>
                                          </p:stCondLst>
                                        </p:cTn>
                                        <p:tgtEl>
                                          <p:spTgt spid="4"/>
                                        </p:tgtEl>
                                        <p:attrNameLst>
                                          <p:attrName>r</p:attrName>
                                        </p:attrNameLst>
                                      </p:cBhvr>
                                    </p:animRot>
                                    <p:animRot by="120000">
                                      <p:cBhvr>
                                        <p:cTn id="61"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a:t>ハノイの塔</a:t>
            </a:r>
          </a:p>
        </p:txBody>
      </p:sp>
      <p:sp>
        <p:nvSpPr>
          <p:cNvPr id="3" name="コンテンツ プレースホルダ 2"/>
          <p:cNvSpPr>
            <a:spLocks noGrp="1"/>
          </p:cNvSpPr>
          <p:nvPr>
            <p:ph idx="1"/>
          </p:nvPr>
        </p:nvSpPr>
        <p:spPr>
          <a:xfrm>
            <a:off x="457199" y="2209800"/>
            <a:ext cx="7904164" cy="4410087"/>
          </a:xfrm>
        </p:spPr>
        <p:txBody>
          <a:bodyPr>
            <a:normAutofit/>
          </a:bodyPr>
          <a:lstStyle/>
          <a:p>
            <a:r>
              <a:rPr lang="ja-JP" altLang="en-US" dirty="0"/>
              <a:t>ルール</a:t>
            </a:r>
            <a:endParaRPr lang="en-US" altLang="ja-JP" dirty="0"/>
          </a:p>
          <a:p>
            <a:pPr lvl="1"/>
            <a:r>
              <a:rPr lang="en-US" altLang="ja-JP" dirty="0"/>
              <a:t>3</a:t>
            </a:r>
            <a:r>
              <a:rPr lang="ja-JP" altLang="en-US" dirty="0"/>
              <a:t>本の杭（ペグ）と中央に穴の開いた大きさの異なる複数の円盤（ディスク）から構成される．</a:t>
            </a:r>
            <a:endParaRPr lang="en-US" altLang="ja-JP" dirty="0"/>
          </a:p>
          <a:p>
            <a:pPr lvl="1"/>
            <a:r>
              <a:rPr lang="ja-JP" altLang="en-US" dirty="0"/>
              <a:t>最初はすべての円盤が左端の杭に小さいものが上になるように順に積み重ねられている．</a:t>
            </a:r>
          </a:p>
          <a:p>
            <a:pPr lvl="1"/>
            <a:r>
              <a:rPr lang="ja-JP" altLang="en-US" dirty="0"/>
              <a:t>円盤を一回に一枚ずつどれかの杭に移動させることができるが，小さな円盤の上に大きな円盤を乗せることはできない．</a:t>
            </a:r>
            <a:endParaRPr lang="en-US" altLang="ja-JP" dirty="0"/>
          </a:p>
          <a:p>
            <a:r>
              <a:rPr lang="ja-JP" altLang="en-US" dirty="0"/>
              <a:t>タスク</a:t>
            </a:r>
            <a:endParaRPr lang="en-US" altLang="ja-JP" dirty="0"/>
          </a:p>
          <a:p>
            <a:pPr marL="446088" lvl="2" indent="11113">
              <a:buNone/>
            </a:pPr>
            <a:r>
              <a:rPr lang="ja-JP" altLang="en-US" dirty="0"/>
              <a:t>一番左のペグに下から大きいディスクの順で積み重ねられた状態から，ルールに従ってこの状態のものを一番右のペグに作る．</a:t>
            </a:r>
          </a:p>
        </p:txBody>
      </p:sp>
      <p:pic>
        <p:nvPicPr>
          <p:cNvPr id="6" name="図 5"/>
          <p:cNvPicPr>
            <a:picLocks noChangeAspect="1"/>
          </p:cNvPicPr>
          <p:nvPr/>
        </p:nvPicPr>
        <p:blipFill>
          <a:blip r:embed="rId2"/>
          <a:stretch>
            <a:fillRect/>
          </a:stretch>
        </p:blipFill>
        <p:spPr>
          <a:xfrm>
            <a:off x="5378076" y="364565"/>
            <a:ext cx="3175000" cy="1397000"/>
          </a:xfrm>
          <a:prstGeom prst="rect">
            <a:avLst/>
          </a:prstGeom>
        </p:spPr>
      </p:pic>
    </p:spTree>
    <p:extLst>
      <p:ext uri="{BB962C8B-B14F-4D97-AF65-F5344CB8AC3E}">
        <p14:creationId xmlns:p14="http://schemas.microsoft.com/office/powerpoint/2010/main" val="1629221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ja-JP" altLang="en-US" sz="4800" dirty="0"/>
              <a:t>局所的最小値からの脱出</a:t>
            </a:r>
          </a:p>
        </p:txBody>
      </p:sp>
      <p:sp>
        <p:nvSpPr>
          <p:cNvPr id="224259" name="Rectangle 3"/>
          <p:cNvSpPr>
            <a:spLocks noGrp="1" noChangeArrowheads="1"/>
          </p:cNvSpPr>
          <p:nvPr>
            <p:ph type="body" idx="1"/>
          </p:nvPr>
        </p:nvSpPr>
        <p:spPr>
          <a:xfrm>
            <a:off x="276225" y="1874838"/>
            <a:ext cx="5394325" cy="4784725"/>
          </a:xfrm>
        </p:spPr>
        <p:txBody>
          <a:bodyPr>
            <a:normAutofit lnSpcReduction="10000"/>
          </a:bodyPr>
          <a:lstStyle/>
          <a:p>
            <a:r>
              <a:rPr lang="ja-JP" altLang="en-US" sz="2400"/>
              <a:t>山登り法のように，局所的最小値に至っても，それを回避し，目標状態に向かうことができる．</a:t>
            </a:r>
            <a:endParaRPr lang="en-US" altLang="ja-JP" sz="2400"/>
          </a:p>
          <a:p>
            <a:pPr lvl="1"/>
            <a:r>
              <a:rPr lang="ja-JP" altLang="en-US" sz="2000"/>
              <a:t>しかし，得られた経路が最良の経路であることは保証されない．</a:t>
            </a:r>
            <a:endParaRPr lang="en-US" altLang="ja-JP" sz="2000"/>
          </a:p>
          <a:p>
            <a:pPr lvl="1"/>
            <a:r>
              <a:rPr lang="ja-JP" altLang="en-US" sz="2000"/>
              <a:t>ヒューリスティック関数がうまく定義できれば，多くの場合，妥当な精度の解を高速で探索可能．</a:t>
            </a:r>
            <a:endParaRPr lang="en-US" altLang="ja-JP" sz="2000"/>
          </a:p>
          <a:p>
            <a:r>
              <a:rPr lang="ja-JP" altLang="en-US" sz="2400">
                <a:solidFill>
                  <a:schemeClr val="accent2"/>
                </a:solidFill>
              </a:rPr>
              <a:t>過去の経路の情報を記憶</a:t>
            </a:r>
            <a:r>
              <a:rPr lang="ja-JP" altLang="en-US" sz="2400"/>
              <a:t>しているため，ある状態において次に移動すべき状態を探すときに，そのときにはあまり有望に思えなかった状態も選択の対象とする．</a:t>
            </a:r>
          </a:p>
        </p:txBody>
      </p:sp>
      <p:sp>
        <p:nvSpPr>
          <p:cNvPr id="224260" name="Oval 4"/>
          <p:cNvSpPr>
            <a:spLocks noChangeArrowheads="1"/>
          </p:cNvSpPr>
          <p:nvPr/>
        </p:nvSpPr>
        <p:spPr bwMode="auto">
          <a:xfrm>
            <a:off x="8542338" y="231140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ｇ</a:t>
            </a:r>
          </a:p>
        </p:txBody>
      </p:sp>
      <p:sp>
        <p:nvSpPr>
          <p:cNvPr id="224261" name="Oval 5"/>
          <p:cNvSpPr>
            <a:spLocks noChangeArrowheads="1"/>
          </p:cNvSpPr>
          <p:nvPr/>
        </p:nvSpPr>
        <p:spPr bwMode="auto">
          <a:xfrm>
            <a:off x="6983413" y="231140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２</a:t>
            </a:r>
          </a:p>
        </p:txBody>
      </p:sp>
      <p:sp>
        <p:nvSpPr>
          <p:cNvPr id="224262" name="Oval 6"/>
          <p:cNvSpPr>
            <a:spLocks noChangeArrowheads="1"/>
          </p:cNvSpPr>
          <p:nvPr/>
        </p:nvSpPr>
        <p:spPr bwMode="auto">
          <a:xfrm>
            <a:off x="6203950" y="231140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３</a:t>
            </a:r>
          </a:p>
        </p:txBody>
      </p:sp>
      <p:sp>
        <p:nvSpPr>
          <p:cNvPr id="224263" name="Oval 7"/>
          <p:cNvSpPr>
            <a:spLocks noChangeArrowheads="1"/>
          </p:cNvSpPr>
          <p:nvPr/>
        </p:nvSpPr>
        <p:spPr bwMode="auto">
          <a:xfrm>
            <a:off x="6203950" y="3224213"/>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４</a:t>
            </a:r>
          </a:p>
        </p:txBody>
      </p:sp>
      <p:sp>
        <p:nvSpPr>
          <p:cNvPr id="224264" name="Oval 8"/>
          <p:cNvSpPr>
            <a:spLocks noChangeArrowheads="1"/>
          </p:cNvSpPr>
          <p:nvPr/>
        </p:nvSpPr>
        <p:spPr bwMode="auto">
          <a:xfrm>
            <a:off x="6983413" y="3224213"/>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３</a:t>
            </a:r>
          </a:p>
        </p:txBody>
      </p:sp>
      <p:sp>
        <p:nvSpPr>
          <p:cNvPr id="224265" name="Oval 9"/>
          <p:cNvSpPr>
            <a:spLocks noChangeArrowheads="1"/>
          </p:cNvSpPr>
          <p:nvPr/>
        </p:nvSpPr>
        <p:spPr bwMode="auto">
          <a:xfrm>
            <a:off x="7762875" y="3224213"/>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２</a:t>
            </a:r>
          </a:p>
        </p:txBody>
      </p:sp>
      <p:sp>
        <p:nvSpPr>
          <p:cNvPr id="224266" name="Oval 10"/>
          <p:cNvSpPr>
            <a:spLocks noChangeArrowheads="1"/>
          </p:cNvSpPr>
          <p:nvPr/>
        </p:nvSpPr>
        <p:spPr bwMode="auto">
          <a:xfrm>
            <a:off x="8542338" y="3224213"/>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１</a:t>
            </a:r>
          </a:p>
        </p:txBody>
      </p:sp>
      <p:sp>
        <p:nvSpPr>
          <p:cNvPr id="224267" name="Oval 11"/>
          <p:cNvSpPr>
            <a:spLocks noChangeArrowheads="1"/>
          </p:cNvSpPr>
          <p:nvPr/>
        </p:nvSpPr>
        <p:spPr bwMode="auto">
          <a:xfrm>
            <a:off x="8542338" y="432435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２</a:t>
            </a:r>
          </a:p>
        </p:txBody>
      </p:sp>
      <p:sp>
        <p:nvSpPr>
          <p:cNvPr id="224268" name="Oval 12"/>
          <p:cNvSpPr>
            <a:spLocks noChangeArrowheads="1"/>
          </p:cNvSpPr>
          <p:nvPr/>
        </p:nvSpPr>
        <p:spPr bwMode="auto">
          <a:xfrm>
            <a:off x="7762875" y="432435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３</a:t>
            </a:r>
          </a:p>
        </p:txBody>
      </p:sp>
      <p:sp>
        <p:nvSpPr>
          <p:cNvPr id="224269" name="Oval 13"/>
          <p:cNvSpPr>
            <a:spLocks noChangeArrowheads="1"/>
          </p:cNvSpPr>
          <p:nvPr/>
        </p:nvSpPr>
        <p:spPr bwMode="auto">
          <a:xfrm>
            <a:off x="6203950" y="4324350"/>
            <a:ext cx="511175" cy="495300"/>
          </a:xfrm>
          <a:prstGeom prst="ellipse">
            <a:avLst/>
          </a:prstGeom>
          <a:solidFill>
            <a:schemeClr val="accent2"/>
          </a:solidFill>
          <a:ln w="28575">
            <a:noFill/>
            <a:round/>
            <a:headEnd/>
            <a:tailEnd/>
          </a:ln>
          <a:effectLst/>
        </p:spPr>
        <p:txBody>
          <a:bodyPr wrap="none" anchor="ctr">
            <a:prstTxWarp prst="textNoShape">
              <a:avLst/>
            </a:prstTxWarp>
          </a:bodyPr>
          <a:lstStyle/>
          <a:p>
            <a:r>
              <a:rPr lang="ja-JP" altLang="en-US">
                <a:solidFill>
                  <a:srgbClr val="000000"/>
                </a:solidFill>
              </a:rPr>
              <a:t>ｓ</a:t>
            </a:r>
          </a:p>
        </p:txBody>
      </p:sp>
      <p:cxnSp>
        <p:nvCxnSpPr>
          <p:cNvPr id="224270" name="AutoShape 14"/>
          <p:cNvCxnSpPr>
            <a:cxnSpLocks noChangeShapeType="1"/>
            <a:stCxn id="224269" idx="6"/>
            <a:endCxn id="224268" idx="2"/>
          </p:cNvCxnSpPr>
          <p:nvPr/>
        </p:nvCxnSpPr>
        <p:spPr bwMode="auto">
          <a:xfrm>
            <a:off x="6715125" y="4572000"/>
            <a:ext cx="1047750" cy="0"/>
          </a:xfrm>
          <a:prstGeom prst="straightConnector1">
            <a:avLst/>
          </a:prstGeom>
          <a:noFill/>
          <a:ln w="28575">
            <a:solidFill>
              <a:schemeClr val="tx1"/>
            </a:solidFill>
            <a:round/>
            <a:headEnd/>
            <a:tailEnd/>
          </a:ln>
          <a:effectLst/>
        </p:spPr>
      </p:cxnSp>
      <p:cxnSp>
        <p:nvCxnSpPr>
          <p:cNvPr id="224271" name="AutoShape 15"/>
          <p:cNvCxnSpPr>
            <a:cxnSpLocks noChangeShapeType="1"/>
            <a:stCxn id="224268" idx="6"/>
            <a:endCxn id="224267" idx="2"/>
          </p:cNvCxnSpPr>
          <p:nvPr/>
        </p:nvCxnSpPr>
        <p:spPr bwMode="auto">
          <a:xfrm>
            <a:off x="8274050" y="4572000"/>
            <a:ext cx="268288" cy="0"/>
          </a:xfrm>
          <a:prstGeom prst="straightConnector1">
            <a:avLst/>
          </a:prstGeom>
          <a:noFill/>
          <a:ln w="28575">
            <a:solidFill>
              <a:schemeClr val="tx1"/>
            </a:solidFill>
            <a:round/>
            <a:headEnd/>
            <a:tailEnd/>
          </a:ln>
          <a:effectLst/>
        </p:spPr>
      </p:cxnSp>
      <p:cxnSp>
        <p:nvCxnSpPr>
          <p:cNvPr id="224272" name="AutoShape 16"/>
          <p:cNvCxnSpPr>
            <a:cxnSpLocks noChangeShapeType="1"/>
            <a:stCxn id="224266" idx="4"/>
            <a:endCxn id="224267" idx="0"/>
          </p:cNvCxnSpPr>
          <p:nvPr/>
        </p:nvCxnSpPr>
        <p:spPr bwMode="auto">
          <a:xfrm>
            <a:off x="8797925" y="3719513"/>
            <a:ext cx="0" cy="604837"/>
          </a:xfrm>
          <a:prstGeom prst="straightConnector1">
            <a:avLst/>
          </a:prstGeom>
          <a:noFill/>
          <a:ln w="28575">
            <a:solidFill>
              <a:schemeClr val="tx1"/>
            </a:solidFill>
            <a:round/>
            <a:headEnd/>
            <a:tailEnd/>
          </a:ln>
          <a:effectLst/>
        </p:spPr>
      </p:cxnSp>
      <p:cxnSp>
        <p:nvCxnSpPr>
          <p:cNvPr id="224273" name="AutoShape 17"/>
          <p:cNvCxnSpPr>
            <a:cxnSpLocks noChangeShapeType="1"/>
            <a:stCxn id="224265" idx="4"/>
            <a:endCxn id="224268" idx="0"/>
          </p:cNvCxnSpPr>
          <p:nvPr/>
        </p:nvCxnSpPr>
        <p:spPr bwMode="auto">
          <a:xfrm>
            <a:off x="8018463" y="3719513"/>
            <a:ext cx="0" cy="604837"/>
          </a:xfrm>
          <a:prstGeom prst="straightConnector1">
            <a:avLst/>
          </a:prstGeom>
          <a:noFill/>
          <a:ln w="28575">
            <a:solidFill>
              <a:schemeClr val="tx1"/>
            </a:solidFill>
            <a:round/>
            <a:headEnd/>
            <a:tailEnd/>
          </a:ln>
          <a:effectLst/>
        </p:spPr>
      </p:cxnSp>
      <p:cxnSp>
        <p:nvCxnSpPr>
          <p:cNvPr id="224274" name="AutoShape 18"/>
          <p:cNvCxnSpPr>
            <a:cxnSpLocks noChangeShapeType="1"/>
            <a:stCxn id="224266" idx="2"/>
            <a:endCxn id="224265" idx="6"/>
          </p:cNvCxnSpPr>
          <p:nvPr/>
        </p:nvCxnSpPr>
        <p:spPr bwMode="auto">
          <a:xfrm flipH="1">
            <a:off x="8274050" y="3471863"/>
            <a:ext cx="268288" cy="0"/>
          </a:xfrm>
          <a:prstGeom prst="straightConnector1">
            <a:avLst/>
          </a:prstGeom>
          <a:noFill/>
          <a:ln w="28575">
            <a:solidFill>
              <a:schemeClr val="tx1"/>
            </a:solidFill>
            <a:round/>
            <a:headEnd/>
            <a:tailEnd/>
          </a:ln>
          <a:effectLst/>
        </p:spPr>
      </p:cxnSp>
      <p:cxnSp>
        <p:nvCxnSpPr>
          <p:cNvPr id="224275" name="AutoShape 19"/>
          <p:cNvCxnSpPr>
            <a:cxnSpLocks noChangeShapeType="1"/>
            <a:stCxn id="224264" idx="6"/>
            <a:endCxn id="224265" idx="2"/>
          </p:cNvCxnSpPr>
          <p:nvPr/>
        </p:nvCxnSpPr>
        <p:spPr bwMode="auto">
          <a:xfrm>
            <a:off x="7494588" y="3471863"/>
            <a:ext cx="268287" cy="0"/>
          </a:xfrm>
          <a:prstGeom prst="straightConnector1">
            <a:avLst/>
          </a:prstGeom>
          <a:noFill/>
          <a:ln w="28575">
            <a:solidFill>
              <a:schemeClr val="tx1"/>
            </a:solidFill>
            <a:round/>
            <a:headEnd/>
            <a:tailEnd/>
          </a:ln>
          <a:effectLst/>
        </p:spPr>
      </p:cxnSp>
      <p:cxnSp>
        <p:nvCxnSpPr>
          <p:cNvPr id="224276" name="AutoShape 20"/>
          <p:cNvCxnSpPr>
            <a:cxnSpLocks noChangeShapeType="1"/>
            <a:stCxn id="224263" idx="6"/>
            <a:endCxn id="224264" idx="2"/>
          </p:cNvCxnSpPr>
          <p:nvPr/>
        </p:nvCxnSpPr>
        <p:spPr bwMode="auto">
          <a:xfrm>
            <a:off x="6715125" y="3471863"/>
            <a:ext cx="268288" cy="0"/>
          </a:xfrm>
          <a:prstGeom prst="straightConnector1">
            <a:avLst/>
          </a:prstGeom>
          <a:noFill/>
          <a:ln w="28575">
            <a:solidFill>
              <a:schemeClr val="tx1"/>
            </a:solidFill>
            <a:round/>
            <a:headEnd/>
            <a:tailEnd/>
          </a:ln>
          <a:effectLst/>
        </p:spPr>
      </p:cxnSp>
      <p:cxnSp>
        <p:nvCxnSpPr>
          <p:cNvPr id="224277" name="AutoShape 21"/>
          <p:cNvCxnSpPr>
            <a:cxnSpLocks noChangeShapeType="1"/>
            <a:stCxn id="224262" idx="4"/>
            <a:endCxn id="224263" idx="0"/>
          </p:cNvCxnSpPr>
          <p:nvPr/>
        </p:nvCxnSpPr>
        <p:spPr bwMode="auto">
          <a:xfrm>
            <a:off x="6459538" y="2806700"/>
            <a:ext cx="0" cy="417513"/>
          </a:xfrm>
          <a:prstGeom prst="straightConnector1">
            <a:avLst/>
          </a:prstGeom>
          <a:noFill/>
          <a:ln w="28575">
            <a:solidFill>
              <a:schemeClr val="tx1"/>
            </a:solidFill>
            <a:round/>
            <a:headEnd/>
            <a:tailEnd/>
          </a:ln>
          <a:effectLst/>
        </p:spPr>
      </p:cxnSp>
      <p:cxnSp>
        <p:nvCxnSpPr>
          <p:cNvPr id="224278" name="AutoShape 22"/>
          <p:cNvCxnSpPr>
            <a:cxnSpLocks noChangeShapeType="1"/>
            <a:stCxn id="224261" idx="2"/>
            <a:endCxn id="224262" idx="6"/>
          </p:cNvCxnSpPr>
          <p:nvPr/>
        </p:nvCxnSpPr>
        <p:spPr bwMode="auto">
          <a:xfrm flipH="1">
            <a:off x="6715125" y="2559050"/>
            <a:ext cx="268288" cy="0"/>
          </a:xfrm>
          <a:prstGeom prst="straightConnector1">
            <a:avLst/>
          </a:prstGeom>
          <a:noFill/>
          <a:ln w="28575">
            <a:solidFill>
              <a:schemeClr val="tx1"/>
            </a:solidFill>
            <a:round/>
            <a:headEnd/>
            <a:tailEnd/>
          </a:ln>
          <a:effectLst/>
        </p:spPr>
      </p:cxnSp>
      <p:cxnSp>
        <p:nvCxnSpPr>
          <p:cNvPr id="224279" name="AutoShape 23"/>
          <p:cNvCxnSpPr>
            <a:cxnSpLocks noChangeShapeType="1"/>
            <a:stCxn id="224264" idx="0"/>
            <a:endCxn id="224261" idx="4"/>
          </p:cNvCxnSpPr>
          <p:nvPr/>
        </p:nvCxnSpPr>
        <p:spPr bwMode="auto">
          <a:xfrm flipV="1">
            <a:off x="7239000" y="2806700"/>
            <a:ext cx="0" cy="417513"/>
          </a:xfrm>
          <a:prstGeom prst="straightConnector1">
            <a:avLst/>
          </a:prstGeom>
          <a:noFill/>
          <a:ln w="28575">
            <a:solidFill>
              <a:schemeClr val="tx1"/>
            </a:solidFill>
            <a:round/>
            <a:headEnd/>
            <a:tailEnd/>
          </a:ln>
          <a:effectLst/>
        </p:spPr>
      </p:cxnSp>
      <p:cxnSp>
        <p:nvCxnSpPr>
          <p:cNvPr id="224280" name="AutoShape 24"/>
          <p:cNvCxnSpPr>
            <a:cxnSpLocks noChangeShapeType="1"/>
            <a:stCxn id="224260" idx="2"/>
            <a:endCxn id="224261" idx="6"/>
          </p:cNvCxnSpPr>
          <p:nvPr/>
        </p:nvCxnSpPr>
        <p:spPr bwMode="auto">
          <a:xfrm flipH="1">
            <a:off x="7494588" y="2559050"/>
            <a:ext cx="1047750" cy="0"/>
          </a:xfrm>
          <a:prstGeom prst="straightConnector1">
            <a:avLst/>
          </a:prstGeom>
          <a:noFill/>
          <a:ln w="28575">
            <a:solidFill>
              <a:schemeClr val="tx1"/>
            </a:solidFill>
            <a:round/>
            <a:headEnd/>
            <a:tailEnd/>
          </a:ln>
          <a:effectLst/>
        </p:spPr>
      </p:cxnSp>
      <p:sp>
        <p:nvSpPr>
          <p:cNvPr id="224281" name="Line 25"/>
          <p:cNvSpPr>
            <a:spLocks noChangeShapeType="1"/>
          </p:cNvSpPr>
          <p:nvPr/>
        </p:nvSpPr>
        <p:spPr bwMode="auto">
          <a:xfrm flipV="1">
            <a:off x="5843588" y="2852738"/>
            <a:ext cx="0" cy="2076450"/>
          </a:xfrm>
          <a:prstGeom prst="line">
            <a:avLst/>
          </a:prstGeom>
          <a:noFill/>
          <a:ln w="28575">
            <a:solidFill>
              <a:schemeClr val="tx1"/>
            </a:solidFill>
            <a:round/>
            <a:headEnd/>
            <a:tailEnd type="triangle" w="med" len="med"/>
          </a:ln>
          <a:effectLst/>
        </p:spPr>
        <p:txBody>
          <a:bodyPr anchor="ctr">
            <a:prstTxWarp prst="textNoShape">
              <a:avLst/>
            </a:prstTxWarp>
          </a:bodyPr>
          <a:lstStyle/>
          <a:p>
            <a:endParaRPr lang="ja-JP" altLang="en-US"/>
          </a:p>
        </p:txBody>
      </p:sp>
      <p:sp>
        <p:nvSpPr>
          <p:cNvPr id="224282" name="Line 26"/>
          <p:cNvSpPr>
            <a:spLocks noChangeShapeType="1"/>
          </p:cNvSpPr>
          <p:nvPr/>
        </p:nvSpPr>
        <p:spPr bwMode="auto">
          <a:xfrm>
            <a:off x="6129338" y="5154613"/>
            <a:ext cx="2813050" cy="1587"/>
          </a:xfrm>
          <a:prstGeom prst="line">
            <a:avLst/>
          </a:prstGeom>
          <a:noFill/>
          <a:ln w="28575">
            <a:solidFill>
              <a:schemeClr val="tx1"/>
            </a:solidFill>
            <a:round/>
            <a:headEnd/>
            <a:tailEnd type="triangle" w="med" len="med"/>
          </a:ln>
          <a:effectLst/>
        </p:spPr>
        <p:txBody>
          <a:bodyPr anchor="ctr">
            <a:prstTxWarp prst="textNoShape">
              <a:avLst/>
            </a:prstTxWarp>
          </a:bodyPr>
          <a:lstStyle/>
          <a:p>
            <a:endParaRPr lang="ja-JP" altLang="en-US"/>
          </a:p>
        </p:txBody>
      </p:sp>
      <p:sp>
        <p:nvSpPr>
          <p:cNvPr id="224283" name="Text Box 27"/>
          <p:cNvSpPr txBox="1">
            <a:spLocks noChangeArrowheads="1"/>
          </p:cNvSpPr>
          <p:nvPr/>
        </p:nvSpPr>
        <p:spPr bwMode="auto">
          <a:xfrm>
            <a:off x="8710613" y="5118100"/>
            <a:ext cx="315912"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ｘ</a:t>
            </a:r>
          </a:p>
        </p:txBody>
      </p:sp>
      <p:sp>
        <p:nvSpPr>
          <p:cNvPr id="224284" name="Text Box 28"/>
          <p:cNvSpPr txBox="1">
            <a:spLocks noChangeArrowheads="1"/>
          </p:cNvSpPr>
          <p:nvPr/>
        </p:nvSpPr>
        <p:spPr bwMode="auto">
          <a:xfrm>
            <a:off x="5681663" y="2322513"/>
            <a:ext cx="309562"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ｙ</a:t>
            </a:r>
          </a:p>
        </p:txBody>
      </p:sp>
      <p:sp>
        <p:nvSpPr>
          <p:cNvPr id="224285" name="Text Box 29"/>
          <p:cNvSpPr txBox="1">
            <a:spLocks noChangeArrowheads="1"/>
          </p:cNvSpPr>
          <p:nvPr/>
        </p:nvSpPr>
        <p:spPr bwMode="auto">
          <a:xfrm>
            <a:off x="8466138" y="1892300"/>
            <a:ext cx="661987" cy="396875"/>
          </a:xfrm>
          <a:prstGeom prst="rect">
            <a:avLst/>
          </a:prstGeom>
          <a:noFill/>
          <a:ln w="28575">
            <a:noFill/>
            <a:miter lim="800000"/>
            <a:headEnd/>
            <a:tailEnd/>
          </a:ln>
          <a:effectLst/>
        </p:spPr>
        <p:txBody>
          <a:bodyPr wrap="none">
            <a:prstTxWarp prst="textNoShape">
              <a:avLst/>
            </a:prstTxWarp>
            <a:spAutoFit/>
          </a:bodyPr>
          <a:lstStyle/>
          <a:p>
            <a:r>
              <a:rPr lang="en-US" altLang="ja-JP">
                <a:solidFill>
                  <a:schemeClr val="tx1"/>
                </a:solidFill>
              </a:rPr>
              <a:t>[4,3]</a:t>
            </a:r>
          </a:p>
        </p:txBody>
      </p:sp>
      <p:sp>
        <p:nvSpPr>
          <p:cNvPr id="224286" name="Text Box 30"/>
          <p:cNvSpPr txBox="1">
            <a:spLocks noChangeArrowheads="1"/>
          </p:cNvSpPr>
          <p:nvPr/>
        </p:nvSpPr>
        <p:spPr bwMode="auto">
          <a:xfrm>
            <a:off x="6148388" y="3927475"/>
            <a:ext cx="567208" cy="369332"/>
          </a:xfrm>
          <a:prstGeom prst="rect">
            <a:avLst/>
          </a:prstGeom>
          <a:noFill/>
          <a:ln w="28575">
            <a:noFill/>
            <a:miter lim="800000"/>
            <a:headEnd/>
            <a:tailEnd/>
          </a:ln>
          <a:effectLst/>
        </p:spPr>
        <p:txBody>
          <a:bodyPr wrap="none">
            <a:prstTxWarp prst="textNoShape">
              <a:avLst/>
            </a:prstTxWarp>
            <a:spAutoFit/>
          </a:bodyPr>
          <a:lstStyle/>
          <a:p>
            <a:r>
              <a:rPr lang="en-US" altLang="ja-JP" dirty="0"/>
              <a:t>[1,1]</a:t>
            </a:r>
          </a:p>
        </p:txBody>
      </p:sp>
      <p:sp>
        <p:nvSpPr>
          <p:cNvPr id="224287" name="Rectangle 31"/>
          <p:cNvSpPr>
            <a:spLocks noChangeArrowheads="1"/>
          </p:cNvSpPr>
          <p:nvPr/>
        </p:nvSpPr>
        <p:spPr bwMode="auto">
          <a:xfrm>
            <a:off x="5943600" y="5535613"/>
            <a:ext cx="3001963" cy="1114425"/>
          </a:xfrm>
          <a:prstGeom prst="rect">
            <a:avLst/>
          </a:prstGeom>
          <a:solidFill>
            <a:schemeClr val="hlink"/>
          </a:solidFill>
          <a:ln w="28575">
            <a:noFill/>
            <a:miter lim="800000"/>
            <a:headEnd/>
            <a:tailEnd/>
          </a:ln>
          <a:effectLst>
            <a:outerShdw blurRad="63500" dist="38099" dir="2700000" algn="ctr" rotWithShape="0">
              <a:srgbClr val="000000">
                <a:alpha val="74998"/>
              </a:srgbClr>
            </a:outerShdw>
          </a:effectLst>
        </p:spPr>
        <p:txBody>
          <a:bodyPr anchor="ctr">
            <a:prstTxWarp prst="textNoShape">
              <a:avLst/>
            </a:prstTxWarp>
          </a:bodyPr>
          <a:lstStyle/>
          <a:p>
            <a:pPr algn="l"/>
            <a:r>
              <a:rPr lang="en-US" altLang="ja-JP" sz="1600" dirty="0">
                <a:solidFill>
                  <a:schemeClr val="bg1"/>
                </a:solidFill>
              </a:rPr>
              <a:t>○</a:t>
            </a:r>
            <a:r>
              <a:rPr lang="ja-JP" altLang="en-US" sz="1600" dirty="0">
                <a:solidFill>
                  <a:schemeClr val="bg1"/>
                </a:solidFill>
              </a:rPr>
              <a:t>の中は評価関数（ヒューリスティック関数）</a:t>
            </a:r>
            <a:r>
              <a:rPr lang="en-US" altLang="ja-JP" sz="1600" dirty="0">
                <a:solidFill>
                  <a:schemeClr val="bg1"/>
                </a:solidFill>
              </a:rPr>
              <a:t> </a:t>
            </a:r>
            <a:r>
              <a:rPr lang="en-US" altLang="ja-JP" sz="1600" b="1" i="1" dirty="0" err="1">
                <a:solidFill>
                  <a:schemeClr val="bg1"/>
                </a:solidFill>
              </a:rPr>
              <a:t>f(n</a:t>
            </a:r>
            <a:r>
              <a:rPr lang="en-US" altLang="ja-JP" sz="1600" b="1" i="1" dirty="0">
                <a:solidFill>
                  <a:schemeClr val="bg1"/>
                </a:solidFill>
              </a:rPr>
              <a:t>) </a:t>
            </a:r>
            <a:r>
              <a:rPr lang="ja-JP" altLang="en-US" sz="1600" dirty="0">
                <a:solidFill>
                  <a:schemeClr val="bg1"/>
                </a:solidFill>
              </a:rPr>
              <a:t>の値．ただし，</a:t>
            </a:r>
            <a:r>
              <a:rPr lang="en-US" altLang="ja-JP" sz="1600" b="1" i="1" dirty="0" err="1">
                <a:solidFill>
                  <a:schemeClr val="bg1"/>
                </a:solidFill>
              </a:rPr>
              <a:t>n</a:t>
            </a:r>
            <a:r>
              <a:rPr lang="en-US" altLang="ja-JP" sz="1600" b="1" i="1" dirty="0">
                <a:solidFill>
                  <a:schemeClr val="bg1"/>
                </a:solidFill>
              </a:rPr>
              <a:t> </a:t>
            </a:r>
            <a:r>
              <a:rPr lang="ja-JP" altLang="en-US" sz="1600" dirty="0">
                <a:solidFill>
                  <a:schemeClr val="bg1"/>
                </a:solidFill>
              </a:rPr>
              <a:t>の座標を</a:t>
            </a:r>
            <a:r>
              <a:rPr lang="en-US" altLang="ja-JP" sz="1600" dirty="0">
                <a:solidFill>
                  <a:schemeClr val="bg1"/>
                </a:solidFill>
              </a:rPr>
              <a:t>[</a:t>
            </a:r>
            <a:r>
              <a:rPr lang="en-US" altLang="ja-JP" sz="1600" dirty="0" err="1">
                <a:solidFill>
                  <a:schemeClr val="bg1"/>
                </a:solidFill>
              </a:rPr>
              <a:t>x,y</a:t>
            </a:r>
            <a:r>
              <a:rPr lang="en-US" altLang="ja-JP" sz="1600" dirty="0">
                <a:solidFill>
                  <a:schemeClr val="bg1"/>
                </a:solidFill>
              </a:rPr>
              <a:t>]</a:t>
            </a:r>
            <a:r>
              <a:rPr lang="ja-JP" altLang="en-US" sz="1600" dirty="0">
                <a:solidFill>
                  <a:schemeClr val="bg1"/>
                </a:solidFill>
              </a:rPr>
              <a:t>とすると，</a:t>
            </a:r>
            <a:br>
              <a:rPr lang="en-US" altLang="ja-JP" sz="1600" dirty="0">
                <a:solidFill>
                  <a:schemeClr val="bg1"/>
                </a:solidFill>
              </a:rPr>
            </a:br>
            <a:r>
              <a:rPr lang="en-US" altLang="ja-JP" sz="1600" dirty="0">
                <a:solidFill>
                  <a:schemeClr val="bg1"/>
                </a:solidFill>
              </a:rPr>
              <a:t>         </a:t>
            </a:r>
            <a:r>
              <a:rPr lang="en-US" altLang="ja-JP" sz="1600" b="1" i="1" dirty="0" err="1">
                <a:solidFill>
                  <a:schemeClr val="bg1"/>
                </a:solidFill>
                <a:effectLst>
                  <a:outerShdw blurRad="38100" dist="38100" dir="2700000" algn="tl">
                    <a:srgbClr val="FFFFFF"/>
                  </a:outerShdw>
                </a:effectLst>
              </a:rPr>
              <a:t>f(n</a:t>
            </a:r>
            <a:r>
              <a:rPr lang="en-US" altLang="ja-JP" sz="1600" b="1" i="1" dirty="0">
                <a:solidFill>
                  <a:schemeClr val="bg1"/>
                </a:solidFill>
                <a:effectLst>
                  <a:outerShdw blurRad="38100" dist="38100" dir="2700000" algn="tl">
                    <a:srgbClr val="FFFFFF"/>
                  </a:outerShdw>
                </a:effectLst>
              </a:rPr>
              <a:t>)</a:t>
            </a:r>
            <a:r>
              <a:rPr lang="en-US" altLang="ja-JP" sz="1600" dirty="0">
                <a:solidFill>
                  <a:schemeClr val="bg1"/>
                </a:solidFill>
                <a:effectLst>
                  <a:outerShdw blurRad="38100" dist="38100" dir="2700000" algn="tl">
                    <a:srgbClr val="FFFFFF"/>
                  </a:outerShdw>
                </a:effectLst>
              </a:rPr>
              <a:t> </a:t>
            </a:r>
            <a:r>
              <a:rPr lang="en-US" altLang="ja-JP" sz="1600" i="1" dirty="0">
                <a:solidFill>
                  <a:schemeClr val="bg1"/>
                </a:solidFill>
                <a:effectLst>
                  <a:outerShdw blurRad="38100" dist="38100" dir="2700000" algn="tl">
                    <a:srgbClr val="FFFFFF"/>
                  </a:outerShdw>
                </a:effectLst>
              </a:rPr>
              <a:t>= (4-x) + (3-y)</a:t>
            </a:r>
          </a:p>
        </p:txBody>
      </p:sp>
      <p:sp>
        <p:nvSpPr>
          <p:cNvPr id="224288" name="AutoShape 32"/>
          <p:cNvSpPr>
            <a:spLocks/>
          </p:cNvSpPr>
          <p:nvPr/>
        </p:nvSpPr>
        <p:spPr bwMode="auto">
          <a:xfrm>
            <a:off x="6186488" y="1824038"/>
            <a:ext cx="1639887" cy="371475"/>
          </a:xfrm>
          <a:prstGeom prst="borderCallout2">
            <a:avLst>
              <a:gd name="adj1" fmla="val 30769"/>
              <a:gd name="adj2" fmla="val 104648"/>
              <a:gd name="adj3" fmla="val 30769"/>
              <a:gd name="adj4" fmla="val 119361"/>
              <a:gd name="adj5" fmla="val 360255"/>
              <a:gd name="adj6" fmla="val 149370"/>
            </a:avLst>
          </a:prstGeom>
          <a:solidFill>
            <a:schemeClr val="accent1"/>
          </a:solidFill>
          <a:ln w="28575">
            <a:solidFill>
              <a:schemeClr val="accent1"/>
            </a:solidFill>
            <a:miter lim="800000"/>
            <a:headEnd/>
            <a:tailEnd/>
          </a:ln>
          <a:effectLst/>
        </p:spPr>
        <p:txBody>
          <a:bodyPr anchor="ctr">
            <a:prstTxWarp prst="textNoShape">
              <a:avLst/>
            </a:prstTxWarp>
          </a:bodyPr>
          <a:lstStyle/>
          <a:p>
            <a:r>
              <a:rPr lang="ja-JP" altLang="en-US" sz="1800">
                <a:solidFill>
                  <a:srgbClr val="000000"/>
                </a:solidFill>
              </a:rPr>
              <a:t>局所的最小値</a:t>
            </a:r>
          </a:p>
        </p:txBody>
      </p:sp>
    </p:spTree>
    <p:extLst>
      <p:ext uri="{BB962C8B-B14F-4D97-AF65-F5344CB8AC3E}">
        <p14:creationId xmlns:p14="http://schemas.microsoft.com/office/powerpoint/2010/main" val="1428970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ja-JP" altLang="en-US" dirty="0"/>
              <a:t>制約条件を用いた探索の効率化</a:t>
            </a:r>
          </a:p>
        </p:txBody>
      </p:sp>
      <p:sp>
        <p:nvSpPr>
          <p:cNvPr id="199683" name="Rectangle 3"/>
          <p:cNvSpPr>
            <a:spLocks noGrp="1" noChangeArrowheads="1"/>
          </p:cNvSpPr>
          <p:nvPr>
            <p:ph type="body" idx="1"/>
          </p:nvPr>
        </p:nvSpPr>
        <p:spPr>
          <a:xfrm>
            <a:off x="457200" y="1874838"/>
            <a:ext cx="8229600" cy="2974975"/>
          </a:xfrm>
        </p:spPr>
        <p:txBody>
          <a:bodyPr/>
          <a:lstStyle/>
          <a:p>
            <a:r>
              <a:rPr lang="ja-JP" altLang="en-US" dirty="0"/>
              <a:t>解の探索に</a:t>
            </a:r>
            <a:r>
              <a:rPr lang="ja-JP" altLang="en-US" dirty="0">
                <a:solidFill>
                  <a:schemeClr val="accent1"/>
                </a:solidFill>
                <a:effectLst>
                  <a:outerShdw blurRad="50800" dist="38100" dir="2700000">
                    <a:srgbClr val="000000">
                      <a:alpha val="43000"/>
                    </a:srgbClr>
                  </a:outerShdw>
                </a:effectLst>
              </a:rPr>
              <a:t>制約</a:t>
            </a:r>
            <a:r>
              <a:rPr lang="ja-JP" altLang="en-US" dirty="0"/>
              <a:t>を加える手法</a:t>
            </a:r>
            <a:br>
              <a:rPr lang="en-US" altLang="ja-JP" dirty="0"/>
            </a:br>
            <a:r>
              <a:rPr lang="en-US" altLang="ja-JP" sz="2800" dirty="0"/>
              <a:t>→</a:t>
            </a:r>
            <a:r>
              <a:rPr lang="ja-JP" altLang="en-US" sz="2800" dirty="0"/>
              <a:t>解の探索範囲を減らすことで探索効率を向上</a:t>
            </a:r>
            <a:endParaRPr lang="en-US" altLang="ja-JP" sz="2800" dirty="0"/>
          </a:p>
          <a:p>
            <a:pPr lvl="1"/>
            <a:r>
              <a:rPr lang="ja-JP" altLang="en-US" dirty="0"/>
              <a:t>問題の表現において定義される状態を「許容状態」「禁止状態」に分離する．</a:t>
            </a:r>
            <a:endParaRPr lang="en-US" altLang="ja-JP" dirty="0"/>
          </a:p>
          <a:p>
            <a:pPr lvl="1"/>
            <a:r>
              <a:rPr lang="ja-JP" altLang="en-US" dirty="0"/>
              <a:t>探索の過程で禁止状態に移る作用素は適用しない条件を設ける．</a:t>
            </a:r>
          </a:p>
        </p:txBody>
      </p:sp>
      <p:sp>
        <p:nvSpPr>
          <p:cNvPr id="199684" name="Oval 4"/>
          <p:cNvSpPr>
            <a:spLocks noChangeArrowheads="1"/>
          </p:cNvSpPr>
          <p:nvPr/>
        </p:nvSpPr>
        <p:spPr bwMode="auto">
          <a:xfrm>
            <a:off x="508000" y="5122863"/>
            <a:ext cx="3000375" cy="84455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anchor="ctr">
            <a:prstTxWarp prst="textNoShape">
              <a:avLst/>
            </a:prstTxWarp>
          </a:bodyPr>
          <a:lstStyle/>
          <a:p>
            <a:r>
              <a:rPr lang="ja-JP" altLang="en-US" sz="1600" b="1" dirty="0"/>
              <a:t>「禁止状態」を定義する「制約条件」</a:t>
            </a:r>
          </a:p>
        </p:txBody>
      </p:sp>
      <p:sp>
        <p:nvSpPr>
          <p:cNvPr id="199685" name="Rectangle 5"/>
          <p:cNvSpPr>
            <a:spLocks noChangeArrowheads="1"/>
          </p:cNvSpPr>
          <p:nvPr/>
        </p:nvSpPr>
        <p:spPr bwMode="auto">
          <a:xfrm>
            <a:off x="4618038" y="4611688"/>
            <a:ext cx="4343400" cy="83502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prstTxWarp prst="textNoShape">
              <a:avLst/>
            </a:prstTxWarp>
          </a:bodyPr>
          <a:lstStyle/>
          <a:p>
            <a:pPr algn="l"/>
            <a:r>
              <a:rPr lang="ja-JP" altLang="en-US" sz="1800" dirty="0">
                <a:solidFill>
                  <a:schemeClr val="tx2"/>
                </a:solidFill>
              </a:rPr>
              <a:t>探索しなければならない領域は増加するため探索効率は低下する．</a:t>
            </a:r>
          </a:p>
        </p:txBody>
      </p:sp>
      <p:sp>
        <p:nvSpPr>
          <p:cNvPr id="199686" name="Rectangle 6"/>
          <p:cNvSpPr>
            <a:spLocks noChangeArrowheads="1"/>
          </p:cNvSpPr>
          <p:nvPr/>
        </p:nvSpPr>
        <p:spPr bwMode="auto">
          <a:xfrm>
            <a:off x="4618038" y="5643563"/>
            <a:ext cx="4364037" cy="108426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prstTxWarp prst="textNoShape">
              <a:avLst/>
            </a:prstTxWarp>
          </a:bodyPr>
          <a:lstStyle/>
          <a:p>
            <a:pPr algn="l"/>
            <a:r>
              <a:rPr lang="ja-JP" altLang="en-US" sz="1800">
                <a:solidFill>
                  <a:schemeClr val="tx2"/>
                </a:solidFill>
              </a:rPr>
              <a:t>探索しなければならない領域は減少するが，「禁止状態」の中に目標状態が含まれてしまい，解が見つからなくなる可能性が生じる．</a:t>
            </a:r>
          </a:p>
        </p:txBody>
      </p:sp>
      <p:cxnSp>
        <p:nvCxnSpPr>
          <p:cNvPr id="199687" name="AutoShape 7"/>
          <p:cNvCxnSpPr>
            <a:cxnSpLocks noChangeShapeType="1"/>
            <a:stCxn id="199684" idx="7"/>
            <a:endCxn id="199685" idx="1"/>
          </p:cNvCxnSpPr>
          <p:nvPr/>
        </p:nvCxnSpPr>
        <p:spPr bwMode="auto">
          <a:xfrm flipV="1">
            <a:off x="3068638" y="5029200"/>
            <a:ext cx="1549400" cy="217488"/>
          </a:xfrm>
          <a:prstGeom prst="straightConnector1">
            <a:avLst/>
          </a:prstGeom>
          <a:noFill/>
          <a:ln w="76200">
            <a:solidFill>
              <a:schemeClr val="accent1"/>
            </a:solidFill>
            <a:round/>
            <a:headEnd/>
            <a:tailEnd type="triangle" w="med" len="med"/>
          </a:ln>
          <a:effectLst/>
        </p:spPr>
      </p:cxnSp>
      <p:cxnSp>
        <p:nvCxnSpPr>
          <p:cNvPr id="199688" name="AutoShape 8"/>
          <p:cNvCxnSpPr>
            <a:cxnSpLocks noChangeShapeType="1"/>
            <a:stCxn id="199684" idx="5"/>
            <a:endCxn id="199686" idx="1"/>
          </p:cNvCxnSpPr>
          <p:nvPr/>
        </p:nvCxnSpPr>
        <p:spPr bwMode="auto">
          <a:xfrm>
            <a:off x="3068638" y="5843588"/>
            <a:ext cx="1549400" cy="342900"/>
          </a:xfrm>
          <a:prstGeom prst="straightConnector1">
            <a:avLst/>
          </a:prstGeom>
          <a:noFill/>
          <a:ln w="76200">
            <a:solidFill>
              <a:schemeClr val="accent1"/>
            </a:solidFill>
            <a:round/>
            <a:headEnd/>
            <a:tailEnd type="triangle" w="med" len="med"/>
          </a:ln>
          <a:effectLst/>
        </p:spPr>
      </p:cxnSp>
      <p:sp>
        <p:nvSpPr>
          <p:cNvPr id="199689" name="Text Box 9"/>
          <p:cNvSpPr txBox="1">
            <a:spLocks noChangeArrowheads="1"/>
          </p:cNvSpPr>
          <p:nvPr/>
        </p:nvSpPr>
        <p:spPr bwMode="auto">
          <a:xfrm>
            <a:off x="3303588" y="4743450"/>
            <a:ext cx="1095375"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弱く定義</a:t>
            </a:r>
          </a:p>
        </p:txBody>
      </p:sp>
      <p:sp>
        <p:nvSpPr>
          <p:cNvPr id="199690" name="Text Box 10"/>
          <p:cNvSpPr txBox="1">
            <a:spLocks noChangeArrowheads="1"/>
          </p:cNvSpPr>
          <p:nvPr/>
        </p:nvSpPr>
        <p:spPr bwMode="auto">
          <a:xfrm>
            <a:off x="3303588" y="5983288"/>
            <a:ext cx="1095375" cy="396875"/>
          </a:xfrm>
          <a:prstGeom prst="rect">
            <a:avLst/>
          </a:prstGeom>
          <a:noFill/>
          <a:ln w="28575">
            <a:noFill/>
            <a:miter lim="800000"/>
            <a:headEnd/>
            <a:tailEnd/>
          </a:ln>
          <a:effectLst/>
        </p:spPr>
        <p:txBody>
          <a:bodyPr wrap="none">
            <a:prstTxWarp prst="textNoShape">
              <a:avLst/>
            </a:prstTxWarp>
            <a:spAutoFit/>
          </a:bodyPr>
          <a:lstStyle/>
          <a:p>
            <a:r>
              <a:rPr lang="ja-JP" altLang="en-US">
                <a:solidFill>
                  <a:schemeClr val="tx1"/>
                </a:solidFill>
              </a:rPr>
              <a:t>強く定義</a:t>
            </a:r>
          </a:p>
        </p:txBody>
      </p:sp>
      <p:sp>
        <p:nvSpPr>
          <p:cNvPr id="199691" name="Text Box 11"/>
          <p:cNvSpPr txBox="1">
            <a:spLocks noChangeArrowheads="1"/>
          </p:cNvSpPr>
          <p:nvPr/>
        </p:nvSpPr>
        <p:spPr bwMode="auto">
          <a:xfrm>
            <a:off x="1076325" y="6210300"/>
            <a:ext cx="1938338" cy="396875"/>
          </a:xfrm>
          <a:prstGeom prst="rect">
            <a:avLst/>
          </a:prstGeom>
          <a:noFill/>
          <a:ln w="28575">
            <a:noFill/>
            <a:miter lim="800000"/>
            <a:headEnd/>
            <a:tailEnd/>
          </a:ln>
          <a:effectLst/>
        </p:spPr>
        <p:txBody>
          <a:bodyPr wrap="none">
            <a:prstTxWarp prst="textNoShape">
              <a:avLst/>
            </a:prstTxWarp>
            <a:spAutoFit/>
          </a:bodyPr>
          <a:lstStyle/>
          <a:p>
            <a:r>
              <a:rPr lang="ja-JP" altLang="en-US" b="1">
                <a:solidFill>
                  <a:schemeClr val="accent2"/>
                </a:solidFill>
                <a:effectLst>
                  <a:outerShdw blurRad="38100" dist="38100" dir="2700000" algn="tl">
                    <a:srgbClr val="DDDDDD"/>
                  </a:outerShdw>
                </a:effectLst>
              </a:rPr>
              <a:t>トレードオフ関係</a:t>
            </a:r>
          </a:p>
        </p:txBody>
      </p:sp>
    </p:spTree>
    <p:extLst>
      <p:ext uri="{BB962C8B-B14F-4D97-AF65-F5344CB8AC3E}">
        <p14:creationId xmlns:p14="http://schemas.microsoft.com/office/powerpoint/2010/main" val="1627368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ja-JP" altLang="en-US" sz="4000" dirty="0"/>
              <a:t>制約条件とバックトラックを用いた探索</a:t>
            </a:r>
          </a:p>
        </p:txBody>
      </p:sp>
      <p:sp>
        <p:nvSpPr>
          <p:cNvPr id="201731" name="Rectangle 3"/>
          <p:cNvSpPr>
            <a:spLocks noGrp="1" noChangeArrowheads="1"/>
          </p:cNvSpPr>
          <p:nvPr>
            <p:ph type="body" idx="1"/>
          </p:nvPr>
        </p:nvSpPr>
        <p:spPr>
          <a:xfrm>
            <a:off x="457200" y="1874838"/>
            <a:ext cx="8229600" cy="2835275"/>
          </a:xfrm>
        </p:spPr>
        <p:txBody>
          <a:bodyPr>
            <a:normAutofit lnSpcReduction="10000"/>
          </a:bodyPr>
          <a:lstStyle/>
          <a:p>
            <a:pPr marL="179388" indent="-179388">
              <a:buFont typeface="Times" charset="0"/>
              <a:buNone/>
              <a:tabLst>
                <a:tab pos="179388" algn="l"/>
              </a:tabLst>
            </a:pPr>
            <a:r>
              <a:rPr lang="ja-JP" altLang="en-US" sz="2400" u="sng"/>
              <a:t>宣教師と人喰い人種問題（ＭＣ問題）</a:t>
            </a:r>
            <a:endParaRPr lang="en-US" altLang="ja-JP" sz="2400" u="sng"/>
          </a:p>
          <a:p>
            <a:pPr marL="179388" indent="-179388">
              <a:buFont typeface="Times" charset="0"/>
              <a:buNone/>
              <a:tabLst>
                <a:tab pos="179388" algn="l"/>
              </a:tabLst>
            </a:pPr>
            <a:r>
              <a:rPr lang="en-US" altLang="ja-JP" sz="2400"/>
              <a:t>	</a:t>
            </a:r>
            <a:r>
              <a:rPr lang="ja-JP" altLang="en-US" sz="2400"/>
              <a:t>３人の宣教師</a:t>
            </a:r>
            <a:r>
              <a:rPr lang="en-US" altLang="ja-JP" sz="2400"/>
              <a:t>(missionaries)</a:t>
            </a:r>
            <a:r>
              <a:rPr lang="ja-JP" altLang="en-US" sz="2400"/>
              <a:t>と３人の人喰い人種</a:t>
            </a:r>
            <a:r>
              <a:rPr lang="en-US" altLang="ja-JP" sz="2400"/>
              <a:t>(cannibals)</a:t>
            </a:r>
            <a:r>
              <a:rPr lang="ja-JP" altLang="en-US" sz="2400"/>
              <a:t>が，左岸から右岸に２人乗りのボートで川を渡ろうとしている．川の両岸，あるいはボートの上で宣教師の数より人喰い人種の数が多くなったとき，宣教師は人喰い人種に食べられてしまうものとする．このとき宣教師が食べられてしまうことなく，ボートを使って川を渡る手順を考えよ．</a:t>
            </a:r>
          </a:p>
        </p:txBody>
      </p:sp>
      <p:grpSp>
        <p:nvGrpSpPr>
          <p:cNvPr id="2" name="Group 12"/>
          <p:cNvGrpSpPr>
            <a:grpSpLocks/>
          </p:cNvGrpSpPr>
          <p:nvPr/>
        </p:nvGrpSpPr>
        <p:grpSpPr bwMode="auto">
          <a:xfrm>
            <a:off x="1849438" y="4730750"/>
            <a:ext cx="5592762" cy="1916113"/>
            <a:chOff x="1165" y="2980"/>
            <a:chExt cx="3523" cy="1207"/>
          </a:xfrm>
        </p:grpSpPr>
        <p:sp>
          <p:nvSpPr>
            <p:cNvPr id="201738" name="AutoShape 10"/>
            <p:cNvSpPr>
              <a:spLocks noChangeArrowheads="1"/>
            </p:cNvSpPr>
            <p:nvPr/>
          </p:nvSpPr>
          <p:spPr bwMode="auto">
            <a:xfrm>
              <a:off x="3042" y="2980"/>
              <a:ext cx="1646" cy="1202"/>
            </a:xfrm>
            <a:prstGeom prst="roundRect">
              <a:avLst>
                <a:gd name="adj" fmla="val 16667"/>
              </a:avLst>
            </a:prstGeom>
            <a:gradFill rotWithShape="1">
              <a:gsLst>
                <a:gs pos="0">
                  <a:srgbClr val="006600"/>
                </a:gs>
                <a:gs pos="100000">
                  <a:srgbClr val="006600">
                    <a:gamma/>
                    <a:shade val="46275"/>
                    <a:invGamma/>
                  </a:srgbClr>
                </a:gs>
              </a:gsLst>
              <a:lin ang="0" scaled="1"/>
            </a:gradFill>
            <a:ln w="28575">
              <a:noFill/>
              <a:round/>
              <a:headEnd/>
              <a:tailEnd/>
            </a:ln>
            <a:effectLst/>
          </p:spPr>
          <p:txBody>
            <a:bodyPr wrap="none" anchor="ctr">
              <a:prstTxWarp prst="textNoShape">
                <a:avLst/>
              </a:prstTxWarp>
            </a:bodyPr>
            <a:lstStyle/>
            <a:p>
              <a:endParaRPr lang="ja-JP" altLang="en-US"/>
            </a:p>
          </p:txBody>
        </p:sp>
        <p:sp>
          <p:nvSpPr>
            <p:cNvPr id="201737" name="AutoShape 9"/>
            <p:cNvSpPr>
              <a:spLocks noChangeArrowheads="1"/>
            </p:cNvSpPr>
            <p:nvPr/>
          </p:nvSpPr>
          <p:spPr bwMode="auto">
            <a:xfrm>
              <a:off x="1165" y="2981"/>
              <a:ext cx="1646" cy="1202"/>
            </a:xfrm>
            <a:prstGeom prst="roundRect">
              <a:avLst>
                <a:gd name="adj" fmla="val 16667"/>
              </a:avLst>
            </a:prstGeom>
            <a:gradFill rotWithShape="1">
              <a:gsLst>
                <a:gs pos="0">
                  <a:srgbClr val="008000">
                    <a:gamma/>
                    <a:shade val="46275"/>
                    <a:invGamma/>
                  </a:srgbClr>
                </a:gs>
                <a:gs pos="100000">
                  <a:srgbClr val="008000"/>
                </a:gs>
              </a:gsLst>
              <a:lin ang="0" scaled="1"/>
            </a:gradFill>
            <a:ln w="28575">
              <a:noFill/>
              <a:round/>
              <a:headEnd/>
              <a:tailEnd/>
            </a:ln>
            <a:effectLst/>
          </p:spPr>
          <p:txBody>
            <a:bodyPr wrap="none" anchor="ctr">
              <a:prstTxWarp prst="textNoShape">
                <a:avLst/>
              </a:prstTxWarp>
            </a:bodyPr>
            <a:lstStyle/>
            <a:p>
              <a:endParaRPr lang="ja-JP" altLang="en-US"/>
            </a:p>
          </p:txBody>
        </p:sp>
        <p:grpSp>
          <p:nvGrpSpPr>
            <p:cNvPr id="3" name="Group 11"/>
            <p:cNvGrpSpPr>
              <a:grpSpLocks/>
            </p:cNvGrpSpPr>
            <p:nvPr/>
          </p:nvGrpSpPr>
          <p:grpSpPr bwMode="auto">
            <a:xfrm>
              <a:off x="2251" y="2981"/>
              <a:ext cx="1352" cy="1206"/>
              <a:chOff x="2248" y="2981"/>
              <a:chExt cx="1352" cy="1206"/>
            </a:xfrm>
          </p:grpSpPr>
          <p:sp>
            <p:nvSpPr>
              <p:cNvPr id="201732" name="AutoShape 4" descr="横線 (破線)"/>
              <p:cNvSpPr>
                <a:spLocks noChangeArrowheads="1"/>
              </p:cNvSpPr>
              <p:nvPr/>
            </p:nvSpPr>
            <p:spPr bwMode="auto">
              <a:xfrm>
                <a:off x="2248" y="2981"/>
                <a:ext cx="1352" cy="55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pattFill prst="dashHorz">
                <a:fgClr>
                  <a:schemeClr val="accent1"/>
                </a:fgClr>
                <a:bgClr>
                  <a:srgbClr val="FFFFFF"/>
                </a:bgClr>
              </a:pattFill>
              <a:ln w="28575">
                <a:noFill/>
                <a:miter lim="800000"/>
                <a:headEnd/>
                <a:tailEnd/>
              </a:ln>
              <a:effectLst/>
            </p:spPr>
            <p:txBody>
              <a:bodyPr wrap="none" anchor="ctr">
                <a:prstTxWarp prst="textNoShape">
                  <a:avLst/>
                </a:prstTxWarp>
              </a:bodyPr>
              <a:lstStyle/>
              <a:p>
                <a:endParaRPr lang="ja-JP" altLang="en-US"/>
              </a:p>
            </p:txBody>
          </p:sp>
          <p:sp>
            <p:nvSpPr>
              <p:cNvPr id="201733" name="AutoShape 5" descr="横線 (破線)"/>
              <p:cNvSpPr>
                <a:spLocks noChangeArrowheads="1"/>
              </p:cNvSpPr>
              <p:nvPr/>
            </p:nvSpPr>
            <p:spPr bwMode="auto">
              <a:xfrm flipV="1">
                <a:off x="2409" y="3299"/>
                <a:ext cx="1026" cy="55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pattFill prst="dashHorz">
                <a:fgClr>
                  <a:schemeClr val="accent1"/>
                </a:fgClr>
                <a:bgClr>
                  <a:srgbClr val="FFFFFF"/>
                </a:bgClr>
              </a:pattFill>
              <a:ln w="28575">
                <a:noFill/>
                <a:miter lim="800000"/>
                <a:headEnd/>
                <a:tailEnd/>
              </a:ln>
              <a:effectLst/>
            </p:spPr>
            <p:txBody>
              <a:bodyPr wrap="none" anchor="ctr">
                <a:prstTxWarp prst="textNoShape">
                  <a:avLst/>
                </a:prstTxWarp>
              </a:bodyPr>
              <a:lstStyle/>
              <a:p>
                <a:endParaRPr lang="ja-JP" altLang="en-US"/>
              </a:p>
            </p:txBody>
          </p:sp>
          <p:sp>
            <p:nvSpPr>
              <p:cNvPr id="201736" name="AutoShape 8" descr="横線 (破線)"/>
              <p:cNvSpPr>
                <a:spLocks noChangeArrowheads="1"/>
              </p:cNvSpPr>
              <p:nvPr/>
            </p:nvSpPr>
            <p:spPr bwMode="auto">
              <a:xfrm>
                <a:off x="2408" y="3849"/>
                <a:ext cx="1026" cy="33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pattFill prst="dashHorz">
                <a:fgClr>
                  <a:schemeClr val="accent1"/>
                </a:fgClr>
                <a:bgClr>
                  <a:srgbClr val="FFFFFF"/>
                </a:bgClr>
              </a:pattFill>
              <a:ln w="28575">
                <a:noFill/>
                <a:miter lim="800000"/>
                <a:headEnd/>
                <a:tailEnd/>
              </a:ln>
              <a:effectLst/>
            </p:spPr>
            <p:txBody>
              <a:bodyPr wrap="none" anchor="ctr">
                <a:prstTxWarp prst="textNoShape">
                  <a:avLst/>
                </a:prstTxWarp>
              </a:bodyPr>
              <a:lstStyle/>
              <a:p>
                <a:endParaRPr lang="ja-JP" altLang="en-US"/>
              </a:p>
            </p:txBody>
          </p:sp>
        </p:grpSp>
      </p:grpSp>
      <p:sp>
        <p:nvSpPr>
          <p:cNvPr id="201741" name="AutoShape 13"/>
          <p:cNvSpPr>
            <a:spLocks noChangeArrowheads="1"/>
          </p:cNvSpPr>
          <p:nvPr/>
        </p:nvSpPr>
        <p:spPr bwMode="auto">
          <a:xfrm>
            <a:off x="3917950" y="5456238"/>
            <a:ext cx="446088" cy="16986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CC3300"/>
          </a:solidFill>
          <a:ln w="28575">
            <a:noFill/>
            <a:miter lim="800000"/>
            <a:headEnd/>
            <a:tailEnd/>
          </a:ln>
          <a:effectLst>
            <a:prstShdw prst="shdw17" dist="17961" dir="2700000">
              <a:srgbClr val="CC3300">
                <a:gamma/>
                <a:shade val="60000"/>
                <a:invGamma/>
                <a:alpha val="74998"/>
              </a:srgbClr>
            </a:prstShdw>
          </a:effectLst>
        </p:spPr>
        <p:txBody>
          <a:bodyPr wrap="none" anchor="ctr">
            <a:prstTxWarp prst="textNoShape">
              <a:avLst/>
            </a:prstTxWarp>
          </a:bodyPr>
          <a:lstStyle/>
          <a:p>
            <a:endParaRPr lang="ja-JP" altLang="en-US"/>
          </a:p>
        </p:txBody>
      </p:sp>
      <p:grpSp>
        <p:nvGrpSpPr>
          <p:cNvPr id="4" name="Group 21"/>
          <p:cNvGrpSpPr>
            <a:grpSpLocks/>
          </p:cNvGrpSpPr>
          <p:nvPr/>
        </p:nvGrpSpPr>
        <p:grpSpPr bwMode="auto">
          <a:xfrm>
            <a:off x="2090738" y="4986338"/>
            <a:ext cx="1031875" cy="1343025"/>
            <a:chOff x="1317" y="3141"/>
            <a:chExt cx="650" cy="846"/>
          </a:xfrm>
        </p:grpSpPr>
        <p:pic>
          <p:nvPicPr>
            <p:cNvPr id="201742" name="Picture 14" descr="MCj03103880000[1]"/>
            <p:cNvPicPr>
              <a:picLocks noChangeAspect="1" noChangeArrowheads="1"/>
            </p:cNvPicPr>
            <p:nvPr/>
          </p:nvPicPr>
          <p:blipFill>
            <a:blip r:embed="rId3"/>
            <a:srcRect/>
            <a:stretch>
              <a:fillRect/>
            </a:stretch>
          </p:blipFill>
          <p:spPr bwMode="auto">
            <a:xfrm>
              <a:off x="1459" y="3141"/>
              <a:ext cx="236" cy="328"/>
            </a:xfrm>
            <a:prstGeom prst="rect">
              <a:avLst/>
            </a:prstGeom>
            <a:noFill/>
          </p:spPr>
        </p:pic>
        <p:pic>
          <p:nvPicPr>
            <p:cNvPr id="201743" name="Picture 15" descr="MCj03103880000[1]"/>
            <p:cNvPicPr>
              <a:picLocks noChangeAspect="1" noChangeArrowheads="1"/>
            </p:cNvPicPr>
            <p:nvPr/>
          </p:nvPicPr>
          <p:blipFill>
            <a:blip r:embed="rId3"/>
            <a:srcRect/>
            <a:stretch>
              <a:fillRect/>
            </a:stretch>
          </p:blipFill>
          <p:spPr bwMode="auto">
            <a:xfrm>
              <a:off x="1595" y="3277"/>
              <a:ext cx="236" cy="328"/>
            </a:xfrm>
            <a:prstGeom prst="rect">
              <a:avLst/>
            </a:prstGeom>
            <a:noFill/>
          </p:spPr>
        </p:pic>
        <p:pic>
          <p:nvPicPr>
            <p:cNvPr id="201744" name="Picture 16" descr="MCj03103880000[1]"/>
            <p:cNvPicPr>
              <a:picLocks noChangeAspect="1" noChangeArrowheads="1"/>
            </p:cNvPicPr>
            <p:nvPr/>
          </p:nvPicPr>
          <p:blipFill>
            <a:blip r:embed="rId3"/>
            <a:srcRect/>
            <a:stretch>
              <a:fillRect/>
            </a:stretch>
          </p:blipFill>
          <p:spPr bwMode="auto">
            <a:xfrm>
              <a:off x="1731" y="3413"/>
              <a:ext cx="236" cy="328"/>
            </a:xfrm>
            <a:prstGeom prst="rect">
              <a:avLst/>
            </a:prstGeom>
            <a:noFill/>
          </p:spPr>
        </p:pic>
        <p:pic>
          <p:nvPicPr>
            <p:cNvPr id="201746" name="Picture 18" descr="MCj02154280000[1]"/>
            <p:cNvPicPr>
              <a:picLocks noChangeAspect="1" noChangeArrowheads="1"/>
            </p:cNvPicPr>
            <p:nvPr/>
          </p:nvPicPr>
          <p:blipFill>
            <a:blip r:embed="rId4"/>
            <a:srcRect/>
            <a:stretch>
              <a:fillRect/>
            </a:stretch>
          </p:blipFill>
          <p:spPr bwMode="auto">
            <a:xfrm>
              <a:off x="1317" y="3428"/>
              <a:ext cx="305" cy="287"/>
            </a:xfrm>
            <a:prstGeom prst="rect">
              <a:avLst/>
            </a:prstGeom>
            <a:noFill/>
          </p:spPr>
        </p:pic>
        <p:pic>
          <p:nvPicPr>
            <p:cNvPr id="201747" name="Picture 19" descr="MCj02154280000[1]"/>
            <p:cNvPicPr>
              <a:picLocks noChangeAspect="1" noChangeArrowheads="1"/>
            </p:cNvPicPr>
            <p:nvPr/>
          </p:nvPicPr>
          <p:blipFill>
            <a:blip r:embed="rId4"/>
            <a:srcRect/>
            <a:stretch>
              <a:fillRect/>
            </a:stretch>
          </p:blipFill>
          <p:spPr bwMode="auto">
            <a:xfrm>
              <a:off x="1453" y="3564"/>
              <a:ext cx="305" cy="287"/>
            </a:xfrm>
            <a:prstGeom prst="rect">
              <a:avLst/>
            </a:prstGeom>
            <a:noFill/>
          </p:spPr>
        </p:pic>
        <p:pic>
          <p:nvPicPr>
            <p:cNvPr id="201748" name="Picture 20" descr="MCj02154280000[1]"/>
            <p:cNvPicPr>
              <a:picLocks noChangeAspect="1" noChangeArrowheads="1"/>
            </p:cNvPicPr>
            <p:nvPr/>
          </p:nvPicPr>
          <p:blipFill>
            <a:blip r:embed="rId4"/>
            <a:srcRect/>
            <a:stretch>
              <a:fillRect/>
            </a:stretch>
          </p:blipFill>
          <p:spPr bwMode="auto">
            <a:xfrm>
              <a:off x="1589" y="3700"/>
              <a:ext cx="305" cy="287"/>
            </a:xfrm>
            <a:prstGeom prst="rect">
              <a:avLst/>
            </a:prstGeom>
            <a:noFill/>
          </p:spPr>
        </p:pic>
      </p:grpSp>
      <p:grpSp>
        <p:nvGrpSpPr>
          <p:cNvPr id="5" name="Group 22"/>
          <p:cNvGrpSpPr>
            <a:grpSpLocks/>
          </p:cNvGrpSpPr>
          <p:nvPr/>
        </p:nvGrpSpPr>
        <p:grpSpPr bwMode="auto">
          <a:xfrm>
            <a:off x="5795963" y="4994275"/>
            <a:ext cx="1031875" cy="1343025"/>
            <a:chOff x="1317" y="3141"/>
            <a:chExt cx="650" cy="846"/>
          </a:xfrm>
        </p:grpSpPr>
        <p:pic>
          <p:nvPicPr>
            <p:cNvPr id="201751" name="Picture 23" descr="MCj03103880000[1]"/>
            <p:cNvPicPr>
              <a:picLocks noChangeAspect="1" noChangeArrowheads="1"/>
            </p:cNvPicPr>
            <p:nvPr/>
          </p:nvPicPr>
          <p:blipFill>
            <a:blip r:embed="rId3"/>
            <a:srcRect/>
            <a:stretch>
              <a:fillRect/>
            </a:stretch>
          </p:blipFill>
          <p:spPr bwMode="auto">
            <a:xfrm>
              <a:off x="1459" y="3141"/>
              <a:ext cx="236" cy="328"/>
            </a:xfrm>
            <a:prstGeom prst="rect">
              <a:avLst/>
            </a:prstGeom>
            <a:noFill/>
          </p:spPr>
        </p:pic>
        <p:pic>
          <p:nvPicPr>
            <p:cNvPr id="201752" name="Picture 24" descr="MCj03103880000[1]"/>
            <p:cNvPicPr>
              <a:picLocks noChangeAspect="1" noChangeArrowheads="1"/>
            </p:cNvPicPr>
            <p:nvPr/>
          </p:nvPicPr>
          <p:blipFill>
            <a:blip r:embed="rId3"/>
            <a:srcRect/>
            <a:stretch>
              <a:fillRect/>
            </a:stretch>
          </p:blipFill>
          <p:spPr bwMode="auto">
            <a:xfrm>
              <a:off x="1595" y="3277"/>
              <a:ext cx="236" cy="328"/>
            </a:xfrm>
            <a:prstGeom prst="rect">
              <a:avLst/>
            </a:prstGeom>
            <a:noFill/>
          </p:spPr>
        </p:pic>
        <p:pic>
          <p:nvPicPr>
            <p:cNvPr id="201753" name="Picture 25" descr="MCj03103880000[1]"/>
            <p:cNvPicPr>
              <a:picLocks noChangeAspect="1" noChangeArrowheads="1"/>
            </p:cNvPicPr>
            <p:nvPr/>
          </p:nvPicPr>
          <p:blipFill>
            <a:blip r:embed="rId3"/>
            <a:srcRect/>
            <a:stretch>
              <a:fillRect/>
            </a:stretch>
          </p:blipFill>
          <p:spPr bwMode="auto">
            <a:xfrm>
              <a:off x="1731" y="3413"/>
              <a:ext cx="236" cy="328"/>
            </a:xfrm>
            <a:prstGeom prst="rect">
              <a:avLst/>
            </a:prstGeom>
            <a:noFill/>
          </p:spPr>
        </p:pic>
        <p:pic>
          <p:nvPicPr>
            <p:cNvPr id="201754" name="Picture 26" descr="MCj02154280000[1]"/>
            <p:cNvPicPr>
              <a:picLocks noChangeAspect="1" noChangeArrowheads="1"/>
            </p:cNvPicPr>
            <p:nvPr/>
          </p:nvPicPr>
          <p:blipFill>
            <a:blip r:embed="rId4"/>
            <a:srcRect/>
            <a:stretch>
              <a:fillRect/>
            </a:stretch>
          </p:blipFill>
          <p:spPr bwMode="auto">
            <a:xfrm>
              <a:off x="1317" y="3428"/>
              <a:ext cx="305" cy="287"/>
            </a:xfrm>
            <a:prstGeom prst="rect">
              <a:avLst/>
            </a:prstGeom>
            <a:noFill/>
          </p:spPr>
        </p:pic>
        <p:pic>
          <p:nvPicPr>
            <p:cNvPr id="201755" name="Picture 27" descr="MCj02154280000[1]"/>
            <p:cNvPicPr>
              <a:picLocks noChangeAspect="1" noChangeArrowheads="1"/>
            </p:cNvPicPr>
            <p:nvPr/>
          </p:nvPicPr>
          <p:blipFill>
            <a:blip r:embed="rId4"/>
            <a:srcRect/>
            <a:stretch>
              <a:fillRect/>
            </a:stretch>
          </p:blipFill>
          <p:spPr bwMode="auto">
            <a:xfrm>
              <a:off x="1453" y="3564"/>
              <a:ext cx="305" cy="287"/>
            </a:xfrm>
            <a:prstGeom prst="rect">
              <a:avLst/>
            </a:prstGeom>
            <a:noFill/>
          </p:spPr>
        </p:pic>
        <p:pic>
          <p:nvPicPr>
            <p:cNvPr id="201756" name="Picture 28" descr="MCj02154280000[1]"/>
            <p:cNvPicPr>
              <a:picLocks noChangeAspect="1" noChangeArrowheads="1"/>
            </p:cNvPicPr>
            <p:nvPr/>
          </p:nvPicPr>
          <p:blipFill>
            <a:blip r:embed="rId4"/>
            <a:srcRect/>
            <a:stretch>
              <a:fillRect/>
            </a:stretch>
          </p:blipFill>
          <p:spPr bwMode="auto">
            <a:xfrm>
              <a:off x="1589" y="3700"/>
              <a:ext cx="305" cy="287"/>
            </a:xfrm>
            <a:prstGeom prst="rect">
              <a:avLst/>
            </a:prstGeom>
            <a:noFill/>
          </p:spPr>
        </p:pic>
      </p:grpSp>
    </p:spTree>
    <p:extLst>
      <p:ext uri="{BB962C8B-B14F-4D97-AF65-F5344CB8AC3E}">
        <p14:creationId xmlns:p14="http://schemas.microsoft.com/office/powerpoint/2010/main" val="101987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10000"/>
                                  </p:stCondLst>
                                  <p:childTnLst>
                                    <p:animEffect transition="out" filter="fade">
                                      <p:cBhvr>
                                        <p:cTn id="6" dur="5000"/>
                                        <p:tgtEl>
                                          <p:spTgt spid="4"/>
                                        </p:tgtEl>
                                      </p:cBhvr>
                                    </p:animEffect>
                                    <p:set>
                                      <p:cBhvr>
                                        <p:cTn id="7" dur="1" fill="hold">
                                          <p:stCondLst>
                                            <p:cond delay="4999"/>
                                          </p:stCondLst>
                                        </p:cTn>
                                        <p:tgtEl>
                                          <p:spTgt spid="4"/>
                                        </p:tgtEl>
                                        <p:attrNameLst>
                                          <p:attrName>style.visibility</p:attrName>
                                        </p:attrNameLst>
                                      </p:cBhvr>
                                      <p:to>
                                        <p:strVal val="hidden"/>
                                      </p:to>
                                    </p:set>
                                  </p:childTnLst>
                                </p:cTn>
                              </p:par>
                            </p:childTnLst>
                          </p:cTn>
                        </p:par>
                        <p:par>
                          <p:cTn id="8" fill="hold">
                            <p:stCondLst>
                              <p:cond delay="15000"/>
                            </p:stCondLst>
                            <p:childTnLst>
                              <p:par>
                                <p:cTn id="9" presetID="0" presetClass="path" presetSubtype="0" fill="hold" grpId="0" nodeType="afterEffect">
                                  <p:stCondLst>
                                    <p:cond delay="0"/>
                                  </p:stCondLst>
                                  <p:childTnLst>
                                    <p:animMotion origin="layout" path="M -0.00052 0.00093 C 0.02673 -0.01319 0.06389 0.00139 0.09496 -0.00648 C 0.10434 -0.00602 0.11389 -0.00625 0.12326 -0.00486 C 0.12535 -0.00463 0.11892 -0.0037 0.11684 -0.00347 C 0.10712 -0.00278 0.09722 -0.00255 0.0875 -0.00208 C 0.05885 0.00139 0.07083 -0.00023 0.05156 0.00232 C 0.00642 0.00069 -0.00191 0.00208 0.04496 -0.00208 C 0.07621 -0.00486 0.05087 -0.00162 0.0842 -0.00648 C 0.09253 -0.00602 0.10573 -0.01505 0.1092 -0.00486 C 0.1125 0.00486 0.09323 -0.00393 0.08524 -0.00347 C 0.07187 -0.00255 0.04496 -0.00069 0.04496 -0.00069 C 0.03298 0.00232 0.02239 0.00208 0.01024 0.00093 C 0.04479 -0.00556 0.00677 0.00139 0.04722 -0.00486 C 0.05295 -0.00579 0.06458 -0.00787 0.06458 -0.00787 C 0.07257 -0.01134 0.07413 -0.0125 0.0842 -0.01366 C 0.12361 -0.01204 0.10729 -0.01227 0.13316 -0.01227 " pathEditMode="relative" ptsTypes="fffffffffffffffA">
                                      <p:cBhvr>
                                        <p:cTn id="10" dur="5000" fill="hold"/>
                                        <p:tgtEl>
                                          <p:spTgt spid="201741"/>
                                        </p:tgtEl>
                                        <p:attrNameLst>
                                          <p:attrName>ppt_x</p:attrName>
                                          <p:attrName>ppt_y</p:attrName>
                                        </p:attrNameLst>
                                      </p:cBhvr>
                                    </p:animMotion>
                                  </p:childTnLst>
                                </p:cTn>
                              </p:par>
                            </p:childTnLst>
                          </p:cTn>
                        </p:par>
                        <p:par>
                          <p:cTn id="11" fill="hold">
                            <p:stCondLst>
                              <p:cond delay="20000"/>
                            </p:stCondLst>
                            <p:childTnLst>
                              <p:par>
                                <p:cTn id="12" presetID="10"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4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ja-JP" altLang="en-US" sz="4800" dirty="0"/>
              <a:t>ＭＣ問題の状態空間の表現</a:t>
            </a:r>
          </a:p>
        </p:txBody>
      </p:sp>
      <p:sp>
        <p:nvSpPr>
          <p:cNvPr id="203779" name="Rectangle 3"/>
          <p:cNvSpPr>
            <a:spLocks noGrp="1" noChangeArrowheads="1"/>
          </p:cNvSpPr>
          <p:nvPr>
            <p:ph type="body" idx="1"/>
          </p:nvPr>
        </p:nvSpPr>
        <p:spPr>
          <a:xfrm>
            <a:off x="779462" y="1882587"/>
            <a:ext cx="7581901" cy="4685253"/>
          </a:xfrm>
        </p:spPr>
        <p:txBody>
          <a:bodyPr>
            <a:normAutofit/>
          </a:bodyPr>
          <a:lstStyle/>
          <a:p>
            <a:r>
              <a:rPr lang="ja-JP" altLang="en-US" sz="2400" dirty="0"/>
              <a:t>定義</a:t>
            </a:r>
            <a:endParaRPr lang="en-US" altLang="ja-JP" sz="2400" dirty="0"/>
          </a:p>
          <a:p>
            <a:pPr lvl="1"/>
            <a:r>
              <a:rPr lang="ja-JP" altLang="en-US" sz="2000" dirty="0"/>
              <a:t>時刻ｔに，左岸Ｌにいる宣教師の数：　　　</a:t>
            </a:r>
            <a:r>
              <a:rPr lang="en-US" altLang="ja-JP" sz="2000" dirty="0"/>
              <a:t> </a:t>
            </a:r>
            <a:r>
              <a:rPr lang="ja-JP" altLang="en-US" sz="2000" dirty="0"/>
              <a:t>Ｍ（ｔ）</a:t>
            </a:r>
            <a:br>
              <a:rPr lang="en-US" altLang="ja-JP" sz="2000" dirty="0"/>
            </a:br>
            <a:r>
              <a:rPr lang="ja-JP" altLang="en-US" sz="2000" dirty="0"/>
              <a:t>　　　　　　　　　　　　　　人喰い人種の数：　Ｃ（ｔ）</a:t>
            </a:r>
            <a:endParaRPr lang="en-US" altLang="ja-JP" sz="2000" dirty="0"/>
          </a:p>
          <a:p>
            <a:pPr lvl="1"/>
            <a:r>
              <a:rPr lang="ja-JP" altLang="en-US" sz="2000" dirty="0"/>
              <a:t>時刻ｔでボートが右岸Ｒに接岸している状態：　Ｄ（ｔ）＝Ｒ</a:t>
            </a:r>
            <a:br>
              <a:rPr lang="en-US" altLang="ja-JP" sz="2000" dirty="0"/>
            </a:br>
            <a:r>
              <a:rPr lang="ja-JP" altLang="en-US" sz="2000" dirty="0"/>
              <a:t>　　　　　　　　　　左岸Ｌに接岸している状態：　Ｄ（ｔ）＝Ｌ</a:t>
            </a:r>
            <a:endParaRPr lang="en-US" altLang="ja-JP" sz="2000" dirty="0"/>
          </a:p>
          <a:p>
            <a:pPr lvl="1"/>
            <a:r>
              <a:rPr lang="ja-JP" altLang="en-US" sz="2000" dirty="0"/>
              <a:t>ボートが岸に着いたときすべての人間は一旦ボートを降りる．</a:t>
            </a:r>
            <a:endParaRPr lang="en-US" altLang="ja-JP" sz="2000" dirty="0"/>
          </a:p>
          <a:p>
            <a:r>
              <a:rPr lang="ja-JP" altLang="en-US" sz="2400" dirty="0"/>
              <a:t>状態空間の表現</a:t>
            </a:r>
            <a:endParaRPr lang="en-US" altLang="ja-JP" sz="2400" dirty="0"/>
          </a:p>
          <a:p>
            <a:pPr lvl="1"/>
            <a:r>
              <a:rPr lang="ja-JP" altLang="en-US" sz="2000" dirty="0"/>
              <a:t>状態　ｓ（ｔ）＝＜Ｍ（ｔ），Ｃ（ｔ），Ｄ（ｔ）＞</a:t>
            </a:r>
            <a:br>
              <a:rPr lang="en-US" altLang="ja-JP" sz="2000" dirty="0"/>
            </a:br>
            <a:r>
              <a:rPr lang="ja-JP" altLang="en-US" sz="2000" dirty="0"/>
              <a:t>ただし，　０</a:t>
            </a:r>
            <a:r>
              <a:rPr lang="en-US" altLang="ja-JP" sz="2000" dirty="0"/>
              <a:t>≦</a:t>
            </a:r>
            <a:r>
              <a:rPr lang="ja-JP" altLang="en-US" sz="2000" dirty="0"/>
              <a:t>Ｍ（ｔ）</a:t>
            </a:r>
            <a:r>
              <a:rPr lang="en-US" altLang="ja-JP" sz="2000" dirty="0"/>
              <a:t>≦</a:t>
            </a:r>
            <a:r>
              <a:rPr lang="ja-JP" altLang="en-US" sz="2000" dirty="0"/>
              <a:t>３，０</a:t>
            </a:r>
            <a:r>
              <a:rPr lang="en-US" altLang="ja-JP" sz="2000" dirty="0"/>
              <a:t>≦</a:t>
            </a:r>
            <a:r>
              <a:rPr lang="ja-JP" altLang="en-US" sz="2000" dirty="0"/>
              <a:t>Ｃ（ｔ）</a:t>
            </a:r>
            <a:r>
              <a:rPr lang="en-US" altLang="ja-JP" sz="2000" dirty="0"/>
              <a:t>≦</a:t>
            </a:r>
            <a:r>
              <a:rPr lang="ja-JP" altLang="en-US" sz="2000" dirty="0"/>
              <a:t>３</a:t>
            </a:r>
            <a:br>
              <a:rPr lang="en-US" altLang="ja-JP" sz="2000" dirty="0"/>
            </a:br>
            <a:r>
              <a:rPr lang="ja-JP" altLang="en-US" sz="2000" dirty="0"/>
              <a:t>　　　　　｜Ｍ（ｔ）－Ｍ（ｔ＋１）｜＋｜Ｃ（ｔ）－Ｃ（ｔ＋１）｜</a:t>
            </a:r>
            <a:r>
              <a:rPr lang="en-US" altLang="ja-JP" sz="2000" dirty="0"/>
              <a:t>≦</a:t>
            </a:r>
            <a:r>
              <a:rPr lang="ja-JP" altLang="en-US" sz="2000" dirty="0"/>
              <a:t>２</a:t>
            </a:r>
            <a:endParaRPr lang="en-US" altLang="ja-JP" sz="2000" dirty="0"/>
          </a:p>
          <a:p>
            <a:pPr lvl="1"/>
            <a:r>
              <a:rPr lang="ja-JP" altLang="en-US" sz="2000" dirty="0"/>
              <a:t>初期状態　ｓ</a:t>
            </a:r>
            <a:r>
              <a:rPr lang="ja-JP" altLang="en-US" sz="2000" baseline="-25000" dirty="0"/>
              <a:t>０</a:t>
            </a:r>
            <a:r>
              <a:rPr lang="ja-JP" altLang="en-US" sz="2000" dirty="0"/>
              <a:t>＝＜３，３，Ｌ＞</a:t>
            </a:r>
            <a:endParaRPr lang="en-US" altLang="ja-JP" sz="2000" dirty="0"/>
          </a:p>
          <a:p>
            <a:pPr lvl="1"/>
            <a:r>
              <a:rPr lang="ja-JP" altLang="en-US" sz="2000" dirty="0"/>
              <a:t>目標状態　ｓ</a:t>
            </a:r>
            <a:r>
              <a:rPr lang="ja-JP" altLang="en-US" sz="2000" baseline="-25000" dirty="0"/>
              <a:t>ｇ</a:t>
            </a:r>
            <a:r>
              <a:rPr lang="ja-JP" altLang="en-US" sz="2000" dirty="0"/>
              <a:t>＝＜０，０，Ｒ＞</a:t>
            </a:r>
          </a:p>
        </p:txBody>
      </p:sp>
    </p:spTree>
    <p:extLst>
      <p:ext uri="{BB962C8B-B14F-4D97-AF65-F5344CB8AC3E}">
        <p14:creationId xmlns:p14="http://schemas.microsoft.com/office/powerpoint/2010/main" val="1423159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ja-JP" altLang="en-US"/>
              <a:t>ＭＣ問題の禁止状態と許容状態</a:t>
            </a:r>
          </a:p>
        </p:txBody>
      </p:sp>
      <p:sp>
        <p:nvSpPr>
          <p:cNvPr id="205827" name="Rectangle 3"/>
          <p:cNvSpPr>
            <a:spLocks noGrp="1" noChangeArrowheads="1"/>
          </p:cNvSpPr>
          <p:nvPr>
            <p:ph type="body" idx="1"/>
          </p:nvPr>
        </p:nvSpPr>
        <p:spPr>
          <a:xfrm>
            <a:off x="779462" y="1882587"/>
            <a:ext cx="7581901" cy="4685049"/>
          </a:xfrm>
        </p:spPr>
        <p:txBody>
          <a:bodyPr>
            <a:normAutofit lnSpcReduction="10000"/>
          </a:bodyPr>
          <a:lstStyle/>
          <a:p>
            <a:r>
              <a:rPr lang="ja-JP" altLang="en-US" sz="2800" dirty="0"/>
              <a:t>禁止状態</a:t>
            </a:r>
            <a:r>
              <a:rPr lang="ja-JP" altLang="en-US" sz="2000" dirty="0"/>
              <a:t>（右岸か左岸で人喰い人種が宣教師の数より多くなる状態のすべて）</a:t>
            </a:r>
            <a:br>
              <a:rPr lang="en-US" altLang="ja-JP" sz="2800" dirty="0"/>
            </a:br>
            <a:r>
              <a:rPr lang="ja-JP" altLang="en-US" sz="2800" dirty="0">
                <a:solidFill>
                  <a:schemeClr val="accent1"/>
                </a:solidFill>
                <a:effectLst>
                  <a:outerShdw blurRad="50800" dist="38100" dir="2700000">
                    <a:srgbClr val="000000">
                      <a:alpha val="43000"/>
                    </a:srgbClr>
                  </a:outerShdw>
                </a:effectLst>
              </a:rPr>
              <a:t>Ｓ</a:t>
            </a:r>
            <a:r>
              <a:rPr lang="ja-JP" altLang="en-US" sz="2800" baseline="-25000" dirty="0">
                <a:solidFill>
                  <a:schemeClr val="accent1"/>
                </a:solidFill>
                <a:effectLst>
                  <a:outerShdw blurRad="50800" dist="38100" dir="2700000">
                    <a:srgbClr val="000000">
                      <a:alpha val="43000"/>
                    </a:srgbClr>
                  </a:outerShdw>
                </a:effectLst>
              </a:rPr>
              <a:t>Ｆ</a:t>
            </a:r>
            <a:r>
              <a:rPr lang="ja-JP" altLang="en-US" sz="2800" dirty="0">
                <a:solidFill>
                  <a:schemeClr val="accent1"/>
                </a:solidFill>
                <a:effectLst>
                  <a:outerShdw blurRad="50800" dist="38100" dir="2700000">
                    <a:srgbClr val="000000">
                      <a:alpha val="43000"/>
                    </a:srgbClr>
                  </a:outerShdw>
                </a:effectLst>
              </a:rPr>
              <a:t>＝｛＜Ｍ（ｔ），Ｃ（ｔ），Ｄ（ｔ）＞｜Ｍ（ｔ）＜Ｃ（ｔ）または　３－Ｍ（ｔ）＜３－Ｃ（ｔ）｝</a:t>
            </a:r>
            <a:endParaRPr lang="en-US" altLang="ja-JP" sz="2800" dirty="0">
              <a:solidFill>
                <a:schemeClr val="accent1"/>
              </a:solidFill>
              <a:effectLst>
                <a:outerShdw blurRad="50800" dist="38100" dir="2700000">
                  <a:srgbClr val="000000">
                    <a:alpha val="43000"/>
                  </a:srgbClr>
                </a:outerShdw>
              </a:effectLst>
            </a:endParaRPr>
          </a:p>
          <a:p>
            <a:pPr marL="958850" lvl="1" indent="-501650">
              <a:buFont typeface="Wingdings" charset="2"/>
              <a:buNone/>
            </a:pPr>
            <a:r>
              <a:rPr lang="en-US" altLang="ja-JP" sz="2400" dirty="0"/>
              <a:t>S</a:t>
            </a:r>
            <a:r>
              <a:rPr lang="en-US" altLang="ja-JP" sz="2400" baseline="-25000" dirty="0"/>
              <a:t>F</a:t>
            </a:r>
            <a:r>
              <a:rPr lang="en-US" altLang="ja-JP" sz="2400" dirty="0"/>
              <a:t>={&lt;2,3,D&gt;, &lt;1,3,D&gt;, &lt;1,2,D&gt;, &lt;2,1,D&gt;, &lt;2,0,D&gt;, &lt;1,0,D&gt;}</a:t>
            </a:r>
            <a:br>
              <a:rPr lang="en-US" altLang="ja-JP" sz="2400" dirty="0"/>
            </a:br>
            <a:r>
              <a:rPr lang="ja-JP" altLang="en-US" sz="2400" dirty="0"/>
              <a:t>ただし，ＤはＲまたはＬ．</a:t>
            </a:r>
            <a:endParaRPr lang="en-US" altLang="ja-JP" sz="2400" dirty="0"/>
          </a:p>
          <a:p>
            <a:r>
              <a:rPr lang="ja-JP" altLang="en-US" sz="2800" dirty="0"/>
              <a:t>全状態集合をＳで表し，許容状態をＳ</a:t>
            </a:r>
            <a:r>
              <a:rPr lang="ja-JP" altLang="en-US" sz="2800" baseline="-25000" dirty="0"/>
              <a:t>Ｇ</a:t>
            </a:r>
            <a:r>
              <a:rPr lang="ja-JP" altLang="en-US" sz="2800" dirty="0"/>
              <a:t>で表すと，</a:t>
            </a:r>
            <a:br>
              <a:rPr lang="en-US" altLang="ja-JP" sz="2800" dirty="0"/>
            </a:br>
            <a:r>
              <a:rPr lang="ja-JP" altLang="en-US" sz="2800" dirty="0"/>
              <a:t>Ｓ</a:t>
            </a:r>
            <a:r>
              <a:rPr lang="ja-JP" altLang="en-US" sz="2800" baseline="-25000" dirty="0"/>
              <a:t>Ｇ</a:t>
            </a:r>
            <a:r>
              <a:rPr lang="ja-JP" altLang="en-US" sz="2800" dirty="0"/>
              <a:t>＝Ｓ－Ｓ</a:t>
            </a:r>
            <a:r>
              <a:rPr lang="ja-JP" altLang="en-US" sz="2800" baseline="-25000" dirty="0"/>
              <a:t>Ｆ</a:t>
            </a:r>
            <a:endParaRPr lang="en-US" altLang="ja-JP" sz="2800" baseline="-25000" dirty="0"/>
          </a:p>
          <a:p>
            <a:pPr marL="958850" lvl="1" indent="-501650">
              <a:buFont typeface="Wingdings" charset="2"/>
              <a:buNone/>
            </a:pPr>
            <a:r>
              <a:rPr lang="en-US" altLang="ja-JP" sz="2400" dirty="0"/>
              <a:t>S</a:t>
            </a:r>
            <a:r>
              <a:rPr lang="en-US" altLang="ja-JP" sz="2400" baseline="-25000" dirty="0"/>
              <a:t>G</a:t>
            </a:r>
            <a:r>
              <a:rPr lang="en-US" altLang="ja-JP" sz="2400" dirty="0"/>
              <a:t>={&lt;0,0,R&gt;, &lt;0,3,D&gt;, &lt;0,2,D&gt;, &lt;0,1,D&gt;, &lt;1,1,D&gt;, &lt;2,2,D&gt;, &lt;3,0,D&gt;, &lt;3,1,D&gt;, &lt;3,2,D&gt;, &lt;3,3,L&gt;}</a:t>
            </a:r>
          </a:p>
        </p:txBody>
      </p:sp>
    </p:spTree>
    <p:extLst>
      <p:ext uri="{BB962C8B-B14F-4D97-AF65-F5344CB8AC3E}">
        <p14:creationId xmlns:p14="http://schemas.microsoft.com/office/powerpoint/2010/main" val="462113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ja-JP" altLang="en-US"/>
              <a:t>解の探索</a:t>
            </a:r>
          </a:p>
        </p:txBody>
      </p:sp>
      <p:sp>
        <p:nvSpPr>
          <p:cNvPr id="207875" name="Rectangle 3"/>
          <p:cNvSpPr>
            <a:spLocks noGrp="1" noChangeArrowheads="1"/>
          </p:cNvSpPr>
          <p:nvPr>
            <p:ph type="body" idx="1"/>
          </p:nvPr>
        </p:nvSpPr>
        <p:spPr>
          <a:xfrm>
            <a:off x="779462" y="1882588"/>
            <a:ext cx="7581901" cy="4726216"/>
          </a:xfrm>
        </p:spPr>
        <p:txBody>
          <a:bodyPr>
            <a:normAutofit lnSpcReduction="10000"/>
          </a:bodyPr>
          <a:lstStyle/>
          <a:p>
            <a:pPr marL="357188" indent="-357188"/>
            <a:r>
              <a:rPr lang="ja-JP" altLang="en-US" sz="2800" dirty="0"/>
              <a:t>縦型探索を用いる．</a:t>
            </a:r>
            <a:endParaRPr lang="en-US" altLang="ja-JP" sz="2800" dirty="0"/>
          </a:p>
          <a:p>
            <a:pPr marL="357188" indent="-357188"/>
            <a:r>
              <a:rPr lang="ja-JP" altLang="en-US" sz="2800" dirty="0">
                <a:solidFill>
                  <a:srgbClr val="F2D908"/>
                </a:solidFill>
                <a:effectLst>
                  <a:outerShdw blurRad="50800" dist="38100" dir="2700000">
                    <a:srgbClr val="000000">
                      <a:alpha val="43000"/>
                    </a:srgbClr>
                  </a:outerShdw>
                </a:effectLst>
              </a:rPr>
              <a:t>禁止状態を行き止まり状態と見なして</a:t>
            </a:r>
            <a:r>
              <a:rPr lang="ja-JP" altLang="en-US" sz="2800" dirty="0"/>
              <a:t>，バックトラック（前の状態に戻る）する．</a:t>
            </a:r>
            <a:endParaRPr lang="en-US" altLang="ja-JP" sz="2800" dirty="0"/>
          </a:p>
          <a:p>
            <a:pPr marL="357188" indent="-357188"/>
            <a:r>
              <a:rPr lang="ja-JP" altLang="en-US" sz="2800" dirty="0"/>
              <a:t>適用する作用素（</a:t>
            </a:r>
            <a:r>
              <a:rPr lang="en-US" altLang="ja-JP" sz="2800" dirty="0"/>
              <a:t>N</a:t>
            </a:r>
            <a:r>
              <a:rPr lang="en-US" altLang="ja-JP" sz="2800" baseline="-25000" dirty="0"/>
              <a:t>1</a:t>
            </a:r>
            <a:r>
              <a:rPr lang="ja-JP" altLang="en-US" sz="2800" dirty="0"/>
              <a:t>～</a:t>
            </a:r>
            <a:r>
              <a:rPr lang="en-US" altLang="ja-JP" sz="2800" dirty="0"/>
              <a:t>N</a:t>
            </a:r>
            <a:r>
              <a:rPr lang="en-US" altLang="ja-JP" sz="2800" baseline="-25000" dirty="0"/>
              <a:t>10</a:t>
            </a:r>
            <a:r>
              <a:rPr lang="ja-JP" altLang="en-US" sz="2800" dirty="0"/>
              <a:t>の１０個）</a:t>
            </a:r>
            <a:endParaRPr lang="en-US" altLang="ja-JP" sz="2800" dirty="0"/>
          </a:p>
          <a:p>
            <a:pPr marL="1006475" lvl="1" indent="-469900">
              <a:buFont typeface="Wingdings" charset="2"/>
              <a:buAutoNum type="arabicPeriod"/>
            </a:pPr>
            <a:r>
              <a:rPr lang="en-US" altLang="ja-JP" sz="2400" dirty="0"/>
              <a:t>if ((</a:t>
            </a:r>
            <a:r>
              <a:rPr lang="en-US" altLang="ja-JP" sz="2400" dirty="0" err="1"/>
              <a:t>D(t</a:t>
            </a:r>
            <a:r>
              <a:rPr lang="en-US" altLang="ja-JP" sz="2400" dirty="0"/>
              <a:t>)=L) &amp;&amp; (M(t)≧1) then</a:t>
            </a:r>
            <a:br>
              <a:rPr lang="en-US" altLang="ja-JP" sz="2400" dirty="0"/>
            </a:br>
            <a:r>
              <a:rPr lang="en-US" altLang="ja-JP" sz="2400" dirty="0"/>
              <a:t>M(t+1)←M(t)-1, C(t+1)←C(t), D(t+1)←R</a:t>
            </a:r>
          </a:p>
          <a:p>
            <a:pPr marL="1006475" lvl="1" indent="-469900">
              <a:buFont typeface="Wingdings" charset="2"/>
              <a:buAutoNum type="arabicPeriod"/>
            </a:pPr>
            <a:r>
              <a:rPr lang="en-US" altLang="ja-JP" sz="2400" dirty="0"/>
              <a:t>if ((</a:t>
            </a:r>
            <a:r>
              <a:rPr lang="en-US" altLang="ja-JP" sz="2400" dirty="0" err="1"/>
              <a:t>D(t</a:t>
            </a:r>
            <a:r>
              <a:rPr lang="en-US" altLang="ja-JP" sz="2400" dirty="0"/>
              <a:t>)=L) &amp;&amp; (M(t)≧2) then</a:t>
            </a:r>
            <a:br>
              <a:rPr lang="en-US" altLang="ja-JP" sz="2400" dirty="0"/>
            </a:br>
            <a:r>
              <a:rPr lang="en-US" altLang="ja-JP" sz="2400" dirty="0"/>
              <a:t>M(t+1)←M(t)-2, C(t+1)←C(t), D(t+1)←R</a:t>
            </a:r>
          </a:p>
          <a:p>
            <a:pPr marL="1006475" lvl="1" indent="-469900">
              <a:buFont typeface="Wingdings" charset="2"/>
              <a:buAutoNum type="arabicPeriod"/>
            </a:pPr>
            <a:r>
              <a:rPr lang="en-US" altLang="ja-JP" sz="2400" dirty="0"/>
              <a:t>if ((</a:t>
            </a:r>
            <a:r>
              <a:rPr lang="en-US" altLang="ja-JP" sz="2400" dirty="0" err="1"/>
              <a:t>D(t</a:t>
            </a:r>
            <a:r>
              <a:rPr lang="en-US" altLang="ja-JP" sz="2400" dirty="0"/>
              <a:t>)=L) &amp;&amp; (C(t)≧1) then</a:t>
            </a:r>
            <a:br>
              <a:rPr lang="en-US" altLang="ja-JP" sz="2400" dirty="0"/>
            </a:br>
            <a:r>
              <a:rPr lang="en-US" altLang="ja-JP" sz="2400" dirty="0"/>
              <a:t>M(t+1)←M(t), C(t+1)←C(t)-1, D(t+1)←R</a:t>
            </a:r>
          </a:p>
        </p:txBody>
      </p:sp>
    </p:spTree>
    <p:extLst>
      <p:ext uri="{BB962C8B-B14F-4D97-AF65-F5344CB8AC3E}">
        <p14:creationId xmlns:p14="http://schemas.microsoft.com/office/powerpoint/2010/main" val="1099533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t>課題（１）</a:t>
            </a:r>
          </a:p>
        </p:txBody>
      </p:sp>
      <p:sp>
        <p:nvSpPr>
          <p:cNvPr id="209923" name="Rectangle 3"/>
          <p:cNvSpPr>
            <a:spLocks noGrp="1" noChangeArrowheads="1"/>
          </p:cNvSpPr>
          <p:nvPr>
            <p:ph type="body" idx="1"/>
          </p:nvPr>
        </p:nvSpPr>
        <p:spPr>
          <a:xfrm>
            <a:off x="779462" y="1882588"/>
            <a:ext cx="7581901" cy="4562362"/>
          </a:xfrm>
        </p:spPr>
        <p:txBody>
          <a:bodyPr>
            <a:normAutofit/>
          </a:bodyPr>
          <a:lstStyle/>
          <a:p>
            <a:r>
              <a:rPr lang="en-US" altLang="ja-JP" sz="2800" dirty="0"/>
              <a:t>N</a:t>
            </a:r>
            <a:r>
              <a:rPr lang="en-US" altLang="ja-JP" sz="2800" baseline="-25000" dirty="0"/>
              <a:t>4</a:t>
            </a:r>
            <a:r>
              <a:rPr lang="ja-JP" altLang="en-US" sz="2800" dirty="0"/>
              <a:t>～</a:t>
            </a:r>
            <a:r>
              <a:rPr lang="en-US" altLang="ja-JP" sz="2800" dirty="0"/>
              <a:t>N</a:t>
            </a:r>
            <a:r>
              <a:rPr lang="en-US" altLang="ja-JP" sz="2800" baseline="-25000" dirty="0"/>
              <a:t>10</a:t>
            </a:r>
            <a:r>
              <a:rPr lang="ja-JP" altLang="en-US" sz="2800" dirty="0"/>
              <a:t>を記述せよ</a:t>
            </a:r>
            <a:endParaRPr lang="en-US" altLang="ja-JP" sz="2800" dirty="0"/>
          </a:p>
          <a:p>
            <a:r>
              <a:rPr lang="ja-JP" altLang="en-US" sz="2800" dirty="0"/>
              <a:t>ヒント</a:t>
            </a:r>
            <a:endParaRPr lang="en-US" altLang="ja-JP" sz="2800" dirty="0"/>
          </a:p>
          <a:p>
            <a:pPr lvl="1"/>
            <a:r>
              <a:rPr lang="en-US" altLang="ja-JP" sz="2400" dirty="0"/>
              <a:t>N</a:t>
            </a:r>
            <a:r>
              <a:rPr lang="en-US" altLang="ja-JP" sz="2400" baseline="-25000" dirty="0"/>
              <a:t>5</a:t>
            </a:r>
            <a:br>
              <a:rPr lang="en-US" altLang="ja-JP" sz="2400" dirty="0"/>
            </a:br>
            <a:r>
              <a:rPr lang="en-US" altLang="ja-JP" sz="2400" dirty="0"/>
              <a:t>if ((</a:t>
            </a:r>
            <a:r>
              <a:rPr lang="en-US" altLang="ja-JP" sz="2400" dirty="0" err="1"/>
              <a:t>D(t</a:t>
            </a:r>
            <a:r>
              <a:rPr lang="en-US" altLang="ja-JP" sz="2400" dirty="0"/>
              <a:t>)=L) &amp;&amp; (M(t)≧1) &amp;&amp; (C(t)≧1) then</a:t>
            </a:r>
            <a:br>
              <a:rPr lang="en-US" altLang="ja-JP" sz="2400" dirty="0"/>
            </a:br>
            <a:r>
              <a:rPr lang="en-US" altLang="ja-JP" sz="2400" dirty="0"/>
              <a:t>M(t+1)←M(t)-1, C(t+1)←C(t)-1, D(t+1)←R</a:t>
            </a:r>
          </a:p>
          <a:p>
            <a:pPr lvl="1"/>
            <a:r>
              <a:rPr lang="en-US" altLang="ja-JP" sz="2400" dirty="0"/>
              <a:t>N</a:t>
            </a:r>
            <a:r>
              <a:rPr lang="en-US" altLang="ja-JP" sz="2400" baseline="-25000" dirty="0"/>
              <a:t>10</a:t>
            </a:r>
            <a:br>
              <a:rPr lang="en-US" altLang="ja-JP" sz="2400" dirty="0"/>
            </a:br>
            <a:r>
              <a:rPr lang="en-US" altLang="ja-JP" sz="2400" dirty="0"/>
              <a:t>if ((</a:t>
            </a:r>
            <a:r>
              <a:rPr lang="en-US" altLang="ja-JP" sz="2400" dirty="0" err="1"/>
              <a:t>D(t</a:t>
            </a:r>
            <a:r>
              <a:rPr lang="en-US" altLang="ja-JP" sz="2400" dirty="0"/>
              <a:t>)=R) &amp;&amp; (M(t)≦2) &amp;&amp; (C(t)≦2) then</a:t>
            </a:r>
            <a:br>
              <a:rPr lang="en-US" altLang="ja-JP" sz="2400" dirty="0"/>
            </a:br>
            <a:r>
              <a:rPr lang="en-US" altLang="ja-JP" sz="2400" dirty="0"/>
              <a:t>M(t+1)←M(t)+1, C(t+1)←C(t)+1, D(t+1)←L</a:t>
            </a:r>
          </a:p>
        </p:txBody>
      </p:sp>
    </p:spTree>
    <p:extLst>
      <p:ext uri="{BB962C8B-B14F-4D97-AF65-F5344CB8AC3E}">
        <p14:creationId xmlns:p14="http://schemas.microsoft.com/office/powerpoint/2010/main" val="1261600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ja-JP" altLang="en-US" sz="5400" dirty="0"/>
              <a:t>許容状態を満たす条件と移動方法</a:t>
            </a:r>
          </a:p>
        </p:txBody>
      </p:sp>
      <p:sp>
        <p:nvSpPr>
          <p:cNvPr id="220163" name="Rectangle 3"/>
          <p:cNvSpPr>
            <a:spLocks noGrp="1" noChangeArrowheads="1"/>
          </p:cNvSpPr>
          <p:nvPr>
            <p:ph type="body" idx="1"/>
          </p:nvPr>
        </p:nvSpPr>
        <p:spPr>
          <a:xfrm>
            <a:off x="779462" y="1882587"/>
            <a:ext cx="7850753" cy="4739871"/>
          </a:xfrm>
        </p:spPr>
        <p:txBody>
          <a:bodyPr>
            <a:normAutofit/>
          </a:bodyPr>
          <a:lstStyle/>
          <a:p>
            <a:r>
              <a:rPr lang="en-US" altLang="ja-JP" sz="2800" dirty="0" err="1"/>
              <a:t>M(t)≧C(t</a:t>
            </a:r>
            <a:r>
              <a:rPr lang="en-US" altLang="ja-JP" sz="2800" dirty="0"/>
              <a:t>)</a:t>
            </a:r>
            <a:r>
              <a:rPr lang="ja-JP" altLang="en-US" sz="2800" dirty="0"/>
              <a:t>　かつ　</a:t>
            </a:r>
            <a:r>
              <a:rPr lang="en-US" altLang="ja-JP" sz="2800" dirty="0"/>
              <a:t>3-M(t)≧3-C(t)</a:t>
            </a:r>
            <a:r>
              <a:rPr lang="ja-JP" altLang="en-US" sz="2800" dirty="0"/>
              <a:t>　を満たす状態</a:t>
            </a:r>
            <a:br>
              <a:rPr lang="en-US" altLang="ja-JP" sz="2800" dirty="0"/>
            </a:br>
            <a:r>
              <a:rPr lang="en-US" altLang="ja-JP" sz="2800" dirty="0"/>
              <a:t>⇒</a:t>
            </a:r>
            <a:r>
              <a:rPr lang="ja-JP" altLang="en-US" sz="2800" dirty="0"/>
              <a:t>任意のｔに対して，</a:t>
            </a:r>
            <a:br>
              <a:rPr lang="en-US" altLang="ja-JP" sz="2800" dirty="0"/>
            </a:br>
            <a:r>
              <a:rPr lang="ja-JP" altLang="en-US" sz="2800" dirty="0"/>
              <a:t>　　</a:t>
            </a:r>
            <a:r>
              <a:rPr lang="en-US" altLang="ja-JP" sz="2800" dirty="0" err="1"/>
              <a:t>M(t</a:t>
            </a:r>
            <a:r>
              <a:rPr lang="en-US" altLang="ja-JP" sz="2800" dirty="0"/>
              <a:t>)=0</a:t>
            </a:r>
            <a:r>
              <a:rPr lang="ja-JP" altLang="en-US" sz="2800" dirty="0"/>
              <a:t>　または　</a:t>
            </a:r>
            <a:r>
              <a:rPr lang="en-US" altLang="ja-JP" sz="2800" dirty="0" err="1"/>
              <a:t>M(t</a:t>
            </a:r>
            <a:r>
              <a:rPr lang="en-US" altLang="ja-JP" sz="2800" dirty="0"/>
              <a:t>)=3</a:t>
            </a:r>
            <a:r>
              <a:rPr lang="ja-JP" altLang="en-US" sz="2800" dirty="0"/>
              <a:t>　または　</a:t>
            </a:r>
            <a:r>
              <a:rPr lang="en-US" altLang="ja-JP" sz="2800" dirty="0" err="1"/>
              <a:t>M(t</a:t>
            </a:r>
            <a:r>
              <a:rPr lang="en-US" altLang="ja-JP" sz="2800" dirty="0"/>
              <a:t>)=</a:t>
            </a:r>
            <a:r>
              <a:rPr lang="en-US" altLang="ja-JP" sz="2800" dirty="0" err="1"/>
              <a:t>C(t</a:t>
            </a:r>
            <a:r>
              <a:rPr lang="en-US" altLang="ja-JP" sz="2800" dirty="0"/>
              <a:t>)</a:t>
            </a:r>
          </a:p>
          <a:p>
            <a:pPr lvl="1"/>
            <a:r>
              <a:rPr lang="en-US" altLang="ja-JP" sz="2400" dirty="0" err="1"/>
              <a:t>M(t</a:t>
            </a:r>
            <a:r>
              <a:rPr lang="en-US" altLang="ja-JP" sz="2400" dirty="0"/>
              <a:t>)=3 or </a:t>
            </a:r>
            <a:r>
              <a:rPr lang="en-US" altLang="ja-JP" sz="2400" dirty="0" err="1"/>
              <a:t>M(t</a:t>
            </a:r>
            <a:r>
              <a:rPr lang="en-US" altLang="ja-JP" sz="2400" dirty="0"/>
              <a:t>)=0</a:t>
            </a:r>
            <a:br>
              <a:rPr lang="en-US" altLang="ja-JP" sz="2400" dirty="0"/>
            </a:br>
            <a:r>
              <a:rPr lang="en-US" altLang="ja-JP" sz="2400" dirty="0"/>
              <a:t>→</a:t>
            </a:r>
            <a:r>
              <a:rPr lang="ja-JP" altLang="en-US" sz="2400" dirty="0"/>
              <a:t>　宣教師はボートに乗らない，または　</a:t>
            </a:r>
            <a:r>
              <a:rPr lang="en-US" altLang="ja-JP" sz="2400" dirty="0"/>
              <a:t>M(t+1)=C(t+1)</a:t>
            </a:r>
            <a:r>
              <a:rPr lang="ja-JP" altLang="en-US" sz="2400" dirty="0"/>
              <a:t>　になるように移動させる．</a:t>
            </a:r>
            <a:endParaRPr lang="en-US" altLang="ja-JP" sz="2400" dirty="0"/>
          </a:p>
          <a:p>
            <a:pPr lvl="1"/>
            <a:r>
              <a:rPr lang="en-US" altLang="ja-JP" sz="2400" dirty="0" err="1"/>
              <a:t>M(t</a:t>
            </a:r>
            <a:r>
              <a:rPr lang="en-US" altLang="ja-JP" sz="2400" dirty="0"/>
              <a:t>)=</a:t>
            </a:r>
            <a:r>
              <a:rPr lang="en-US" altLang="ja-JP" sz="2400" dirty="0" err="1"/>
              <a:t>C(t</a:t>
            </a:r>
            <a:r>
              <a:rPr lang="en-US" altLang="ja-JP" sz="2400" dirty="0"/>
              <a:t>)</a:t>
            </a:r>
            <a:br>
              <a:rPr lang="en-US" altLang="ja-JP" sz="2400" dirty="0"/>
            </a:br>
            <a:r>
              <a:rPr lang="en-US" altLang="ja-JP" sz="2400" dirty="0"/>
              <a:t>→</a:t>
            </a:r>
            <a:r>
              <a:rPr lang="ja-JP" altLang="en-US" sz="2400" dirty="0"/>
              <a:t>　</a:t>
            </a:r>
            <a:r>
              <a:rPr lang="en-US" altLang="ja-JP" sz="2400" dirty="0"/>
              <a:t>M(t+1)=3</a:t>
            </a:r>
            <a:r>
              <a:rPr lang="ja-JP" altLang="en-US" sz="2400" dirty="0"/>
              <a:t>　または　</a:t>
            </a:r>
            <a:r>
              <a:rPr lang="en-US" altLang="ja-JP" sz="2400" dirty="0"/>
              <a:t>M(t+1)=0</a:t>
            </a:r>
            <a:r>
              <a:rPr lang="ja-JP" altLang="en-US" sz="2400" dirty="0"/>
              <a:t>　になる移動を行う，あるいは，宣教師と人喰い人種を１人ずつ移動させる．</a:t>
            </a:r>
          </a:p>
        </p:txBody>
      </p:sp>
    </p:spTree>
    <p:extLst>
      <p:ext uri="{BB962C8B-B14F-4D97-AF65-F5344CB8AC3E}">
        <p14:creationId xmlns:p14="http://schemas.microsoft.com/office/powerpoint/2010/main" val="20177778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0" name="Rectangle 4"/>
          <p:cNvSpPr>
            <a:spLocks noGrp="1" noChangeArrowheads="1"/>
          </p:cNvSpPr>
          <p:nvPr>
            <p:ph type="title"/>
          </p:nvPr>
        </p:nvSpPr>
        <p:spPr/>
        <p:txBody>
          <a:bodyPr/>
          <a:lstStyle/>
          <a:p>
            <a:r>
              <a:rPr lang="ja-JP" altLang="en-US"/>
              <a:t>適用する作用素（続き）</a:t>
            </a:r>
          </a:p>
        </p:txBody>
      </p:sp>
      <p:sp>
        <p:nvSpPr>
          <p:cNvPr id="214021" name="Rectangle 5"/>
          <p:cNvSpPr>
            <a:spLocks noGrp="1" noChangeArrowheads="1"/>
          </p:cNvSpPr>
          <p:nvPr>
            <p:ph type="body" idx="1"/>
          </p:nvPr>
        </p:nvSpPr>
        <p:spPr>
          <a:xfrm>
            <a:off x="457200" y="1874838"/>
            <a:ext cx="8229600" cy="4784725"/>
          </a:xfrm>
        </p:spPr>
        <p:txBody>
          <a:bodyPr>
            <a:normAutofit lnSpcReduction="10000"/>
          </a:bodyPr>
          <a:lstStyle/>
          <a:p>
            <a:pPr marL="712788" lvl="1" indent="-533400">
              <a:buFont typeface="Times" charset="0"/>
              <a:buAutoNum type="arabicPeriod" startAt="4"/>
            </a:pPr>
            <a:r>
              <a:rPr lang="en-US" altLang="ja-JP" sz="2000" dirty="0"/>
              <a:t>if ((D(t)=L) &amp;&amp; (</a:t>
            </a:r>
            <a:r>
              <a:rPr lang="en-US" altLang="ja-JP" sz="2000"/>
              <a:t>C(t) ≧</a:t>
            </a:r>
            <a:r>
              <a:rPr lang="en-US" altLang="ja-JP" sz="2000" dirty="0"/>
              <a:t>2)) then</a:t>
            </a:r>
            <a:br>
              <a:rPr lang="en-US" altLang="ja-JP" sz="2000" dirty="0"/>
            </a:br>
            <a:r>
              <a:rPr lang="en-US" altLang="ja-JP" sz="2000" dirty="0"/>
              <a:t>M(t+1)←M(t), C(t+1)←C(t)-2, D(t+1)←R</a:t>
            </a:r>
          </a:p>
          <a:p>
            <a:pPr marL="712788" lvl="1" indent="-533400">
              <a:buFont typeface="Times" charset="0"/>
              <a:buAutoNum type="arabicPeriod" startAt="4"/>
            </a:pPr>
            <a:r>
              <a:rPr lang="en-US" altLang="ja-JP" sz="2000" dirty="0"/>
              <a:t>if ((D(t)=L) &amp;&amp; (M(t)≧1) &amp;&amp; (C(t)≧1) then</a:t>
            </a:r>
            <a:br>
              <a:rPr lang="en-US" altLang="ja-JP" sz="2000" dirty="0"/>
            </a:br>
            <a:r>
              <a:rPr lang="en-US" altLang="ja-JP" sz="2000" dirty="0"/>
              <a:t>M(t+1)←M(t)-1, C(t+1)←C(t)-1, D(t+1)←R</a:t>
            </a:r>
          </a:p>
          <a:p>
            <a:pPr marL="712788" lvl="1" indent="-533400">
              <a:buFont typeface="Times" charset="0"/>
              <a:buAutoNum type="arabicPeriod" startAt="4"/>
            </a:pPr>
            <a:r>
              <a:rPr lang="en-US" altLang="ja-JP" sz="2000" dirty="0"/>
              <a:t>if ((D(t)=R) &amp;&amp; (M(t)≦2)) then</a:t>
            </a:r>
            <a:br>
              <a:rPr lang="en-US" altLang="ja-JP" sz="2000" dirty="0"/>
            </a:br>
            <a:r>
              <a:rPr lang="en-US" altLang="ja-JP" sz="2000" dirty="0"/>
              <a:t>M(t+1)←M(t)+1, C(t+1)←C(t), D(t+1)←L</a:t>
            </a:r>
          </a:p>
          <a:p>
            <a:pPr marL="712788" lvl="1" indent="-533400">
              <a:buFont typeface="Times" charset="0"/>
              <a:buAutoNum type="arabicPeriod" startAt="4"/>
            </a:pPr>
            <a:r>
              <a:rPr lang="en-US" altLang="ja-JP" sz="2000" dirty="0"/>
              <a:t>if ((D(t)=R) &amp;&amp; (M(t)≦1)) then</a:t>
            </a:r>
            <a:br>
              <a:rPr lang="en-US" altLang="ja-JP" sz="2000" dirty="0"/>
            </a:br>
            <a:r>
              <a:rPr lang="en-US" altLang="ja-JP" sz="2000" dirty="0"/>
              <a:t>M(t+1)←M(t)+2, C(t+1)←C(t), D(t+1)←L</a:t>
            </a:r>
          </a:p>
          <a:p>
            <a:pPr marL="712788" lvl="1" indent="-533400">
              <a:buFont typeface="Times" charset="0"/>
              <a:buAutoNum type="arabicPeriod" startAt="4"/>
            </a:pPr>
            <a:r>
              <a:rPr lang="en-US" altLang="ja-JP" sz="2000" dirty="0"/>
              <a:t>if ((D(t)=R) &amp;&amp; (C(t)≦2)) then</a:t>
            </a:r>
            <a:br>
              <a:rPr lang="en-US" altLang="ja-JP" sz="2000" dirty="0"/>
            </a:br>
            <a:r>
              <a:rPr lang="en-US" altLang="ja-JP" sz="2000" dirty="0"/>
              <a:t>M(t+1)←M(t), C(t+1)←C(t)+1, D(t+1)←L</a:t>
            </a:r>
          </a:p>
          <a:p>
            <a:pPr marL="712788" lvl="1" indent="-533400">
              <a:buFont typeface="Times" charset="0"/>
              <a:buAutoNum type="arabicPeriod" startAt="4"/>
            </a:pPr>
            <a:r>
              <a:rPr lang="en-US" altLang="ja-JP" sz="2000" dirty="0"/>
              <a:t>if ((D(t)=R) &amp;&amp; (C(t)≦1)) then</a:t>
            </a:r>
            <a:br>
              <a:rPr lang="en-US" altLang="ja-JP" sz="2000" dirty="0"/>
            </a:br>
            <a:r>
              <a:rPr lang="en-US" altLang="ja-JP" sz="2000" dirty="0"/>
              <a:t>M(t+1)←M(t), C(t+1)←C(t)+2, D(t+1)←L</a:t>
            </a:r>
          </a:p>
          <a:p>
            <a:pPr marL="712788" lvl="1" indent="-533400">
              <a:buFont typeface="Times" charset="0"/>
              <a:buAutoNum type="arabicPeriod" startAt="4"/>
            </a:pPr>
            <a:r>
              <a:rPr lang="en-US" altLang="ja-JP" sz="2000" dirty="0"/>
              <a:t>if ((D(t)=R) &amp;&amp; (M(t)≦2) &amp;&amp; (C(t)≦2) then</a:t>
            </a:r>
            <a:br>
              <a:rPr lang="en-US" altLang="ja-JP" sz="2000" dirty="0"/>
            </a:br>
            <a:r>
              <a:rPr lang="en-US" altLang="ja-JP" sz="2000" dirty="0"/>
              <a:t>M(t+1)←M(t)+1, C(t+1)←C(t)+1, D(t+1)←L</a:t>
            </a:r>
          </a:p>
        </p:txBody>
      </p:sp>
    </p:spTree>
    <p:extLst>
      <p:ext uri="{BB962C8B-B14F-4D97-AF65-F5344CB8AC3E}">
        <p14:creationId xmlns:p14="http://schemas.microsoft.com/office/powerpoint/2010/main" val="13202407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ja-JP" altLang="en-US"/>
              <a:t>課題（２）</a:t>
            </a:r>
          </a:p>
        </p:txBody>
      </p:sp>
      <p:sp>
        <p:nvSpPr>
          <p:cNvPr id="211971" name="Rectangle 3"/>
          <p:cNvSpPr>
            <a:spLocks noGrp="1" noChangeArrowheads="1"/>
          </p:cNvSpPr>
          <p:nvPr>
            <p:ph type="body" idx="1"/>
          </p:nvPr>
        </p:nvSpPr>
        <p:spPr>
          <a:xfrm>
            <a:off x="457200" y="1874838"/>
            <a:ext cx="8229600" cy="679450"/>
          </a:xfrm>
        </p:spPr>
        <p:txBody>
          <a:bodyPr/>
          <a:lstStyle/>
          <a:p>
            <a:r>
              <a:rPr lang="ja-JP" altLang="en-US"/>
              <a:t>ＭＣ問題の状態空間を生成し，完成させよ．</a:t>
            </a:r>
          </a:p>
        </p:txBody>
      </p:sp>
      <p:sp>
        <p:nvSpPr>
          <p:cNvPr id="211972" name="Rectangle 4"/>
          <p:cNvSpPr>
            <a:spLocks noChangeArrowheads="1"/>
          </p:cNvSpPr>
          <p:nvPr/>
        </p:nvSpPr>
        <p:spPr bwMode="auto">
          <a:xfrm>
            <a:off x="274638" y="4349750"/>
            <a:ext cx="963612" cy="457200"/>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&lt;3,3,L&gt;</a:t>
            </a:r>
          </a:p>
        </p:txBody>
      </p:sp>
      <p:grpSp>
        <p:nvGrpSpPr>
          <p:cNvPr id="2" name="Group 20"/>
          <p:cNvGrpSpPr>
            <a:grpSpLocks/>
          </p:cNvGrpSpPr>
          <p:nvPr/>
        </p:nvGrpSpPr>
        <p:grpSpPr bwMode="auto">
          <a:xfrm>
            <a:off x="1984375" y="2622550"/>
            <a:ext cx="965200" cy="3913188"/>
            <a:chOff x="1218" y="1652"/>
            <a:chExt cx="608" cy="2465"/>
          </a:xfrm>
        </p:grpSpPr>
        <p:sp>
          <p:nvSpPr>
            <p:cNvPr id="211973" name="Rectangle 5"/>
            <p:cNvSpPr>
              <a:spLocks noChangeArrowheads="1"/>
            </p:cNvSpPr>
            <p:nvPr/>
          </p:nvSpPr>
          <p:spPr bwMode="auto">
            <a:xfrm>
              <a:off x="1218" y="1652"/>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u="sng">
                  <a:solidFill>
                    <a:schemeClr val="bg1"/>
                  </a:solidFill>
                </a:rPr>
                <a:t>&lt;2,3,R&gt;</a:t>
              </a:r>
            </a:p>
          </p:txBody>
        </p:sp>
        <p:sp>
          <p:nvSpPr>
            <p:cNvPr id="211974" name="Rectangle 6"/>
            <p:cNvSpPr>
              <a:spLocks noChangeArrowheads="1"/>
            </p:cNvSpPr>
            <p:nvPr/>
          </p:nvSpPr>
          <p:spPr bwMode="auto">
            <a:xfrm>
              <a:off x="1218" y="2198"/>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&lt;2,2,R&gt;</a:t>
              </a:r>
            </a:p>
          </p:txBody>
        </p:sp>
        <p:sp>
          <p:nvSpPr>
            <p:cNvPr id="211975" name="Rectangle 7"/>
            <p:cNvSpPr>
              <a:spLocks noChangeArrowheads="1"/>
            </p:cNvSpPr>
            <p:nvPr/>
          </p:nvSpPr>
          <p:spPr bwMode="auto">
            <a:xfrm>
              <a:off x="1219" y="2740"/>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&lt;3,1,R&gt;</a:t>
              </a:r>
            </a:p>
          </p:txBody>
        </p:sp>
        <p:sp>
          <p:nvSpPr>
            <p:cNvPr id="211976" name="Rectangle 8"/>
            <p:cNvSpPr>
              <a:spLocks noChangeArrowheads="1"/>
            </p:cNvSpPr>
            <p:nvPr/>
          </p:nvSpPr>
          <p:spPr bwMode="auto">
            <a:xfrm>
              <a:off x="1219" y="3284"/>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&lt;3,2,R&gt;</a:t>
              </a:r>
            </a:p>
          </p:txBody>
        </p:sp>
        <p:sp>
          <p:nvSpPr>
            <p:cNvPr id="211977" name="Rectangle 9"/>
            <p:cNvSpPr>
              <a:spLocks noChangeArrowheads="1"/>
            </p:cNvSpPr>
            <p:nvPr/>
          </p:nvSpPr>
          <p:spPr bwMode="auto">
            <a:xfrm>
              <a:off x="1219" y="3829"/>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u="sng">
                  <a:solidFill>
                    <a:schemeClr val="bg1"/>
                  </a:solidFill>
                </a:rPr>
                <a:t>&lt;1,3,R&gt;</a:t>
              </a:r>
            </a:p>
          </p:txBody>
        </p:sp>
      </p:grpSp>
      <p:grpSp>
        <p:nvGrpSpPr>
          <p:cNvPr id="3" name="Group 19"/>
          <p:cNvGrpSpPr>
            <a:grpSpLocks/>
          </p:cNvGrpSpPr>
          <p:nvPr/>
        </p:nvGrpSpPr>
        <p:grpSpPr bwMode="auto">
          <a:xfrm>
            <a:off x="3697288" y="3489325"/>
            <a:ext cx="963612" cy="1317625"/>
            <a:chOff x="2309" y="2198"/>
            <a:chExt cx="607" cy="830"/>
          </a:xfrm>
        </p:grpSpPr>
        <p:sp>
          <p:nvSpPr>
            <p:cNvPr id="211979" name="Rectangle 11"/>
            <p:cNvSpPr>
              <a:spLocks noChangeArrowheads="1"/>
            </p:cNvSpPr>
            <p:nvPr/>
          </p:nvSpPr>
          <p:spPr bwMode="auto">
            <a:xfrm>
              <a:off x="2309" y="2198"/>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u="sng">
                  <a:solidFill>
                    <a:schemeClr val="bg1"/>
                  </a:solidFill>
                </a:rPr>
                <a:t>&lt;2,1,L&gt;</a:t>
              </a:r>
            </a:p>
          </p:txBody>
        </p:sp>
        <p:sp>
          <p:nvSpPr>
            <p:cNvPr id="211980" name="Rectangle 12"/>
            <p:cNvSpPr>
              <a:spLocks noChangeArrowheads="1"/>
            </p:cNvSpPr>
            <p:nvPr/>
          </p:nvSpPr>
          <p:spPr bwMode="auto">
            <a:xfrm>
              <a:off x="2309" y="2740"/>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&lt;3,2,L&gt;</a:t>
              </a:r>
            </a:p>
          </p:txBody>
        </p:sp>
      </p:grpSp>
      <p:grpSp>
        <p:nvGrpSpPr>
          <p:cNvPr id="4" name="Group 18"/>
          <p:cNvGrpSpPr>
            <a:grpSpLocks/>
          </p:cNvGrpSpPr>
          <p:nvPr/>
        </p:nvGrpSpPr>
        <p:grpSpPr bwMode="auto">
          <a:xfrm>
            <a:off x="5408613" y="3489325"/>
            <a:ext cx="963612" cy="1317625"/>
            <a:chOff x="3410" y="2198"/>
            <a:chExt cx="607" cy="830"/>
          </a:xfrm>
        </p:grpSpPr>
        <p:sp>
          <p:nvSpPr>
            <p:cNvPr id="211981" name="Rectangle 13"/>
            <p:cNvSpPr>
              <a:spLocks noChangeArrowheads="1"/>
            </p:cNvSpPr>
            <p:nvPr/>
          </p:nvSpPr>
          <p:spPr bwMode="auto">
            <a:xfrm>
              <a:off x="3410" y="2198"/>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u="sng">
                  <a:solidFill>
                    <a:schemeClr val="bg1"/>
                  </a:solidFill>
                </a:rPr>
                <a:t>&lt;2,3,R&gt;</a:t>
              </a:r>
            </a:p>
          </p:txBody>
        </p:sp>
        <p:sp>
          <p:nvSpPr>
            <p:cNvPr id="211982" name="Rectangle 14"/>
            <p:cNvSpPr>
              <a:spLocks noChangeArrowheads="1"/>
            </p:cNvSpPr>
            <p:nvPr/>
          </p:nvSpPr>
          <p:spPr bwMode="auto">
            <a:xfrm>
              <a:off x="3410" y="2740"/>
              <a:ext cx="607" cy="288"/>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&lt;3,0,R&gt;</a:t>
              </a:r>
            </a:p>
          </p:txBody>
        </p:sp>
      </p:grpSp>
      <p:sp>
        <p:nvSpPr>
          <p:cNvPr id="211983" name="Rectangle 15"/>
          <p:cNvSpPr>
            <a:spLocks noChangeArrowheads="1"/>
          </p:cNvSpPr>
          <p:nvPr/>
        </p:nvSpPr>
        <p:spPr bwMode="auto">
          <a:xfrm>
            <a:off x="7119938" y="4349750"/>
            <a:ext cx="963612" cy="457200"/>
          </a:xfrm>
          <a:prstGeom prst="rect">
            <a:avLst/>
          </a:prstGeom>
          <a:solidFill>
            <a:schemeClr val="accent1"/>
          </a:solidFill>
          <a:ln w="28575">
            <a:noFill/>
            <a:miter lim="800000"/>
            <a:headEnd/>
            <a:tailEnd/>
          </a:ln>
          <a:effectLst>
            <a:outerShdw blurRad="63500" dist="38099" dir="2700000" algn="ctr" rotWithShape="0">
              <a:srgbClr val="000000">
                <a:alpha val="74998"/>
              </a:srgbClr>
            </a:outerShdw>
          </a:effectLst>
        </p:spPr>
        <p:txBody>
          <a:bodyPr wrap="none" anchor="ctr">
            <a:prstTxWarp prst="textNoShape">
              <a:avLst/>
            </a:prstTxWarp>
          </a:bodyPr>
          <a:lstStyle/>
          <a:p>
            <a:r>
              <a:rPr lang="en-US" altLang="ja-JP">
                <a:solidFill>
                  <a:schemeClr val="bg1"/>
                </a:solidFill>
              </a:rPr>
              <a:t>&lt;3,1,L&gt;</a:t>
            </a:r>
          </a:p>
        </p:txBody>
      </p:sp>
      <p:cxnSp>
        <p:nvCxnSpPr>
          <p:cNvPr id="211989" name="AutoShape 21"/>
          <p:cNvCxnSpPr>
            <a:cxnSpLocks noChangeShapeType="1"/>
            <a:stCxn id="211972" idx="3"/>
            <a:endCxn id="211973" idx="1"/>
          </p:cNvCxnSpPr>
          <p:nvPr/>
        </p:nvCxnSpPr>
        <p:spPr bwMode="auto">
          <a:xfrm flipV="1">
            <a:off x="1238250" y="2851150"/>
            <a:ext cx="746125" cy="1727200"/>
          </a:xfrm>
          <a:prstGeom prst="straightConnector1">
            <a:avLst/>
          </a:prstGeom>
          <a:noFill/>
          <a:ln w="28575">
            <a:solidFill>
              <a:schemeClr val="tx1"/>
            </a:solidFill>
            <a:round/>
            <a:headEnd/>
            <a:tailEnd type="triangle" w="med" len="med"/>
          </a:ln>
          <a:effectLst/>
        </p:spPr>
      </p:cxnSp>
      <p:cxnSp>
        <p:nvCxnSpPr>
          <p:cNvPr id="211990" name="AutoShape 22"/>
          <p:cNvCxnSpPr>
            <a:cxnSpLocks noChangeShapeType="1"/>
            <a:stCxn id="211972" idx="3"/>
            <a:endCxn id="211974" idx="1"/>
          </p:cNvCxnSpPr>
          <p:nvPr/>
        </p:nvCxnSpPr>
        <p:spPr bwMode="auto">
          <a:xfrm flipV="1">
            <a:off x="1238250" y="3717925"/>
            <a:ext cx="746125" cy="860425"/>
          </a:xfrm>
          <a:prstGeom prst="straightConnector1">
            <a:avLst/>
          </a:prstGeom>
          <a:noFill/>
          <a:ln w="28575">
            <a:solidFill>
              <a:schemeClr val="tx1"/>
            </a:solidFill>
            <a:round/>
            <a:headEnd/>
            <a:tailEnd type="triangle" w="med" len="med"/>
          </a:ln>
          <a:effectLst/>
        </p:spPr>
      </p:cxnSp>
      <p:cxnSp>
        <p:nvCxnSpPr>
          <p:cNvPr id="211991" name="AutoShape 23"/>
          <p:cNvCxnSpPr>
            <a:cxnSpLocks noChangeShapeType="1"/>
            <a:stCxn id="211972" idx="3"/>
            <a:endCxn id="211975" idx="1"/>
          </p:cNvCxnSpPr>
          <p:nvPr/>
        </p:nvCxnSpPr>
        <p:spPr bwMode="auto">
          <a:xfrm>
            <a:off x="1238250" y="4578350"/>
            <a:ext cx="747713" cy="0"/>
          </a:xfrm>
          <a:prstGeom prst="straightConnector1">
            <a:avLst/>
          </a:prstGeom>
          <a:noFill/>
          <a:ln w="28575">
            <a:solidFill>
              <a:schemeClr val="tx1"/>
            </a:solidFill>
            <a:round/>
            <a:headEnd/>
            <a:tailEnd type="triangle" w="med" len="med"/>
          </a:ln>
          <a:effectLst/>
        </p:spPr>
      </p:cxnSp>
      <p:cxnSp>
        <p:nvCxnSpPr>
          <p:cNvPr id="211992" name="AutoShape 24"/>
          <p:cNvCxnSpPr>
            <a:cxnSpLocks noChangeShapeType="1"/>
            <a:stCxn id="211972" idx="3"/>
            <a:endCxn id="211976" idx="1"/>
          </p:cNvCxnSpPr>
          <p:nvPr/>
        </p:nvCxnSpPr>
        <p:spPr bwMode="auto">
          <a:xfrm>
            <a:off x="1238250" y="4578350"/>
            <a:ext cx="747713" cy="863600"/>
          </a:xfrm>
          <a:prstGeom prst="straightConnector1">
            <a:avLst/>
          </a:prstGeom>
          <a:noFill/>
          <a:ln w="28575">
            <a:solidFill>
              <a:schemeClr val="tx1"/>
            </a:solidFill>
            <a:round/>
            <a:headEnd/>
            <a:tailEnd type="triangle" w="med" len="med"/>
          </a:ln>
          <a:effectLst/>
        </p:spPr>
      </p:cxnSp>
      <p:cxnSp>
        <p:nvCxnSpPr>
          <p:cNvPr id="211993" name="AutoShape 25"/>
          <p:cNvCxnSpPr>
            <a:cxnSpLocks noChangeShapeType="1"/>
            <a:endCxn id="211977" idx="1"/>
          </p:cNvCxnSpPr>
          <p:nvPr/>
        </p:nvCxnSpPr>
        <p:spPr bwMode="auto">
          <a:xfrm>
            <a:off x="1238250" y="4578350"/>
            <a:ext cx="747713" cy="1728788"/>
          </a:xfrm>
          <a:prstGeom prst="straightConnector1">
            <a:avLst/>
          </a:prstGeom>
          <a:noFill/>
          <a:ln w="28575">
            <a:solidFill>
              <a:schemeClr val="tx1"/>
            </a:solidFill>
            <a:round/>
            <a:headEnd/>
            <a:tailEnd type="triangle" w="med" len="med"/>
          </a:ln>
          <a:effectLst/>
        </p:spPr>
      </p:cxnSp>
      <p:cxnSp>
        <p:nvCxnSpPr>
          <p:cNvPr id="211994" name="AutoShape 26"/>
          <p:cNvCxnSpPr>
            <a:cxnSpLocks noChangeShapeType="1"/>
            <a:stCxn id="211974" idx="3"/>
            <a:endCxn id="211979" idx="1"/>
          </p:cNvCxnSpPr>
          <p:nvPr/>
        </p:nvCxnSpPr>
        <p:spPr bwMode="auto">
          <a:xfrm>
            <a:off x="2947988" y="3717925"/>
            <a:ext cx="749300" cy="0"/>
          </a:xfrm>
          <a:prstGeom prst="straightConnector1">
            <a:avLst/>
          </a:prstGeom>
          <a:noFill/>
          <a:ln w="28575">
            <a:solidFill>
              <a:schemeClr val="tx1"/>
            </a:solidFill>
            <a:round/>
            <a:headEnd/>
            <a:tailEnd type="triangle" w="med" len="med"/>
          </a:ln>
          <a:effectLst/>
        </p:spPr>
      </p:cxnSp>
      <p:cxnSp>
        <p:nvCxnSpPr>
          <p:cNvPr id="211995" name="AutoShape 27"/>
          <p:cNvCxnSpPr>
            <a:cxnSpLocks noChangeShapeType="1"/>
            <a:stCxn id="211980" idx="3"/>
            <a:endCxn id="211981" idx="1"/>
          </p:cNvCxnSpPr>
          <p:nvPr/>
        </p:nvCxnSpPr>
        <p:spPr bwMode="auto">
          <a:xfrm flipV="1">
            <a:off x="4660900" y="3717925"/>
            <a:ext cx="747713" cy="860425"/>
          </a:xfrm>
          <a:prstGeom prst="straightConnector1">
            <a:avLst/>
          </a:prstGeom>
          <a:noFill/>
          <a:ln w="28575">
            <a:solidFill>
              <a:schemeClr val="tx1"/>
            </a:solidFill>
            <a:round/>
            <a:headEnd/>
            <a:tailEnd type="triangle" w="med" len="med"/>
          </a:ln>
          <a:effectLst/>
        </p:spPr>
      </p:cxnSp>
      <p:cxnSp>
        <p:nvCxnSpPr>
          <p:cNvPr id="211996" name="AutoShape 28"/>
          <p:cNvCxnSpPr>
            <a:cxnSpLocks noChangeShapeType="1"/>
            <a:stCxn id="211974" idx="3"/>
            <a:endCxn id="211980" idx="1"/>
          </p:cNvCxnSpPr>
          <p:nvPr/>
        </p:nvCxnSpPr>
        <p:spPr bwMode="auto">
          <a:xfrm>
            <a:off x="2947988" y="3717925"/>
            <a:ext cx="749300" cy="860425"/>
          </a:xfrm>
          <a:prstGeom prst="straightConnector1">
            <a:avLst/>
          </a:prstGeom>
          <a:noFill/>
          <a:ln w="28575">
            <a:solidFill>
              <a:schemeClr val="tx1"/>
            </a:solidFill>
            <a:round/>
            <a:headEnd/>
            <a:tailEnd type="triangle" w="med" len="med"/>
          </a:ln>
          <a:effectLst/>
        </p:spPr>
      </p:cxnSp>
      <p:cxnSp>
        <p:nvCxnSpPr>
          <p:cNvPr id="211997" name="AutoShape 29"/>
          <p:cNvCxnSpPr>
            <a:cxnSpLocks noChangeShapeType="1"/>
            <a:stCxn id="211980" idx="3"/>
            <a:endCxn id="211982" idx="1"/>
          </p:cNvCxnSpPr>
          <p:nvPr/>
        </p:nvCxnSpPr>
        <p:spPr bwMode="auto">
          <a:xfrm>
            <a:off x="4660900" y="4578350"/>
            <a:ext cx="747713" cy="0"/>
          </a:xfrm>
          <a:prstGeom prst="straightConnector1">
            <a:avLst/>
          </a:prstGeom>
          <a:noFill/>
          <a:ln w="28575">
            <a:solidFill>
              <a:schemeClr val="tx1"/>
            </a:solidFill>
            <a:round/>
            <a:headEnd/>
            <a:tailEnd type="triangle" w="med" len="med"/>
          </a:ln>
          <a:effectLst/>
        </p:spPr>
      </p:cxnSp>
      <p:cxnSp>
        <p:nvCxnSpPr>
          <p:cNvPr id="211998" name="AutoShape 30"/>
          <p:cNvCxnSpPr>
            <a:cxnSpLocks noChangeShapeType="1"/>
            <a:stCxn id="211982" idx="3"/>
            <a:endCxn id="211983" idx="1"/>
          </p:cNvCxnSpPr>
          <p:nvPr/>
        </p:nvCxnSpPr>
        <p:spPr bwMode="auto">
          <a:xfrm>
            <a:off x="6372225" y="4578350"/>
            <a:ext cx="747713" cy="0"/>
          </a:xfrm>
          <a:prstGeom prst="straightConnector1">
            <a:avLst/>
          </a:prstGeom>
          <a:noFill/>
          <a:ln w="28575">
            <a:solidFill>
              <a:schemeClr val="tx1"/>
            </a:solidFill>
            <a:round/>
            <a:headEnd/>
            <a:tailEnd type="triangle" w="med" len="med"/>
          </a:ln>
          <a:effectLst/>
        </p:spPr>
      </p:cxnSp>
      <p:cxnSp>
        <p:nvCxnSpPr>
          <p:cNvPr id="211999" name="AutoShape 31"/>
          <p:cNvCxnSpPr>
            <a:cxnSpLocks noChangeShapeType="1"/>
            <a:stCxn id="211983" idx="3"/>
          </p:cNvCxnSpPr>
          <p:nvPr/>
        </p:nvCxnSpPr>
        <p:spPr bwMode="auto">
          <a:xfrm>
            <a:off x="8083550" y="4578350"/>
            <a:ext cx="747713" cy="1588"/>
          </a:xfrm>
          <a:prstGeom prst="straightConnector1">
            <a:avLst/>
          </a:prstGeom>
          <a:noFill/>
          <a:ln w="28575">
            <a:solidFill>
              <a:schemeClr val="tx1"/>
            </a:solidFill>
            <a:round/>
            <a:headEnd/>
            <a:tailEnd type="triangle" w="med" len="med"/>
          </a:ln>
          <a:effectLst/>
        </p:spPr>
      </p:cxnSp>
      <p:cxnSp>
        <p:nvCxnSpPr>
          <p:cNvPr id="212000" name="AutoShape 32"/>
          <p:cNvCxnSpPr>
            <a:cxnSpLocks noChangeShapeType="1"/>
            <a:stCxn id="211982" idx="3"/>
          </p:cNvCxnSpPr>
          <p:nvPr/>
        </p:nvCxnSpPr>
        <p:spPr bwMode="auto">
          <a:xfrm>
            <a:off x="6372225" y="4578350"/>
            <a:ext cx="747713" cy="863600"/>
          </a:xfrm>
          <a:prstGeom prst="straightConnector1">
            <a:avLst/>
          </a:prstGeom>
          <a:noFill/>
          <a:ln w="28575">
            <a:solidFill>
              <a:schemeClr val="tx1"/>
            </a:solidFill>
            <a:round/>
            <a:headEnd/>
            <a:tailEnd type="triangle" w="med" len="med"/>
          </a:ln>
          <a:effectLst/>
        </p:spPr>
      </p:cxnSp>
    </p:spTree>
    <p:extLst>
      <p:ext uri="{BB962C8B-B14F-4D97-AF65-F5344CB8AC3E}">
        <p14:creationId xmlns:p14="http://schemas.microsoft.com/office/powerpoint/2010/main" val="116838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ja-JP" altLang="en-US" sz="4000"/>
              <a:t>問題解決場面（ブロックの移動）における心的過程</a:t>
            </a:r>
          </a:p>
        </p:txBody>
      </p:sp>
      <p:sp>
        <p:nvSpPr>
          <p:cNvPr id="59395" name="Rectangle 3"/>
          <p:cNvSpPr>
            <a:spLocks noGrp="1" noChangeArrowheads="1"/>
          </p:cNvSpPr>
          <p:nvPr>
            <p:ph type="body" idx="1"/>
          </p:nvPr>
        </p:nvSpPr>
        <p:spPr>
          <a:xfrm>
            <a:off x="949325" y="1752600"/>
            <a:ext cx="7802563" cy="2625725"/>
          </a:xfrm>
        </p:spPr>
        <p:txBody>
          <a:bodyPr>
            <a:normAutofit lnSpcReduction="10000"/>
          </a:bodyPr>
          <a:lstStyle/>
          <a:p>
            <a:pPr>
              <a:lnSpc>
                <a:spcPct val="90000"/>
              </a:lnSpc>
            </a:pPr>
            <a:r>
              <a:rPr lang="ja-JP" altLang="en-US" sz="2800" dirty="0"/>
              <a:t>タスク</a:t>
            </a:r>
            <a:endParaRPr lang="en-US" altLang="ja-JP" sz="2800" dirty="0"/>
          </a:p>
          <a:p>
            <a:pPr>
              <a:lnSpc>
                <a:spcPct val="90000"/>
              </a:lnSpc>
              <a:spcBef>
                <a:spcPts val="0"/>
              </a:spcBef>
              <a:buFont typeface="Wingdings" charset="2"/>
              <a:buNone/>
            </a:pPr>
            <a:r>
              <a:rPr lang="en-US" altLang="ja-JP" sz="2800" dirty="0"/>
              <a:t>	</a:t>
            </a:r>
            <a:r>
              <a:rPr lang="ja-JP" altLang="en-US" sz="2400" dirty="0">
                <a:solidFill>
                  <a:schemeClr val="hlink"/>
                </a:solidFill>
                <a:effectLst>
                  <a:outerShdw blurRad="38100" dist="38100" dir="2700000" algn="tl">
                    <a:srgbClr val="000000"/>
                  </a:outerShdw>
                </a:effectLst>
              </a:rPr>
              <a:t>Ｐ２にブロックＡ，Ｂ，Ｃを重ねる</a:t>
            </a:r>
            <a:endParaRPr lang="en-US" altLang="ja-JP" sz="2400" dirty="0">
              <a:solidFill>
                <a:schemeClr val="hlink"/>
              </a:solidFill>
              <a:effectLst>
                <a:outerShdw blurRad="38100" dist="38100" dir="2700000" algn="tl">
                  <a:srgbClr val="000000"/>
                </a:outerShdw>
              </a:effectLst>
            </a:endParaRPr>
          </a:p>
          <a:p>
            <a:pPr>
              <a:lnSpc>
                <a:spcPct val="90000"/>
              </a:lnSpc>
            </a:pPr>
            <a:r>
              <a:rPr lang="ja-JP" altLang="en-US" sz="2800" dirty="0"/>
              <a:t>条件</a:t>
            </a:r>
            <a:endParaRPr lang="en-US" altLang="ja-JP" sz="2800" dirty="0"/>
          </a:p>
          <a:p>
            <a:pPr lvl="1">
              <a:lnSpc>
                <a:spcPct val="90000"/>
              </a:lnSpc>
            </a:pPr>
            <a:r>
              <a:rPr lang="ja-JP" altLang="en-US" sz="2400">
                <a:solidFill>
                  <a:schemeClr val="hlink"/>
                </a:solidFill>
                <a:effectLst>
                  <a:outerShdw blurRad="38100" dist="38100" dir="2700000" algn="tl">
                    <a:srgbClr val="000000"/>
                  </a:outerShdw>
                </a:effectLst>
              </a:rPr>
              <a:t>自分より大きな</a:t>
            </a:r>
            <a:r>
              <a:rPr lang="ja-JP" altLang="en-US" sz="2400" dirty="0">
                <a:solidFill>
                  <a:schemeClr val="hlink"/>
                </a:solidFill>
                <a:effectLst>
                  <a:outerShdw blurRad="38100" dist="38100" dir="2700000" algn="tl">
                    <a:srgbClr val="000000"/>
                  </a:outerShdw>
                </a:effectLst>
              </a:rPr>
              <a:t>ブロックの上だけに重ねられる</a:t>
            </a:r>
            <a:endParaRPr lang="en-US" altLang="ja-JP" sz="2400" dirty="0">
              <a:solidFill>
                <a:schemeClr val="hlink"/>
              </a:solidFill>
              <a:effectLst>
                <a:outerShdw blurRad="38100" dist="38100" dir="2700000" algn="tl">
                  <a:srgbClr val="000000"/>
                </a:outerShdw>
              </a:effectLst>
            </a:endParaRPr>
          </a:p>
          <a:p>
            <a:pPr lvl="1">
              <a:lnSpc>
                <a:spcPct val="90000"/>
              </a:lnSpc>
            </a:pPr>
            <a:r>
              <a:rPr lang="ja-JP" altLang="en-US" sz="2400" dirty="0">
                <a:solidFill>
                  <a:schemeClr val="hlink"/>
                </a:solidFill>
                <a:effectLst>
                  <a:outerShdw blurRad="38100" dist="38100" dir="2700000" algn="tl">
                    <a:srgbClr val="000000"/>
                  </a:outerShdw>
                </a:effectLst>
              </a:rPr>
              <a:t>自分より小さなブロックの上には重ねられない</a:t>
            </a:r>
            <a:endParaRPr lang="en-US" altLang="ja-JP" sz="2400" dirty="0">
              <a:solidFill>
                <a:schemeClr val="hlink"/>
              </a:solidFill>
              <a:effectLst>
                <a:outerShdw blurRad="38100" dist="38100" dir="2700000" algn="tl">
                  <a:srgbClr val="000000"/>
                </a:outerShdw>
              </a:effectLst>
            </a:endParaRPr>
          </a:p>
          <a:p>
            <a:pPr lvl="1">
              <a:lnSpc>
                <a:spcPct val="90000"/>
              </a:lnSpc>
            </a:pPr>
            <a:r>
              <a:rPr lang="ja-JP" altLang="en-US" sz="2400" dirty="0">
                <a:solidFill>
                  <a:schemeClr val="hlink"/>
                </a:solidFill>
                <a:effectLst>
                  <a:outerShdw blurRad="38100" dist="38100" dir="2700000" algn="tl">
                    <a:srgbClr val="000000"/>
                  </a:outerShdw>
                </a:effectLst>
              </a:rPr>
              <a:t>ブロックの移動は１個ずつ</a:t>
            </a:r>
          </a:p>
        </p:txBody>
      </p:sp>
      <p:grpSp>
        <p:nvGrpSpPr>
          <p:cNvPr id="2" name="Group 6"/>
          <p:cNvGrpSpPr>
            <a:grpSpLocks/>
          </p:cNvGrpSpPr>
          <p:nvPr/>
        </p:nvGrpSpPr>
        <p:grpSpPr bwMode="auto">
          <a:xfrm>
            <a:off x="1463675" y="5876925"/>
            <a:ext cx="6910388" cy="396875"/>
            <a:chOff x="922" y="3550"/>
            <a:chExt cx="4353" cy="250"/>
          </a:xfrm>
        </p:grpSpPr>
        <p:sp>
          <p:nvSpPr>
            <p:cNvPr id="59396" name="Line 4"/>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59397" name="Text Box 5"/>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59399" name="Rectangle 7"/>
          <p:cNvSpPr>
            <a:spLocks noChangeArrowheads="1"/>
          </p:cNvSpPr>
          <p:nvPr/>
        </p:nvSpPr>
        <p:spPr bwMode="auto">
          <a:xfrm>
            <a:off x="2076450" y="44878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59400" name="Rectangle 8"/>
          <p:cNvSpPr>
            <a:spLocks noChangeArrowheads="1"/>
          </p:cNvSpPr>
          <p:nvPr/>
        </p:nvSpPr>
        <p:spPr bwMode="auto">
          <a:xfrm>
            <a:off x="4245532" y="50180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59401" name="Rectangle 9"/>
          <p:cNvSpPr>
            <a:spLocks noChangeArrowheads="1"/>
          </p:cNvSpPr>
          <p:nvPr/>
        </p:nvSpPr>
        <p:spPr bwMode="auto">
          <a:xfrm>
            <a:off x="6308105" y="54562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Tree>
    <p:extLst>
      <p:ext uri="{BB962C8B-B14F-4D97-AF65-F5344CB8AC3E}">
        <p14:creationId xmlns:p14="http://schemas.microsoft.com/office/powerpoint/2010/main" val="191637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ja-JP" altLang="en-US" sz="4000"/>
              <a:t>問題解決場面（ブロックの移動）における心的過程</a:t>
            </a:r>
          </a:p>
        </p:txBody>
      </p:sp>
      <p:sp>
        <p:nvSpPr>
          <p:cNvPr id="60419" name="Rectangle 3"/>
          <p:cNvSpPr>
            <a:spLocks noGrp="1" noChangeArrowheads="1"/>
          </p:cNvSpPr>
          <p:nvPr>
            <p:ph type="body" idx="1"/>
          </p:nvPr>
        </p:nvSpPr>
        <p:spPr>
          <a:xfrm>
            <a:off x="949325" y="1752600"/>
            <a:ext cx="7802563" cy="2625725"/>
          </a:xfrm>
        </p:spPr>
        <p:txBody>
          <a:bodyPr>
            <a:normAutofit fontScale="92500" lnSpcReduction="10000"/>
          </a:bodyPr>
          <a:lstStyle/>
          <a:p>
            <a:pPr>
              <a:lnSpc>
                <a:spcPct val="90000"/>
              </a:lnSpc>
            </a:pPr>
            <a:r>
              <a:rPr lang="ja-JP" altLang="en-US" sz="2800"/>
              <a:t>タスク</a:t>
            </a:r>
            <a:endParaRPr lang="en-US" altLang="ja-JP" sz="2800"/>
          </a:p>
          <a:p>
            <a:pPr>
              <a:lnSpc>
                <a:spcPct val="90000"/>
              </a:lnSpc>
              <a:buFont typeface="Wingdings" charset="2"/>
              <a:buNone/>
            </a:pPr>
            <a:r>
              <a:rPr lang="en-US" altLang="ja-JP" sz="2800"/>
              <a:t>	</a:t>
            </a:r>
            <a:r>
              <a:rPr lang="ja-JP" altLang="en-US" sz="2400"/>
              <a:t>Ｐ２にブロックＡ，Ｂ，Ｃを重ねる</a:t>
            </a:r>
            <a:endParaRPr lang="en-US" altLang="ja-JP" sz="2400"/>
          </a:p>
          <a:p>
            <a:pPr>
              <a:lnSpc>
                <a:spcPct val="90000"/>
              </a:lnSpc>
            </a:pPr>
            <a:r>
              <a:rPr lang="ja-JP" altLang="en-US" sz="2800"/>
              <a:t>条件</a:t>
            </a:r>
            <a:endParaRPr lang="en-US" altLang="ja-JP" sz="2800"/>
          </a:p>
          <a:p>
            <a:pPr lvl="1">
              <a:lnSpc>
                <a:spcPct val="90000"/>
              </a:lnSpc>
            </a:pPr>
            <a:r>
              <a:rPr lang="ja-JP" altLang="en-US" sz="2400"/>
              <a:t>自分より１つ大きなブロックの上だけに重ねられる</a:t>
            </a:r>
            <a:endParaRPr lang="en-US" altLang="ja-JP" sz="2400"/>
          </a:p>
          <a:p>
            <a:pPr lvl="1">
              <a:lnSpc>
                <a:spcPct val="90000"/>
              </a:lnSpc>
            </a:pPr>
            <a:r>
              <a:rPr lang="ja-JP" altLang="en-US" sz="2400"/>
              <a:t>自分より小さなブロックの上には重ねられない</a:t>
            </a:r>
            <a:endParaRPr lang="en-US" altLang="ja-JP" sz="2400"/>
          </a:p>
          <a:p>
            <a:pPr lvl="1">
              <a:lnSpc>
                <a:spcPct val="90000"/>
              </a:lnSpc>
            </a:pPr>
            <a:r>
              <a:rPr lang="ja-JP" altLang="en-US" sz="2400"/>
              <a:t>ブロックの移動は１個ずつ</a:t>
            </a:r>
          </a:p>
        </p:txBody>
      </p:sp>
      <p:grpSp>
        <p:nvGrpSpPr>
          <p:cNvPr id="2" name="Group 4"/>
          <p:cNvGrpSpPr>
            <a:grpSpLocks/>
          </p:cNvGrpSpPr>
          <p:nvPr/>
        </p:nvGrpSpPr>
        <p:grpSpPr bwMode="auto">
          <a:xfrm>
            <a:off x="1463675" y="5876925"/>
            <a:ext cx="6910388" cy="396875"/>
            <a:chOff x="922" y="3550"/>
            <a:chExt cx="4353" cy="250"/>
          </a:xfrm>
        </p:grpSpPr>
        <p:sp>
          <p:nvSpPr>
            <p:cNvPr id="60421" name="Line 5"/>
            <p:cNvSpPr>
              <a:spLocks noChangeShapeType="1"/>
            </p:cNvSpPr>
            <p:nvPr/>
          </p:nvSpPr>
          <p:spPr bwMode="auto">
            <a:xfrm>
              <a:off x="922" y="3563"/>
              <a:ext cx="4353" cy="0"/>
            </a:xfrm>
            <a:prstGeom prst="line">
              <a:avLst/>
            </a:prstGeom>
            <a:noFill/>
            <a:ln w="38100">
              <a:solidFill>
                <a:schemeClr val="tx1"/>
              </a:solidFill>
              <a:round/>
              <a:headEnd/>
              <a:tailEnd/>
            </a:ln>
            <a:effectLst/>
          </p:spPr>
          <p:txBody>
            <a:bodyPr wrap="none">
              <a:prstTxWarp prst="textNoShape">
                <a:avLst/>
              </a:prstTxWarp>
            </a:bodyPr>
            <a:lstStyle/>
            <a:p>
              <a:endParaRPr lang="ja-JP" altLang="en-US"/>
            </a:p>
          </p:txBody>
        </p:sp>
        <p:sp>
          <p:nvSpPr>
            <p:cNvPr id="60422" name="Text Box 6"/>
            <p:cNvSpPr txBox="1">
              <a:spLocks noChangeArrowheads="1"/>
            </p:cNvSpPr>
            <p:nvPr/>
          </p:nvSpPr>
          <p:spPr bwMode="auto">
            <a:xfrm>
              <a:off x="1646" y="3550"/>
              <a:ext cx="2954" cy="250"/>
            </a:xfrm>
            <a:prstGeom prst="rect">
              <a:avLst/>
            </a:prstGeom>
            <a:noFill/>
            <a:ln w="9525">
              <a:noFill/>
              <a:miter lim="800000"/>
              <a:headEnd/>
              <a:tailEnd/>
            </a:ln>
            <a:effectLst/>
          </p:spPr>
          <p:txBody>
            <a:bodyPr wrap="none">
              <a:prstTxWarp prst="textNoShape">
                <a:avLst/>
              </a:prstTxWarp>
              <a:spAutoFit/>
            </a:bodyPr>
            <a:lstStyle/>
            <a:p>
              <a:r>
                <a:rPr lang="ja-JP" altLang="en-US" b="1"/>
                <a:t>Ｐ１　　　　　　　　　　Ｐ２　　　　　　　　　　Ｐ３</a:t>
              </a:r>
            </a:p>
          </p:txBody>
        </p:sp>
      </p:grpSp>
      <p:sp>
        <p:nvSpPr>
          <p:cNvPr id="60423" name="Rectangle 7"/>
          <p:cNvSpPr>
            <a:spLocks noChangeArrowheads="1"/>
          </p:cNvSpPr>
          <p:nvPr/>
        </p:nvSpPr>
        <p:spPr bwMode="auto">
          <a:xfrm>
            <a:off x="4114800" y="4475163"/>
            <a:ext cx="1528763" cy="1397000"/>
          </a:xfrm>
          <a:prstGeom prst="rect">
            <a:avLst/>
          </a:prstGeom>
          <a:solidFill>
            <a:srgbClr val="0033CC"/>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Ｃ</a:t>
            </a:r>
          </a:p>
        </p:txBody>
      </p:sp>
      <p:sp>
        <p:nvSpPr>
          <p:cNvPr id="60424" name="Rectangle 8"/>
          <p:cNvSpPr>
            <a:spLocks noChangeArrowheads="1"/>
          </p:cNvSpPr>
          <p:nvPr/>
        </p:nvSpPr>
        <p:spPr bwMode="auto">
          <a:xfrm>
            <a:off x="4406900" y="3621088"/>
            <a:ext cx="942975" cy="862012"/>
          </a:xfrm>
          <a:prstGeom prst="rect">
            <a:avLst/>
          </a:prstGeom>
          <a:solidFill>
            <a:srgbClr val="FF0000"/>
          </a:solidFill>
          <a:ln w="19050">
            <a:solidFill>
              <a:schemeClr val="tx1"/>
            </a:solidFill>
            <a:miter lim="800000"/>
            <a:headEnd/>
            <a:tailEnd/>
          </a:ln>
          <a:effectLst/>
        </p:spPr>
        <p:txBody>
          <a:bodyPr wrap="none" anchor="ctr">
            <a:prstTxWarp prst="textNoShape">
              <a:avLst/>
            </a:prstTxWarp>
          </a:bodyPr>
          <a:lstStyle/>
          <a:p>
            <a:pPr algn="ctr"/>
            <a:r>
              <a:rPr lang="ja-JP" altLang="en-US" sz="4000" b="1">
                <a:solidFill>
                  <a:schemeClr val="bg1"/>
                </a:solidFill>
              </a:rPr>
              <a:t>Ｂ</a:t>
            </a:r>
          </a:p>
        </p:txBody>
      </p:sp>
      <p:sp>
        <p:nvSpPr>
          <p:cNvPr id="60425" name="Rectangle 9"/>
          <p:cNvSpPr>
            <a:spLocks noChangeArrowheads="1"/>
          </p:cNvSpPr>
          <p:nvPr/>
        </p:nvSpPr>
        <p:spPr bwMode="auto">
          <a:xfrm>
            <a:off x="4643438" y="3182938"/>
            <a:ext cx="473075" cy="431800"/>
          </a:xfrm>
          <a:prstGeom prst="rect">
            <a:avLst/>
          </a:prstGeom>
          <a:solidFill>
            <a:srgbClr val="009900"/>
          </a:solidFill>
          <a:ln w="19050">
            <a:solidFill>
              <a:schemeClr val="tx1"/>
            </a:solidFill>
            <a:miter lim="800000"/>
            <a:headEnd/>
            <a:tailEnd/>
          </a:ln>
          <a:effectLst/>
        </p:spPr>
        <p:txBody>
          <a:bodyPr wrap="none" anchor="ctr">
            <a:prstTxWarp prst="textNoShape">
              <a:avLst/>
            </a:prstTxWarp>
          </a:bodyPr>
          <a:lstStyle/>
          <a:p>
            <a:pPr algn="ctr"/>
            <a:r>
              <a:rPr lang="ja-JP" altLang="en-US" sz="4000">
                <a:solidFill>
                  <a:schemeClr val="bg1"/>
                </a:solidFill>
              </a:rPr>
              <a:t>Ａ</a:t>
            </a:r>
          </a:p>
        </p:txBody>
      </p:sp>
      <p:sp>
        <p:nvSpPr>
          <p:cNvPr id="60426" name="AutoShape 10"/>
          <p:cNvSpPr>
            <a:spLocks noChangeArrowheads="1"/>
          </p:cNvSpPr>
          <p:nvPr/>
        </p:nvSpPr>
        <p:spPr bwMode="auto">
          <a:xfrm>
            <a:off x="1371600" y="4637088"/>
            <a:ext cx="2520950" cy="874712"/>
          </a:xfrm>
          <a:prstGeom prst="homePlate">
            <a:avLst>
              <a:gd name="adj" fmla="val 72051"/>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r>
              <a:rPr lang="ja-JP" altLang="en-US" sz="2400" dirty="0">
                <a:solidFill>
                  <a:srgbClr val="000000"/>
                </a:solidFill>
              </a:rPr>
              <a:t>ゴールの状態</a:t>
            </a:r>
          </a:p>
        </p:txBody>
      </p:sp>
    </p:spTree>
    <p:extLst>
      <p:ext uri="{BB962C8B-B14F-4D97-AF65-F5344CB8AC3E}">
        <p14:creationId xmlns:p14="http://schemas.microsoft.com/office/powerpoint/2010/main" val="59552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ja-JP" altLang="en-US"/>
              <a:t>記号と操作の形式</a:t>
            </a:r>
          </a:p>
        </p:txBody>
      </p:sp>
      <p:sp>
        <p:nvSpPr>
          <p:cNvPr id="61443" name="Rectangle 3"/>
          <p:cNvSpPr>
            <a:spLocks noGrp="1" noChangeArrowheads="1"/>
          </p:cNvSpPr>
          <p:nvPr>
            <p:ph type="body" idx="1"/>
          </p:nvPr>
        </p:nvSpPr>
        <p:spPr>
          <a:xfrm>
            <a:off x="1066800" y="1752600"/>
            <a:ext cx="7620000" cy="3108325"/>
          </a:xfrm>
        </p:spPr>
        <p:txBody>
          <a:bodyPr/>
          <a:lstStyle/>
          <a:p>
            <a:pPr>
              <a:lnSpc>
                <a:spcPct val="90000"/>
              </a:lnSpc>
            </a:pPr>
            <a:r>
              <a:rPr lang="ja-JP" altLang="en-US"/>
              <a:t>記号</a:t>
            </a:r>
            <a:endParaRPr lang="en-US" altLang="ja-JP"/>
          </a:p>
          <a:p>
            <a:pPr lvl="1">
              <a:lnSpc>
                <a:spcPct val="90000"/>
              </a:lnSpc>
            </a:pPr>
            <a:r>
              <a:rPr lang="ja-JP" altLang="en-US"/>
              <a:t>ブロック：</a:t>
            </a:r>
            <a:r>
              <a:rPr lang="en-US" altLang="ja-JP"/>
              <a:t>	</a:t>
            </a:r>
            <a:r>
              <a:rPr lang="ja-JP" altLang="en-US"/>
              <a:t>Ａ，Ｂ，Ｃ</a:t>
            </a:r>
            <a:endParaRPr lang="en-US" altLang="ja-JP"/>
          </a:p>
          <a:p>
            <a:pPr lvl="1">
              <a:lnSpc>
                <a:spcPct val="90000"/>
              </a:lnSpc>
            </a:pPr>
            <a:r>
              <a:rPr lang="ja-JP" altLang="en-US"/>
              <a:t>位置：</a:t>
            </a:r>
            <a:r>
              <a:rPr lang="en-US" altLang="ja-JP"/>
              <a:t>		</a:t>
            </a:r>
            <a:r>
              <a:rPr lang="ja-JP" altLang="en-US"/>
              <a:t>Ｐ１，Ｐ２，Ｐ３</a:t>
            </a:r>
            <a:endParaRPr lang="en-US" altLang="ja-JP"/>
          </a:p>
          <a:p>
            <a:pPr lvl="1">
              <a:lnSpc>
                <a:spcPct val="90000"/>
              </a:lnSpc>
            </a:pPr>
            <a:r>
              <a:rPr lang="ja-JP" altLang="en-US"/>
              <a:t>状態記述：</a:t>
            </a:r>
            <a:r>
              <a:rPr lang="en-US" altLang="ja-JP"/>
              <a:t>	</a:t>
            </a:r>
            <a:r>
              <a:rPr lang="ja-JP" altLang="en-US"/>
              <a:t>Ｐ１（Ａ，Ｂ）</a:t>
            </a:r>
            <a:endParaRPr lang="en-US" altLang="ja-JP"/>
          </a:p>
          <a:p>
            <a:pPr>
              <a:lnSpc>
                <a:spcPct val="90000"/>
              </a:lnSpc>
            </a:pPr>
            <a:r>
              <a:rPr lang="ja-JP" altLang="en-US"/>
              <a:t>操作</a:t>
            </a:r>
            <a:endParaRPr lang="en-US" altLang="ja-JP"/>
          </a:p>
          <a:p>
            <a:pPr lvl="1">
              <a:lnSpc>
                <a:spcPct val="90000"/>
              </a:lnSpc>
            </a:pPr>
            <a:r>
              <a:rPr lang="ja-JP" altLang="en-US"/>
              <a:t>移動：</a:t>
            </a:r>
            <a:r>
              <a:rPr lang="en-US" altLang="ja-JP"/>
              <a:t>		</a:t>
            </a:r>
            <a:r>
              <a:rPr lang="ja-JP" altLang="en-US"/>
              <a:t>Ｍ（Ｂ，Ｐ１，Ｐ２）</a:t>
            </a:r>
          </a:p>
        </p:txBody>
      </p:sp>
      <p:sp>
        <p:nvSpPr>
          <p:cNvPr id="61445" name="AutoShape 5"/>
          <p:cNvSpPr>
            <a:spLocks noChangeArrowheads="1"/>
          </p:cNvSpPr>
          <p:nvPr/>
        </p:nvSpPr>
        <p:spPr bwMode="auto">
          <a:xfrm>
            <a:off x="6310313" y="2211710"/>
            <a:ext cx="2351087" cy="628650"/>
          </a:xfrm>
          <a:prstGeom prst="wedgeRectCallout">
            <a:avLst>
              <a:gd name="adj1" fmla="val -82074"/>
              <a:gd name="adj2" fmla="val 82574"/>
            </a:avLst>
          </a:prstGeom>
          <a:solidFill>
            <a:schemeClr val="accent1"/>
          </a:solidFill>
          <a:ln w="9525">
            <a:solidFill>
              <a:schemeClr val="tx1"/>
            </a:solidFill>
            <a:miter lim="800000"/>
            <a:headEnd/>
            <a:tailEnd/>
          </a:ln>
          <a:effectLst/>
        </p:spPr>
        <p:txBody>
          <a:bodyPr>
            <a:prstTxWarp prst="textNoShape">
              <a:avLst/>
            </a:prstTxWarp>
          </a:bodyPr>
          <a:lstStyle/>
          <a:p>
            <a:pPr algn="ctr"/>
            <a:r>
              <a:rPr lang="ja-JP" altLang="en-US" sz="1800" dirty="0">
                <a:solidFill>
                  <a:srgbClr val="000000"/>
                </a:solidFill>
              </a:rPr>
              <a:t>位置Ｐ１にブロックＢの上にＡが重なっている</a:t>
            </a:r>
          </a:p>
        </p:txBody>
      </p:sp>
      <p:sp>
        <p:nvSpPr>
          <p:cNvPr id="61446" name="AutoShape 6"/>
          <p:cNvSpPr>
            <a:spLocks noChangeArrowheads="1"/>
          </p:cNvSpPr>
          <p:nvPr/>
        </p:nvSpPr>
        <p:spPr bwMode="auto">
          <a:xfrm>
            <a:off x="5900738" y="3043560"/>
            <a:ext cx="2781300" cy="628650"/>
          </a:xfrm>
          <a:prstGeom prst="wedgeRectCallout">
            <a:avLst>
              <a:gd name="adj1" fmla="val -77111"/>
              <a:gd name="adj2" fmla="val 82574"/>
            </a:avLst>
          </a:prstGeom>
          <a:solidFill>
            <a:schemeClr val="accent1"/>
          </a:solidFill>
          <a:ln w="9525">
            <a:solidFill>
              <a:schemeClr val="tx1"/>
            </a:solidFill>
            <a:miter lim="800000"/>
            <a:headEnd/>
            <a:tailEnd/>
          </a:ln>
          <a:effectLst/>
        </p:spPr>
        <p:txBody>
          <a:bodyPr>
            <a:prstTxWarp prst="textNoShape">
              <a:avLst/>
            </a:prstTxWarp>
          </a:bodyPr>
          <a:lstStyle/>
          <a:p>
            <a:pPr algn="ctr"/>
            <a:r>
              <a:rPr lang="ja-JP" altLang="en-US" sz="1800">
                <a:solidFill>
                  <a:srgbClr val="000000"/>
                </a:solidFill>
              </a:rPr>
              <a:t>位置Ｐ１にあるブロックＢをＰ２に移動（重ねる）</a:t>
            </a:r>
          </a:p>
        </p:txBody>
      </p:sp>
      <p:sp>
        <p:nvSpPr>
          <p:cNvPr id="61447" name="AutoShape 7"/>
          <p:cNvSpPr>
            <a:spLocks noChangeArrowheads="1"/>
          </p:cNvSpPr>
          <p:nvPr/>
        </p:nvSpPr>
        <p:spPr bwMode="auto">
          <a:xfrm>
            <a:off x="2378075" y="5014913"/>
            <a:ext cx="2547938" cy="1384300"/>
          </a:xfrm>
          <a:prstGeom prst="rightArrowCallout">
            <a:avLst>
              <a:gd name="adj1" fmla="val 25000"/>
              <a:gd name="adj2" fmla="val 25000"/>
              <a:gd name="adj3" fmla="val 30677"/>
              <a:gd name="adj4" fmla="val 66667"/>
            </a:avLst>
          </a:prstGeom>
          <a:solidFill>
            <a:schemeClr val="accent2"/>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r>
              <a:rPr lang="ja-JP" altLang="en-US" sz="2400">
                <a:solidFill>
                  <a:srgbClr val="000000"/>
                </a:solidFill>
              </a:rPr>
              <a:t>初期状態</a:t>
            </a:r>
            <a:endParaRPr lang="en-US" altLang="ja-JP" sz="2400">
              <a:solidFill>
                <a:srgbClr val="000000"/>
              </a:solidFill>
            </a:endParaRPr>
          </a:p>
          <a:p>
            <a:pPr algn="ctr"/>
            <a:r>
              <a:rPr lang="ja-JP" altLang="en-US" b="1">
                <a:solidFill>
                  <a:srgbClr val="000000"/>
                </a:solidFill>
                <a:effectLst>
                  <a:outerShdw blurRad="38100" dist="38100" dir="2700000" algn="tl">
                    <a:srgbClr val="FFFFFF"/>
                  </a:outerShdw>
                </a:effectLst>
              </a:rPr>
              <a:t>Ｐ１（Ｃ）</a:t>
            </a:r>
            <a:endParaRPr lang="en-US" altLang="ja-JP" b="1">
              <a:solidFill>
                <a:srgbClr val="000000"/>
              </a:solidFill>
              <a:effectLst>
                <a:outerShdw blurRad="38100" dist="38100" dir="2700000" algn="tl">
                  <a:srgbClr val="FFFFFF"/>
                </a:outerShdw>
              </a:effectLst>
            </a:endParaRPr>
          </a:p>
          <a:p>
            <a:pPr algn="ctr"/>
            <a:r>
              <a:rPr lang="ja-JP" altLang="en-US" b="1">
                <a:solidFill>
                  <a:srgbClr val="000000"/>
                </a:solidFill>
                <a:effectLst>
                  <a:outerShdw blurRad="38100" dist="38100" dir="2700000" algn="tl">
                    <a:srgbClr val="FFFFFF"/>
                  </a:outerShdw>
                </a:effectLst>
              </a:rPr>
              <a:t>Ｐ２（Ｂ）</a:t>
            </a:r>
            <a:endParaRPr lang="en-US" altLang="ja-JP" b="1">
              <a:solidFill>
                <a:srgbClr val="000000"/>
              </a:solidFill>
              <a:effectLst>
                <a:outerShdw blurRad="38100" dist="38100" dir="2700000" algn="tl">
                  <a:srgbClr val="FFFFFF"/>
                </a:outerShdw>
              </a:effectLst>
            </a:endParaRPr>
          </a:p>
          <a:p>
            <a:pPr algn="ctr"/>
            <a:r>
              <a:rPr lang="ja-JP" altLang="en-US" b="1">
                <a:solidFill>
                  <a:srgbClr val="000000"/>
                </a:solidFill>
                <a:effectLst>
                  <a:outerShdw blurRad="38100" dist="38100" dir="2700000" algn="tl">
                    <a:srgbClr val="FFFFFF"/>
                  </a:outerShdw>
                </a:effectLst>
              </a:rPr>
              <a:t>Ｐ３（Ａ）</a:t>
            </a:r>
          </a:p>
        </p:txBody>
      </p:sp>
      <p:sp>
        <p:nvSpPr>
          <p:cNvPr id="61448" name="Rectangle 8"/>
          <p:cNvSpPr>
            <a:spLocks noChangeArrowheads="1"/>
          </p:cNvSpPr>
          <p:nvPr/>
        </p:nvSpPr>
        <p:spPr bwMode="auto">
          <a:xfrm>
            <a:off x="5314950" y="5319810"/>
            <a:ext cx="2535238" cy="809625"/>
          </a:xfrm>
          <a:prstGeom prst="rect">
            <a:avLst/>
          </a:prstGeom>
          <a:solidFill>
            <a:srgbClr val="0033CC"/>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lgn="ctr"/>
            <a:r>
              <a:rPr lang="ja-JP" altLang="en-US" b="1"/>
              <a:t>ゴール状態</a:t>
            </a:r>
            <a:endParaRPr lang="en-US" altLang="ja-JP" b="1"/>
          </a:p>
          <a:p>
            <a:pPr algn="ctr"/>
            <a:r>
              <a:rPr lang="ja-JP" altLang="en-US" b="1">
                <a:effectLst>
                  <a:outerShdw blurRad="38100" dist="38100" dir="2700000" algn="tl">
                    <a:srgbClr val="000000"/>
                  </a:outerShdw>
                </a:effectLst>
              </a:rPr>
              <a:t>Ｐ２（Ａ，Ｂ，Ｃ）</a:t>
            </a:r>
          </a:p>
        </p:txBody>
      </p:sp>
    </p:spTree>
    <p:extLst>
      <p:ext uri="{BB962C8B-B14F-4D97-AF65-F5344CB8AC3E}">
        <p14:creationId xmlns:p14="http://schemas.microsoft.com/office/powerpoint/2010/main" val="174210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ja-JP" altLang="en-US" sz="4000" dirty="0"/>
              <a:t>操作ルールの記述</a:t>
            </a:r>
            <a:br>
              <a:rPr lang="en-US" altLang="ja-JP" sz="4000" dirty="0"/>
            </a:br>
            <a:r>
              <a:rPr lang="ja-JP" altLang="en-US" sz="4000" dirty="0"/>
              <a:t>（プロダクションルール）</a:t>
            </a:r>
          </a:p>
        </p:txBody>
      </p:sp>
      <p:sp>
        <p:nvSpPr>
          <p:cNvPr id="73731" name="Rectangle 3"/>
          <p:cNvSpPr>
            <a:spLocks noGrp="1" noChangeArrowheads="1"/>
          </p:cNvSpPr>
          <p:nvPr>
            <p:ph type="body" idx="1"/>
          </p:nvPr>
        </p:nvSpPr>
        <p:spPr>
          <a:xfrm>
            <a:off x="779462" y="2026496"/>
            <a:ext cx="7907338" cy="4298104"/>
          </a:xfrm>
        </p:spPr>
        <p:txBody>
          <a:bodyPr>
            <a:normAutofit fontScale="77500" lnSpcReduction="20000"/>
          </a:bodyPr>
          <a:lstStyle/>
          <a:p>
            <a:pPr>
              <a:lnSpc>
                <a:spcPct val="90000"/>
              </a:lnSpc>
            </a:pPr>
            <a:r>
              <a:rPr lang="ja-JP" altLang="en-US" dirty="0"/>
              <a:t>Ｒ１：移動できるブロックの選択</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（任意のブロックが１番上にある）</a:t>
            </a:r>
            <a:endParaRPr lang="en-US" altLang="ja-JP" sz="2800" i="1" dirty="0"/>
          </a:p>
          <a:p>
            <a:pPr>
              <a:lnSpc>
                <a:spcPct val="90000"/>
              </a:lnSpc>
              <a:buFont typeface="Wingdings" charset="2"/>
              <a:buNone/>
            </a:pPr>
            <a:r>
              <a:rPr lang="en-US" altLang="ja-JP" sz="2800" i="1" dirty="0"/>
              <a:t>		then </a:t>
            </a:r>
            <a:r>
              <a:rPr lang="ja-JP" altLang="en-US" sz="2800" i="1" dirty="0"/>
              <a:t>（そのブロックだけを選択できる）</a:t>
            </a:r>
            <a:endParaRPr lang="en-US" altLang="ja-JP" sz="2800" i="1" dirty="0"/>
          </a:p>
          <a:p>
            <a:pPr>
              <a:lnSpc>
                <a:spcPct val="90000"/>
              </a:lnSpc>
            </a:pPr>
            <a:r>
              <a:rPr lang="ja-JP" altLang="en-US" dirty="0"/>
              <a:t>Ｒ２：空いている場所へのブロックの移動</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（移動先にブロックがおいていなければ）</a:t>
            </a:r>
            <a:endParaRPr lang="en-US" altLang="ja-JP" sz="2800" i="1" dirty="0"/>
          </a:p>
          <a:p>
            <a:pPr>
              <a:lnSpc>
                <a:spcPct val="90000"/>
              </a:lnSpc>
              <a:buFont typeface="Wingdings" charset="2"/>
              <a:buNone/>
            </a:pPr>
            <a:r>
              <a:rPr lang="en-US" altLang="ja-JP" sz="2800" i="1" dirty="0"/>
              <a:t>		then </a:t>
            </a:r>
            <a:r>
              <a:rPr lang="ja-JP" altLang="en-US" sz="2800" i="1" dirty="0"/>
              <a:t>（ブロックを移動できる）</a:t>
            </a:r>
            <a:endParaRPr lang="en-US" altLang="ja-JP" sz="2800" i="1" dirty="0"/>
          </a:p>
          <a:p>
            <a:pPr>
              <a:lnSpc>
                <a:spcPct val="90000"/>
              </a:lnSpc>
            </a:pPr>
            <a:r>
              <a:rPr lang="ja-JP" altLang="en-US" dirty="0"/>
              <a:t>Ｒ３：すでにブロックがある場所への移動</a:t>
            </a:r>
            <a:endParaRPr lang="en-US" altLang="ja-JP" dirty="0"/>
          </a:p>
          <a:p>
            <a:pPr>
              <a:lnSpc>
                <a:spcPct val="90000"/>
              </a:lnSpc>
              <a:buFont typeface="Wingdings" charset="2"/>
              <a:buNone/>
            </a:pPr>
            <a:r>
              <a:rPr lang="en-US" altLang="ja-JP" dirty="0"/>
              <a:t>	</a:t>
            </a:r>
            <a:r>
              <a:rPr lang="en-US" altLang="ja-JP" sz="2800" i="1" dirty="0"/>
              <a:t>if </a:t>
            </a:r>
            <a:r>
              <a:rPr lang="ja-JP" altLang="en-US" sz="2800" i="1" dirty="0"/>
              <a:t>（移動先にブロックが自分よりも大きければ）</a:t>
            </a:r>
            <a:endParaRPr lang="en-US" altLang="ja-JP" sz="2800" i="1" dirty="0"/>
          </a:p>
          <a:p>
            <a:pPr>
              <a:lnSpc>
                <a:spcPct val="90000"/>
              </a:lnSpc>
              <a:buFont typeface="Wingdings" charset="2"/>
              <a:buNone/>
            </a:pPr>
            <a:r>
              <a:rPr lang="en-US" altLang="ja-JP" sz="2800" i="1" dirty="0"/>
              <a:t>		then </a:t>
            </a:r>
            <a:r>
              <a:rPr lang="ja-JP" altLang="en-US" sz="2800" i="1" dirty="0"/>
              <a:t>（ブロックを移動できる）</a:t>
            </a:r>
          </a:p>
        </p:txBody>
      </p:sp>
    </p:spTree>
    <p:extLst>
      <p:ext uri="{BB962C8B-B14F-4D97-AF65-F5344CB8AC3E}">
        <p14:creationId xmlns:p14="http://schemas.microsoft.com/office/powerpoint/2010/main" val="805684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中国のお茶会の問題</a:t>
            </a:r>
          </a:p>
        </p:txBody>
      </p:sp>
      <p:sp>
        <p:nvSpPr>
          <p:cNvPr id="3" name="コンテンツ プレースホルダ 2"/>
          <p:cNvSpPr>
            <a:spLocks noGrp="1"/>
          </p:cNvSpPr>
          <p:nvPr>
            <p:ph idx="1"/>
          </p:nvPr>
        </p:nvSpPr>
        <p:spPr>
          <a:xfrm>
            <a:off x="382352" y="1524000"/>
            <a:ext cx="8370762" cy="4975568"/>
          </a:xfrm>
        </p:spPr>
        <p:txBody>
          <a:bodyPr>
            <a:normAutofit/>
          </a:bodyPr>
          <a:lstStyle/>
          <a:p>
            <a:pPr marL="0" indent="0">
              <a:spcBef>
                <a:spcPts val="0"/>
              </a:spcBef>
              <a:buNone/>
            </a:pPr>
            <a:r>
              <a:rPr lang="ja-JP" altLang="en-US" sz="2000" dirty="0"/>
              <a:t>　ヒマラヤのある村では非常に洗練された茶会が行なわれている．茶会ではホスト１人と客２人というのが慣例であり，それより多くても少なくてもいけない．客人の１人は，もう１人の客人よりも年長である．２人の客人が席につくと，ホストが客人に次の３つのもてなしを行なう．これらのもてなしには，ヒマラヤ人が抱いている気品度の低い順に次の順位がついている．</a:t>
            </a:r>
            <a:endParaRPr lang="en-US" altLang="ja-JP" sz="2000" dirty="0"/>
          </a:p>
          <a:p>
            <a:pPr marL="457200" indent="-457200">
              <a:spcBef>
                <a:spcPts val="0"/>
              </a:spcBef>
              <a:buFont typeface="+mj-lt"/>
              <a:buAutoNum type="arabicPeriod"/>
            </a:pPr>
            <a:r>
              <a:rPr lang="ja-JP" altLang="en-US" sz="2000" dirty="0"/>
              <a:t>火をともす（低い気品度）</a:t>
            </a:r>
            <a:endParaRPr lang="en-US" altLang="ja-JP" sz="2000" dirty="0"/>
          </a:p>
          <a:p>
            <a:pPr marL="457200" indent="-457200">
              <a:spcBef>
                <a:spcPts val="0"/>
              </a:spcBef>
              <a:buFont typeface="+mj-lt"/>
              <a:buAutoNum type="arabicPeriod"/>
            </a:pPr>
            <a:r>
              <a:rPr lang="ja-JP" altLang="en-US" sz="2000" dirty="0"/>
              <a:t>茶をいれる（中くらいの気品度）</a:t>
            </a:r>
            <a:endParaRPr lang="en-US" altLang="ja-JP" sz="2000" dirty="0"/>
          </a:p>
          <a:p>
            <a:pPr marL="457200" indent="-457200">
              <a:spcBef>
                <a:spcPts val="0"/>
              </a:spcBef>
              <a:buFont typeface="+mj-lt"/>
              <a:buAutoNum type="arabicPeriod"/>
            </a:pPr>
            <a:r>
              <a:rPr lang="ja-JP" altLang="en-US" sz="2000" dirty="0"/>
              <a:t>詩を吟ずる（高い気品度）</a:t>
            </a:r>
            <a:endParaRPr lang="en-US" altLang="ja-JP" sz="2000" dirty="0"/>
          </a:p>
          <a:p>
            <a:pPr marL="0" indent="0">
              <a:spcBef>
                <a:spcPts val="0"/>
              </a:spcBef>
              <a:buNone/>
            </a:pPr>
            <a:r>
              <a:rPr lang="ja-JP" altLang="ja-JP" sz="2000" dirty="0"/>
              <a:t>　</a:t>
            </a:r>
            <a:r>
              <a:rPr lang="ja-JP" altLang="en-US" sz="2000" dirty="0"/>
              <a:t>茶会の最中には，この茶会に出席してる３人の誰でも，「失礼ながら，あなたのためにそのもてなしをしてさしあげましょうか」と尋ねることができる．尋ねられた人は，今もてなそうとしているもてなしのうち気品度の最も低いもてなしだけをするようにお願いすることができる．しかし，その人がすでに何かもてなしをしているのであれば，そのもてなしのなかで最も気品度の低いもてなしよりも高いもてなしをお願いすることができない．</a:t>
            </a:r>
            <a:endParaRPr lang="en-US" altLang="ja-JP" sz="2000" dirty="0"/>
          </a:p>
          <a:p>
            <a:pPr marL="0" indent="0">
              <a:spcBef>
                <a:spcPts val="0"/>
              </a:spcBef>
              <a:buNone/>
            </a:pPr>
            <a:r>
              <a:rPr lang="ja-JP" altLang="ja-JP" sz="2000" dirty="0"/>
              <a:t>　</a:t>
            </a:r>
            <a:r>
              <a:rPr lang="ja-JP" altLang="en-US" sz="2000" dirty="0"/>
              <a:t>この洗練されたお茶会が終わる時間には，ホストから年長者の客人すべてのもてなしが移動しているという．どのように達成されるのだろうか？</a:t>
            </a:r>
            <a:endParaRPr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理解すること</a:t>
            </a:r>
          </a:p>
        </p:txBody>
      </p:sp>
      <p:sp>
        <p:nvSpPr>
          <p:cNvPr id="3" name="コンテンツ プレースホルダ 2"/>
          <p:cNvSpPr>
            <a:spLocks noGrp="1"/>
          </p:cNvSpPr>
          <p:nvPr>
            <p:ph idx="1"/>
          </p:nvPr>
        </p:nvSpPr>
        <p:spPr>
          <a:xfrm>
            <a:off x="779462" y="1882588"/>
            <a:ext cx="7581901" cy="1708560"/>
          </a:xfrm>
        </p:spPr>
        <p:txBody>
          <a:bodyPr/>
          <a:lstStyle/>
          <a:p>
            <a:r>
              <a:rPr lang="ja-JP" altLang="en-US" dirty="0"/>
              <a:t>中国のお茶会の問題</a:t>
            </a:r>
            <a:r>
              <a:rPr lang="en-US" altLang="ja-JP" dirty="0"/>
              <a:t> (Simon &amp; Hayes, 1976) </a:t>
            </a:r>
            <a:r>
              <a:rPr lang="ja-JP" altLang="en-US" dirty="0"/>
              <a:t>の解決は難しく感じてしまう．</a:t>
            </a:r>
            <a:endParaRPr lang="en-US" altLang="ja-JP" dirty="0"/>
          </a:p>
          <a:p>
            <a:r>
              <a:rPr lang="ja-JP" altLang="en-US" dirty="0"/>
              <a:t>しかし実態は極めて簡単な問題である．</a:t>
            </a:r>
          </a:p>
        </p:txBody>
      </p:sp>
      <p:grpSp>
        <p:nvGrpSpPr>
          <p:cNvPr id="53" name="図形グループ 52"/>
          <p:cNvGrpSpPr/>
          <p:nvPr/>
        </p:nvGrpSpPr>
        <p:grpSpPr>
          <a:xfrm>
            <a:off x="136079" y="3828594"/>
            <a:ext cx="8852699" cy="2693262"/>
            <a:chOff x="136079" y="3828594"/>
            <a:chExt cx="8852699" cy="2693262"/>
          </a:xfrm>
        </p:grpSpPr>
        <p:grpSp>
          <p:nvGrpSpPr>
            <p:cNvPr id="36" name="図形グループ 35"/>
            <p:cNvGrpSpPr/>
            <p:nvPr/>
          </p:nvGrpSpPr>
          <p:grpSpPr>
            <a:xfrm>
              <a:off x="291301" y="3828594"/>
              <a:ext cx="3965002" cy="1459647"/>
              <a:chOff x="291301" y="4101694"/>
              <a:chExt cx="3965002" cy="1459647"/>
            </a:xfrm>
          </p:grpSpPr>
          <p:grpSp>
            <p:nvGrpSpPr>
              <p:cNvPr id="19" name="図形グループ 18"/>
              <p:cNvGrpSpPr/>
              <p:nvPr/>
            </p:nvGrpSpPr>
            <p:grpSpPr>
              <a:xfrm>
                <a:off x="291301" y="4101694"/>
                <a:ext cx="3965002" cy="1459647"/>
                <a:chOff x="874196" y="2936196"/>
                <a:chExt cx="2474139" cy="907253"/>
              </a:xfrm>
            </p:grpSpPr>
            <p:sp>
              <p:nvSpPr>
                <p:cNvPr id="23" name="正方形/長方形 22"/>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20" name="片側の 2 つの角を丸めた四角形 19"/>
              <p:cNvSpPr/>
              <p:nvPr/>
            </p:nvSpPr>
            <p:spPr>
              <a:xfrm>
                <a:off x="509514" y="5001357"/>
                <a:ext cx="1179998" cy="323931"/>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a:t>大</a:t>
                </a:r>
              </a:p>
            </p:txBody>
          </p:sp>
          <p:sp>
            <p:nvSpPr>
              <p:cNvPr id="21" name="片側の 2 つの角を丸めた四角形 20"/>
              <p:cNvSpPr/>
              <p:nvPr/>
            </p:nvSpPr>
            <p:spPr>
              <a:xfrm>
                <a:off x="656945" y="4596646"/>
                <a:ext cx="885137" cy="323931"/>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dirty="0">
                    <a:solidFill>
                      <a:srgbClr val="FFFFFF"/>
                    </a:solidFill>
                  </a:rPr>
                  <a:t>中</a:t>
                </a:r>
              </a:p>
            </p:txBody>
          </p:sp>
          <p:sp>
            <p:nvSpPr>
              <p:cNvPr id="22" name="片側の 2 つの角を丸めた四角形 21"/>
              <p:cNvSpPr/>
              <p:nvPr/>
            </p:nvSpPr>
            <p:spPr>
              <a:xfrm>
                <a:off x="804375" y="4191936"/>
                <a:ext cx="590276" cy="323931"/>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dirty="0">
                    <a:solidFill>
                      <a:srgbClr val="FFFFFF"/>
                    </a:solidFill>
                  </a:rPr>
                  <a:t>小</a:t>
                </a:r>
              </a:p>
            </p:txBody>
          </p:sp>
        </p:grpSp>
        <p:grpSp>
          <p:nvGrpSpPr>
            <p:cNvPr id="37" name="図形グループ 36"/>
            <p:cNvGrpSpPr/>
            <p:nvPr/>
          </p:nvGrpSpPr>
          <p:grpSpPr>
            <a:xfrm>
              <a:off x="4731498" y="3828595"/>
              <a:ext cx="3965002" cy="1459647"/>
              <a:chOff x="291301" y="4101694"/>
              <a:chExt cx="3965002" cy="1459647"/>
            </a:xfrm>
          </p:grpSpPr>
          <p:grpSp>
            <p:nvGrpSpPr>
              <p:cNvPr id="38" name="図形グループ 37"/>
              <p:cNvGrpSpPr/>
              <p:nvPr/>
            </p:nvGrpSpPr>
            <p:grpSpPr>
              <a:xfrm>
                <a:off x="291301" y="4101684"/>
                <a:ext cx="3965002" cy="1459644"/>
                <a:chOff x="874196" y="2936196"/>
                <a:chExt cx="2474139" cy="907253"/>
              </a:xfrm>
            </p:grpSpPr>
            <p:sp>
              <p:nvSpPr>
                <p:cNvPr id="42" name="正方形/長方形 41"/>
                <p:cNvSpPr/>
                <p:nvPr/>
              </p:nvSpPr>
              <p:spPr>
                <a:xfrm>
                  <a:off x="874196" y="3727981"/>
                  <a:ext cx="2474139" cy="11546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rot="16200000">
                  <a:off x="981383" y="3274353"/>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rot="16200000">
                  <a:off x="1707131"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rot="16200000">
                  <a:off x="2432879" y="3274354"/>
                  <a:ext cx="791784" cy="115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39" name="片側の 2 つの角を丸めた四角形 38"/>
              <p:cNvSpPr/>
              <p:nvPr/>
            </p:nvSpPr>
            <p:spPr>
              <a:xfrm>
                <a:off x="509514" y="5001357"/>
                <a:ext cx="1179998" cy="323931"/>
              </a:xfrm>
              <a:prstGeom prst="round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dirty="0"/>
                  <a:t>詩</a:t>
                </a:r>
              </a:p>
            </p:txBody>
          </p:sp>
          <p:sp>
            <p:nvSpPr>
              <p:cNvPr id="40" name="片側の 2 つの角を丸めた四角形 39"/>
              <p:cNvSpPr/>
              <p:nvPr/>
            </p:nvSpPr>
            <p:spPr>
              <a:xfrm>
                <a:off x="656945" y="4596646"/>
                <a:ext cx="885137" cy="323931"/>
              </a:xfrm>
              <a:prstGeom prst="round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dirty="0">
                    <a:solidFill>
                      <a:srgbClr val="FFFFFF"/>
                    </a:solidFill>
                  </a:rPr>
                  <a:t>茶</a:t>
                </a:r>
              </a:p>
            </p:txBody>
          </p:sp>
          <p:sp>
            <p:nvSpPr>
              <p:cNvPr id="41" name="片側の 2 つの角を丸めた四角形 40"/>
              <p:cNvSpPr/>
              <p:nvPr/>
            </p:nvSpPr>
            <p:spPr>
              <a:xfrm>
                <a:off x="804375" y="4191936"/>
                <a:ext cx="590276" cy="323931"/>
              </a:xfrm>
              <a:prstGeom prst="round2Same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dirty="0">
                    <a:solidFill>
                      <a:srgbClr val="FFFFFF"/>
                    </a:solidFill>
                  </a:rPr>
                  <a:t>火</a:t>
                </a:r>
              </a:p>
            </p:txBody>
          </p:sp>
        </p:grpSp>
        <p:sp>
          <p:nvSpPr>
            <p:cNvPr id="46" name="テキスト ボックス 45"/>
            <p:cNvSpPr txBox="1"/>
            <p:nvPr/>
          </p:nvSpPr>
          <p:spPr>
            <a:xfrm>
              <a:off x="865525" y="5402230"/>
              <a:ext cx="415498" cy="369332"/>
            </a:xfrm>
            <a:prstGeom prst="rect">
              <a:avLst/>
            </a:prstGeom>
            <a:noFill/>
          </p:spPr>
          <p:txBody>
            <a:bodyPr wrap="none" rtlCol="0">
              <a:spAutoFit/>
            </a:bodyPr>
            <a:lstStyle/>
            <a:p>
              <a:r>
                <a:rPr kumimoji="1" lang="ja-JP" altLang="en-US" dirty="0"/>
                <a:t>左</a:t>
              </a:r>
            </a:p>
          </p:txBody>
        </p:sp>
        <p:sp>
          <p:nvSpPr>
            <p:cNvPr id="47" name="テキスト ボックス 46"/>
            <p:cNvSpPr txBox="1"/>
            <p:nvPr/>
          </p:nvSpPr>
          <p:spPr>
            <a:xfrm>
              <a:off x="2036129" y="5402230"/>
              <a:ext cx="415498" cy="369332"/>
            </a:xfrm>
            <a:prstGeom prst="rect">
              <a:avLst/>
            </a:prstGeom>
            <a:noFill/>
          </p:spPr>
          <p:txBody>
            <a:bodyPr wrap="none" rtlCol="0">
              <a:spAutoFit/>
            </a:bodyPr>
            <a:lstStyle/>
            <a:p>
              <a:r>
                <a:rPr kumimoji="1" lang="ja-JP" altLang="en-US" dirty="0"/>
                <a:t>中</a:t>
              </a:r>
            </a:p>
          </p:txBody>
        </p:sp>
        <p:sp>
          <p:nvSpPr>
            <p:cNvPr id="48" name="テキスト ボックス 47"/>
            <p:cNvSpPr txBox="1"/>
            <p:nvPr/>
          </p:nvSpPr>
          <p:spPr>
            <a:xfrm>
              <a:off x="3226507" y="5402230"/>
              <a:ext cx="415498" cy="369332"/>
            </a:xfrm>
            <a:prstGeom prst="rect">
              <a:avLst/>
            </a:prstGeom>
            <a:noFill/>
          </p:spPr>
          <p:txBody>
            <a:bodyPr wrap="none" rtlCol="0">
              <a:spAutoFit/>
            </a:bodyPr>
            <a:lstStyle/>
            <a:p>
              <a:r>
                <a:rPr kumimoji="1" lang="ja-JP" altLang="en-US" dirty="0"/>
                <a:t>右</a:t>
              </a:r>
            </a:p>
          </p:txBody>
        </p:sp>
        <p:sp>
          <p:nvSpPr>
            <p:cNvPr id="49" name="テキスト ボックス 48"/>
            <p:cNvSpPr txBox="1"/>
            <p:nvPr/>
          </p:nvSpPr>
          <p:spPr>
            <a:xfrm>
              <a:off x="5169173" y="5388575"/>
              <a:ext cx="755435" cy="369332"/>
            </a:xfrm>
            <a:prstGeom prst="rect">
              <a:avLst/>
            </a:prstGeom>
            <a:noFill/>
          </p:spPr>
          <p:txBody>
            <a:bodyPr wrap="none" rtlCol="0">
              <a:spAutoFit/>
            </a:bodyPr>
            <a:lstStyle/>
            <a:p>
              <a:r>
                <a:rPr kumimoji="1" lang="ja-JP" altLang="en-US" dirty="0"/>
                <a:t>ホスト</a:t>
              </a:r>
            </a:p>
          </p:txBody>
        </p:sp>
        <p:sp>
          <p:nvSpPr>
            <p:cNvPr id="50" name="テキスト ボックス 49"/>
            <p:cNvSpPr txBox="1"/>
            <p:nvPr/>
          </p:nvSpPr>
          <p:spPr>
            <a:xfrm>
              <a:off x="6380742" y="5388575"/>
              <a:ext cx="646331" cy="369332"/>
            </a:xfrm>
            <a:prstGeom prst="rect">
              <a:avLst/>
            </a:prstGeom>
            <a:noFill/>
          </p:spPr>
          <p:txBody>
            <a:bodyPr wrap="none" rtlCol="0">
              <a:spAutoFit/>
            </a:bodyPr>
            <a:lstStyle/>
            <a:p>
              <a:r>
                <a:rPr kumimoji="1" lang="ja-JP" altLang="en-US" dirty="0"/>
                <a:t>客人</a:t>
              </a:r>
            </a:p>
          </p:txBody>
        </p:sp>
        <p:sp>
          <p:nvSpPr>
            <p:cNvPr id="51" name="テキスト ボックス 50"/>
            <p:cNvSpPr txBox="1"/>
            <p:nvPr/>
          </p:nvSpPr>
          <p:spPr>
            <a:xfrm>
              <a:off x="7202435" y="5388575"/>
              <a:ext cx="1338828" cy="369332"/>
            </a:xfrm>
            <a:prstGeom prst="rect">
              <a:avLst/>
            </a:prstGeom>
            <a:noFill/>
          </p:spPr>
          <p:txBody>
            <a:bodyPr wrap="none" rtlCol="0">
              <a:spAutoFit/>
            </a:bodyPr>
            <a:lstStyle/>
            <a:p>
              <a:r>
                <a:rPr kumimoji="1" lang="ja-JP" altLang="en-US" dirty="0"/>
                <a:t>客人（年長）</a:t>
              </a:r>
            </a:p>
          </p:txBody>
        </p:sp>
        <p:sp>
          <p:nvSpPr>
            <p:cNvPr id="52" name="正方形/長方形 51"/>
            <p:cNvSpPr/>
            <p:nvPr/>
          </p:nvSpPr>
          <p:spPr>
            <a:xfrm>
              <a:off x="136079" y="5907401"/>
              <a:ext cx="8852699" cy="61445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2400" dirty="0"/>
                <a:t>ハノイの塔の問題とまったく同じ構造をもち，同じ解法で解決できる．</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3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5400" dirty="0"/>
              <a:t>思考</a:t>
            </a:r>
            <a:r>
              <a:rPr kumimoji="1" lang="ja-JP" altLang="en-US" sz="5400"/>
              <a:t>過程をモデル化する</a:t>
            </a:r>
            <a:endParaRPr kumimoji="1" lang="ja-JP" altLang="en-US" sz="5400" dirty="0"/>
          </a:p>
        </p:txBody>
      </p:sp>
      <p:sp>
        <p:nvSpPr>
          <p:cNvPr id="3" name="コンテンツ プレースホルダー 2"/>
          <p:cNvSpPr>
            <a:spLocks noGrp="1"/>
          </p:cNvSpPr>
          <p:nvPr>
            <p:ph idx="1"/>
          </p:nvPr>
        </p:nvSpPr>
        <p:spPr>
          <a:xfrm>
            <a:off x="779462" y="1882587"/>
            <a:ext cx="7581901" cy="4789517"/>
          </a:xfrm>
        </p:spPr>
        <p:txBody>
          <a:bodyPr>
            <a:normAutofit/>
          </a:bodyPr>
          <a:lstStyle/>
          <a:p>
            <a:pPr algn="just"/>
            <a:r>
              <a:rPr kumimoji="1" lang="ja-JP" altLang="en-US" sz="2800" dirty="0"/>
              <a:t>いくつかの記号とその記号に対する手続きによって思考過程を記述することができる．</a:t>
            </a:r>
            <a:endParaRPr kumimoji="1" lang="en-US" altLang="ja-JP" sz="2800" dirty="0"/>
          </a:p>
          <a:p>
            <a:pPr algn="just"/>
            <a:r>
              <a:rPr kumimoji="1" lang="ja-JP" altLang="en-US" sz="2800" dirty="0"/>
              <a:t>抽象的な形式的処理としての思考過程をモデル化することによって，複雑（そう）な思考過程の本質を理解することが容易になる．</a:t>
            </a:r>
            <a:endParaRPr kumimoji="1" lang="en-US" altLang="ja-JP" sz="2800" dirty="0"/>
          </a:p>
          <a:p>
            <a:pPr algn="just"/>
            <a:r>
              <a:rPr lang="ja-JP" altLang="en-US" sz="2800" dirty="0"/>
              <a:t>コンピュータ上にモデルを実装することによって，さまざまなパラメータを変化させることによるシミュレーション実験が可能になる．</a:t>
            </a:r>
            <a:endParaRPr kumimoji="1" lang="ja-JP" altLang="en-US" sz="2800" dirty="0"/>
          </a:p>
        </p:txBody>
      </p:sp>
    </p:spTree>
    <p:extLst>
      <p:ext uri="{BB962C8B-B14F-4D97-AF65-F5344CB8AC3E}">
        <p14:creationId xmlns:p14="http://schemas.microsoft.com/office/powerpoint/2010/main" val="588081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ビット">
  <a:themeElements>
    <a:clrScheme name="オービット">
      <a:dk1>
        <a:srgbClr val="FFFFFF"/>
      </a:dk1>
      <a:lt1>
        <a:srgbClr val="000000"/>
      </a:lt1>
      <a:dk2>
        <a:srgbClr val="212C28"/>
      </a:dk2>
      <a:lt2>
        <a:srgbClr val="7C9BA5"/>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オービット">
      <a:majorFont>
        <a:latin typeface="Candara"/>
        <a:ea typeface=""/>
        <a:cs typeface=""/>
        <a:font script="Jpan" typeface="ＭＳ Ｐゴシック"/>
      </a:majorFont>
      <a:minorFont>
        <a:latin typeface="Candara"/>
        <a:ea typeface=""/>
        <a:cs typeface=""/>
        <a:font script="Jpan" typeface="ＭＳ Ｐゴシック"/>
      </a:minorFont>
    </a:fontScheme>
    <a:fmtScheme name="オービット">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オービット.thmx</Template>
  <TotalTime>12787</TotalTime>
  <Words>3522</Words>
  <Application>Microsoft Macintosh PowerPoint</Application>
  <PresentationFormat>画面に合わせる (4:3)</PresentationFormat>
  <Paragraphs>286</Paragraphs>
  <Slides>29</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vt:i4>
      </vt:variant>
    </vt:vector>
  </HeadingPairs>
  <TitlesOfParts>
    <vt:vector size="35" baseType="lpstr">
      <vt:lpstr>Arial</vt:lpstr>
      <vt:lpstr>Calibri</vt:lpstr>
      <vt:lpstr>Candara</vt:lpstr>
      <vt:lpstr>Times</vt:lpstr>
      <vt:lpstr>Wingdings</vt:lpstr>
      <vt:lpstr>オービット</vt:lpstr>
      <vt:lpstr>認知科学</vt:lpstr>
      <vt:lpstr>ハノイの塔</vt:lpstr>
      <vt:lpstr>問題解決場面（ブロックの移動）における心的過程</vt:lpstr>
      <vt:lpstr>問題解決場面（ブロックの移動）における心的過程</vt:lpstr>
      <vt:lpstr>記号と操作の形式</vt:lpstr>
      <vt:lpstr>操作ルールの記述 （プロダクションルール）</vt:lpstr>
      <vt:lpstr>中国のお茶会の問題</vt:lpstr>
      <vt:lpstr>理解すること</vt:lpstr>
      <vt:lpstr>思考過程をモデル化する</vt:lpstr>
      <vt:lpstr>ヒューリスティクス (heuristics)</vt:lpstr>
      <vt:lpstr>思考と問題空間の探索</vt:lpstr>
      <vt:lpstr>ヒューリスティクスが使われる状況</vt:lpstr>
      <vt:lpstr>ヒューリスティック探索</vt:lpstr>
      <vt:lpstr>山登り法 (hill climbing)</vt:lpstr>
      <vt:lpstr>自分の生活の中でのヒューリスティックス</vt:lpstr>
      <vt:lpstr>探索の方法</vt:lpstr>
      <vt:lpstr>例題：　迷路問題</vt:lpstr>
      <vt:lpstr>縦型（深さ優先）探索　(DFS)</vt:lpstr>
      <vt:lpstr>最良優先探索  (best first search)</vt:lpstr>
      <vt:lpstr>局所的最小値からの脱出</vt:lpstr>
      <vt:lpstr>制約条件を用いた探索の効率化</vt:lpstr>
      <vt:lpstr>制約条件とバックトラックを用いた探索</vt:lpstr>
      <vt:lpstr>ＭＣ問題の状態空間の表現</vt:lpstr>
      <vt:lpstr>ＭＣ問題の禁止状態と許容状態</vt:lpstr>
      <vt:lpstr>解の探索</vt:lpstr>
      <vt:lpstr>課題（１）</vt:lpstr>
      <vt:lpstr>許容状態を満たす条件と移動方法</vt:lpstr>
      <vt:lpstr>適用する作用素（続き）</vt:lpstr>
      <vt:lpstr>課題（２）</vt:lpstr>
    </vt:vector>
  </TitlesOfParts>
  <Company>静岡大学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認知科学</dc:title>
  <dc:creator>竹内 勇剛</dc:creator>
  <cp:lastModifiedBy>Takeuchi Yugo</cp:lastModifiedBy>
  <cp:revision>210</cp:revision>
  <cp:lastPrinted>2018-11-22T09:05:00Z</cp:lastPrinted>
  <dcterms:created xsi:type="dcterms:W3CDTF">2010-12-02T04:52:05Z</dcterms:created>
  <dcterms:modified xsi:type="dcterms:W3CDTF">2019-11-30T13:40:38Z</dcterms:modified>
</cp:coreProperties>
</file>