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256" r:id="rId2"/>
    <p:sldId id="325" r:id="rId3"/>
    <p:sldId id="326" r:id="rId4"/>
    <p:sldId id="327" r:id="rId5"/>
    <p:sldId id="328" r:id="rId6"/>
    <p:sldId id="329" r:id="rId7"/>
    <p:sldId id="330" r:id="rId8"/>
    <p:sldId id="331" r:id="rId9"/>
    <p:sldId id="332" r:id="rId10"/>
    <p:sldId id="333" r:id="rId11"/>
    <p:sldId id="334" r:id="rId12"/>
    <p:sldId id="304" r:id="rId13"/>
    <p:sldId id="305" r:id="rId14"/>
    <p:sldId id="306" r:id="rId15"/>
    <p:sldId id="307" r:id="rId16"/>
    <p:sldId id="308" r:id="rId17"/>
    <p:sldId id="335" r:id="rId18"/>
    <p:sldId id="309" r:id="rId19"/>
    <p:sldId id="310" r:id="rId20"/>
    <p:sldId id="324" r:id="rId21"/>
    <p:sldId id="311" r:id="rId22"/>
    <p:sldId id="312" r:id="rId23"/>
    <p:sldId id="337" r:id="rId24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スタイル/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間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中間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01"/>
    <p:restoredTop sz="50000"/>
  </p:normalViewPr>
  <p:slideViewPr>
    <p:cSldViewPr snapToGrid="0" snapToObjects="1">
      <p:cViewPr varScale="1">
        <p:scale>
          <a:sx n="127" d="100"/>
          <a:sy n="127" d="100"/>
        </p:scale>
        <p:origin x="80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81235D-4DDE-FF46-8067-8B61F1C6F8DE}" type="datetimeFigureOut">
              <a:rPr lang="ja-JP" altLang="en-US" smtClean="0"/>
              <a:pPr/>
              <a:t>2019/12/7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0EE940-A59B-8142-90F7-BBB7D1E90CA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37687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4FDB7-E31F-164A-9F24-DA7CDCAC6D2B}" type="datetimeFigureOut">
              <a:rPr lang="ja-JP" altLang="en-US" smtClean="0"/>
              <a:pPr/>
              <a:t>2019/12/7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0AEFD-F972-CA48-8D28-103DA0CEDB78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806360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DC787A-FDCA-5441-AEA2-E0211ED51AB0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20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21602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755E85-044A-1E46-B156-64957970EBED}" type="slidenum">
              <a:rPr lang="en-US" altLang="ja-JP"/>
              <a:pPr/>
              <a:t>11</a:t>
            </a:fld>
            <a:endParaRPr lang="en-US" altLang="ja-JP"/>
          </a:p>
        </p:txBody>
      </p:sp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76772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B01B9D-B602-0541-BBA0-A56990114FB2}" type="slidenum">
              <a:rPr lang="en-US" altLang="ja-JP"/>
              <a:pPr/>
              <a:t>15</a:t>
            </a:fld>
            <a:endParaRPr lang="en-US" altLang="ja-JP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568758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103896-BE2E-F64B-AB82-DDCD7EE6A0F8}" type="slidenum">
              <a:rPr lang="en-US" altLang="ja-JP"/>
              <a:pPr/>
              <a:t>16</a:t>
            </a:fld>
            <a:endParaRPr lang="en-US" altLang="ja-JP"/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146736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F721EF-0472-8C49-824A-677B6CE88260}" type="slidenum">
              <a:rPr lang="en-US" altLang="ja-JP"/>
              <a:pPr/>
              <a:t>18</a:t>
            </a:fld>
            <a:endParaRPr lang="en-US" altLang="ja-JP"/>
          </a:p>
        </p:txBody>
      </p:sp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015075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F1ED7F-FAAB-004C-AFFA-DF3672F0AC10}" type="slidenum">
              <a:rPr lang="en-US" altLang="ja-JP"/>
              <a:pPr/>
              <a:t>19</a:t>
            </a:fld>
            <a:endParaRPr lang="en-US" altLang="ja-JP"/>
          </a:p>
        </p:txBody>
      </p:sp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129477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2C7A59-FDBF-2B43-B316-6FF63A7C68FA}" type="slidenum">
              <a:rPr lang="en-US" altLang="ja-JP"/>
              <a:pPr/>
              <a:t>20</a:t>
            </a:fld>
            <a:endParaRPr lang="en-US" altLang="ja-JP"/>
          </a:p>
        </p:txBody>
      </p:sp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360817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7FB01F-E4DB-EC4F-909A-58A7A06AA059}" type="slidenum">
              <a:rPr lang="en-US" altLang="ja-JP"/>
              <a:pPr/>
              <a:t>21</a:t>
            </a:fld>
            <a:endParaRPr lang="en-US" altLang="ja-JP"/>
          </a:p>
        </p:txBody>
      </p:sp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52685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212DB9-0E56-9848-A91A-6B05B22E1C8D}" type="slidenum">
              <a:rPr lang="en-US" altLang="ja-JP"/>
              <a:pPr/>
              <a:t>22</a:t>
            </a:fld>
            <a:endParaRPr lang="en-US" altLang="ja-JP"/>
          </a:p>
        </p:txBody>
      </p:sp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898033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6500CC-F821-E74C-AD59-67977D29B7F1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20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96844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D8850A-B3A7-DC47-8C4C-6BBFEFC43D85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20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988362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5D726-0EBB-8E4E-A91F-06B786525D5E}" type="slidenum">
              <a:rPr lang="en-US" altLang="ja-JP"/>
              <a:pPr/>
              <a:t>5</a:t>
            </a:fld>
            <a:endParaRPr lang="en-US" altLang="ja-JP"/>
          </a:p>
        </p:txBody>
      </p:sp>
      <p:sp>
        <p:nvSpPr>
          <p:cNvPr id="20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39357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C01721-4189-9440-B296-D2F8AAC4D257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29574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D4E6E8-F961-8C40-8950-8C8A3A81876A}" type="slidenum">
              <a:rPr lang="en-US" altLang="ja-JP"/>
              <a:pPr/>
              <a:t>7</a:t>
            </a:fld>
            <a:endParaRPr lang="en-US" altLang="ja-JP"/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206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938848-6D2F-7E4D-B020-0DB0069CDC57}" type="slidenum">
              <a:rPr lang="en-US" altLang="ja-JP"/>
              <a:pPr/>
              <a:t>8</a:t>
            </a:fld>
            <a:endParaRPr lang="en-US" altLang="ja-JP"/>
          </a:p>
        </p:txBody>
      </p:sp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333640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073246-0AAA-0647-9E55-C29353683BD3}" type="slidenum">
              <a:rPr lang="en-US" altLang="ja-JP"/>
              <a:pPr/>
              <a:t>9</a:t>
            </a:fld>
            <a:endParaRPr lang="en-US" altLang="ja-JP"/>
          </a:p>
        </p:txBody>
      </p:sp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963430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742EC8-9303-D34D-8D6C-2001C3FC8B61}" type="slidenum">
              <a:rPr lang="en-US" altLang="ja-JP"/>
              <a:pPr/>
              <a:t>10</a:t>
            </a:fld>
            <a:endParaRPr lang="en-US" altLang="ja-JP"/>
          </a:p>
        </p:txBody>
      </p:sp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1547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155141"/>
            <a:ext cx="7542212" cy="1013012"/>
          </a:xfrm>
        </p:spPr>
        <p:txBody>
          <a:bodyPr anchor="b" anchorCtr="0">
            <a:noAutofit/>
          </a:bodyPr>
          <a:lstStyle/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738" y="5230906"/>
            <a:ext cx="7542212" cy="1030942"/>
          </a:xfrm>
        </p:spPr>
        <p:txBody>
          <a:bodyPr/>
          <a:lstStyle>
            <a:lvl1pPr marL="0" indent="0" algn="ctr">
              <a:spcBef>
                <a:spcPct val="30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CE6E4-E440-0049-AAD0-0152EC03468B}" type="datetime1">
              <a:rPr lang="ja-JP" altLang="en-US" smtClean="0"/>
              <a:pPr/>
              <a:t>2019/12/7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人間の「知」とコンピュータの「知」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66626-3A2E-6542-89BC-8F5FAC98369F}" type="slidenum">
              <a:rPr lang="ja-JP" altLang="en-US" smtClean="0"/>
              <a:pPr/>
              <a:t>‹#›</a:t>
            </a:fld>
            <a:endParaRPr lang="ja-JP" altLang="en-US"/>
          </a:p>
        </p:txBody>
      </p:sp>
      <p:pic>
        <p:nvPicPr>
          <p:cNvPr id="7" name="Picture 6" descr="MoleculeTrac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019" y="224679"/>
            <a:ext cx="5795963" cy="39433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の上に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3962399"/>
            <a:ext cx="7585710" cy="672353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01957" y="457200"/>
            <a:ext cx="2940087" cy="2940087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FontTx/>
              <a:buNone/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4639235"/>
            <a:ext cx="7585710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ja-JP" altLang="en-US"/>
              <a:t>マスタ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13193-BFD4-174E-8116-0866EA428A66}" type="datetime1">
              <a:rPr lang="ja-JP" altLang="en-US" smtClean="0"/>
              <a:pPr/>
              <a:t>2019/12/7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人間の「知」とコンピュータの「知」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66626-3A2E-6542-89BC-8F5FAC98369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373FF-4EF6-9245-8384-DABAA55744F1}" type="datetime1">
              <a:rPr lang="ja-JP" altLang="en-US" smtClean="0"/>
              <a:pPr/>
              <a:t>2019/12/7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人間の「知」とコンピュータの「知」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66626-3A2E-6542-89BC-8F5FAC98369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365" y="416859"/>
            <a:ext cx="1940859" cy="5607424"/>
          </a:xfrm>
        </p:spPr>
        <p:txBody>
          <a:bodyPr vert="eaVert" anchor="ctr" anchorCtr="0"/>
          <a:lstStyle/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0737" y="414015"/>
            <a:ext cx="6144839" cy="5610268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DC313-5A26-794D-8067-6453AFA46691}" type="datetime1">
              <a:rPr lang="ja-JP" altLang="en-US" smtClean="0"/>
              <a:pPr/>
              <a:t>2019/12/7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人間の「知」とコンピュータの「知」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66626-3A2E-6542-89BC-8F5FAC98369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4557-FADB-5D47-BB4B-207F5FFD6540}" type="datetime1">
              <a:rPr lang="ja-JP" altLang="en-US" smtClean="0"/>
              <a:pPr/>
              <a:t>2019/12/7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人間の「知」とコンピュータの「知」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66626-3A2E-6542-89BC-8F5FAC98369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737" y="1219013"/>
            <a:ext cx="7542213" cy="19589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737" y="3224213"/>
            <a:ext cx="7542213" cy="15001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DE95-6728-E243-9DCA-842B1394BBCD}" type="datetime1">
              <a:rPr lang="ja-JP" altLang="en-US" smtClean="0"/>
              <a:pPr/>
              <a:t>2019/12/7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人間の「知」とコンピュータの「知」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66626-3A2E-6542-89BC-8F5FAC98369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3763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F890B-610B-6C47-991D-21AA518C1A63}" type="datetime1">
              <a:rPr lang="ja-JP" altLang="en-US" smtClean="0"/>
              <a:pPr/>
              <a:t>2019/12/7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人間の「知」とコンピュータの「知」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66626-3A2E-6542-89BC-8F5FAC98369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2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3763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3763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A897-9BE9-7740-B3BE-09AD9EA971E5}" type="datetime1">
              <a:rPr lang="ja-JP" altLang="en-US" smtClean="0"/>
              <a:pPr/>
              <a:t>2019/12/7</a:t>
            </a:fld>
            <a:endParaRPr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人間の「知」とコンピュータの「知」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66626-3A2E-6542-89BC-8F5FAC98369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BB389-97E7-9E4E-A65F-C3BE2FEF3B10}" type="datetime1">
              <a:rPr lang="ja-JP" altLang="en-US" smtClean="0"/>
              <a:pPr/>
              <a:t>2019/12/7</a:t>
            </a:fld>
            <a:endParaRPr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人間の「知」とコンピュータの「知」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66626-3A2E-6542-89BC-8F5FAC98369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CCFBA-A11E-8642-A420-1CB688D8E5E6}" type="datetime1">
              <a:rPr lang="ja-JP" altLang="en-US" smtClean="0"/>
              <a:pPr/>
              <a:t>2019/12/7</a:t>
            </a:fld>
            <a:endParaRPr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人間の「知」とコンピュータの「知」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66626-3A2E-6542-89BC-8F5FAC98369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929" y="457201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2393" y="457201"/>
            <a:ext cx="3566160" cy="5410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929" y="1828801"/>
            <a:ext cx="3566160" cy="3657600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F32B-B6E5-5A4D-AFD2-8B75940C6F42}" type="datetime1">
              <a:rPr lang="ja-JP" altLang="en-US" smtClean="0"/>
              <a:pPr/>
              <a:t>2019/12/7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人間の「知」とコンピュータの「知」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66626-3A2E-6542-89BC-8F5FAC98369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457200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66765" y="1676400"/>
            <a:ext cx="2975610" cy="2975610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1828800"/>
            <a:ext cx="3566160" cy="3657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ja-JP" altLang="en-US"/>
              <a:t>マスタ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5B2C8-433F-6C42-A2F2-761A4E63937A}" type="datetime1">
              <a:rPr lang="ja-JP" altLang="en-US" smtClean="0"/>
              <a:pPr/>
              <a:t>2019/12/7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人間の「知」とコンピュータの「知」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66626-3A2E-6542-89BC-8F5FAC98369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idOverlay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60000"/>
              <a:lumOff val="40000"/>
              <a:alpha val="10000"/>
            </a:schemeClr>
          </a:solidFill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882588"/>
            <a:ext cx="7581901" cy="3953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E4BBA394-F9B9-9B45-B732-DC6019D0E446}" type="datetime1">
              <a:rPr lang="ja-JP" altLang="en-US" smtClean="0"/>
              <a:pPr/>
              <a:t>2019/12/7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r>
              <a:rPr lang="ja-JP" altLang="en-US"/>
              <a:t>人間の「知」とコンピュータの「知」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40A66626-3A2E-6542-89BC-8F5FAC98369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56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03225" indent="-403225" algn="l" defTabSz="914400" rtl="0" eaLnBrk="1" latinLnBrk="0" hangingPunct="1">
        <a:spcBef>
          <a:spcPts val="2000"/>
        </a:spcBef>
        <a:buFontTx/>
        <a:buBlip>
          <a:blip r:embed="rId15"/>
        </a:buBlip>
        <a:defRPr kumimoji="1" sz="24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1pPr>
      <a:lvl2pPr marL="806450" indent="-403225" algn="l" defTabSz="914400" rtl="0" eaLnBrk="1" latinLnBrk="0" hangingPunct="1">
        <a:spcBef>
          <a:spcPts val="600"/>
        </a:spcBef>
        <a:buFontTx/>
        <a:buBlip>
          <a:blip r:embed="rId15"/>
        </a:buBlip>
        <a:defRPr kumimoji="1" sz="22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2pPr>
      <a:lvl3pPr marL="11430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kumimoji="1" sz="20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3pPr>
      <a:lvl4pPr marL="1492250" indent="-349250" algn="l" defTabSz="914400" rtl="0" eaLnBrk="1" latinLnBrk="0" hangingPunct="1">
        <a:spcBef>
          <a:spcPts val="600"/>
        </a:spcBef>
        <a:buFontTx/>
        <a:buBlip>
          <a:blip r:embed="rId15"/>
        </a:buBlip>
        <a:defRPr kumimoji="1"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4pPr>
      <a:lvl5pPr marL="18288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kumimoji="1"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認知科学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問題解決（３）</a:t>
            </a:r>
            <a:endParaRPr lang="en-US" altLang="ja-JP" dirty="0"/>
          </a:p>
          <a:p>
            <a:r>
              <a:rPr lang="ja-JP" altLang="en-US"/>
              <a:t>２０１９年１２月９日</a:t>
            </a:r>
            <a:r>
              <a:rPr lang="ja-JP" altLang="en-US" dirty="0"/>
              <a:t>（月）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課題（２）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74838"/>
            <a:ext cx="8229600" cy="679450"/>
          </a:xfrm>
        </p:spPr>
        <p:txBody>
          <a:bodyPr/>
          <a:lstStyle/>
          <a:p>
            <a:r>
              <a:rPr lang="ja-JP" altLang="en-US"/>
              <a:t>ＭＣ問題の状態空間を生成し，完成させよ．</a:t>
            </a:r>
          </a:p>
        </p:txBody>
      </p:sp>
      <p:sp>
        <p:nvSpPr>
          <p:cNvPr id="211972" name="Rectangle 4"/>
          <p:cNvSpPr>
            <a:spLocks noChangeArrowheads="1"/>
          </p:cNvSpPr>
          <p:nvPr/>
        </p:nvSpPr>
        <p:spPr bwMode="auto">
          <a:xfrm>
            <a:off x="274638" y="4349750"/>
            <a:ext cx="963612" cy="457200"/>
          </a:xfrm>
          <a:prstGeom prst="rect">
            <a:avLst/>
          </a:prstGeom>
          <a:solidFill>
            <a:schemeClr val="accent1"/>
          </a:solidFill>
          <a:ln w="28575">
            <a:noFill/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altLang="ja-JP">
                <a:solidFill>
                  <a:schemeClr val="bg1"/>
                </a:solidFill>
              </a:rPr>
              <a:t>&lt;3,3,L&gt;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984375" y="2622550"/>
            <a:ext cx="965200" cy="3913188"/>
            <a:chOff x="1218" y="1652"/>
            <a:chExt cx="608" cy="2465"/>
          </a:xfrm>
        </p:grpSpPr>
        <p:sp>
          <p:nvSpPr>
            <p:cNvPr id="211973" name="Rectangle 5"/>
            <p:cNvSpPr>
              <a:spLocks noChangeArrowheads="1"/>
            </p:cNvSpPr>
            <p:nvPr/>
          </p:nvSpPr>
          <p:spPr bwMode="auto">
            <a:xfrm>
              <a:off x="1218" y="1652"/>
              <a:ext cx="607" cy="288"/>
            </a:xfrm>
            <a:prstGeom prst="rect">
              <a:avLst/>
            </a:prstGeom>
            <a:solidFill>
              <a:schemeClr val="accent1"/>
            </a:solidFill>
            <a:ln w="28575">
              <a:noFill/>
              <a:miter lim="800000"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altLang="ja-JP" u="sng">
                  <a:solidFill>
                    <a:schemeClr val="bg1"/>
                  </a:solidFill>
                </a:rPr>
                <a:t>&lt;2,3,R&gt;</a:t>
              </a:r>
            </a:p>
          </p:txBody>
        </p:sp>
        <p:sp>
          <p:nvSpPr>
            <p:cNvPr id="211974" name="Rectangle 6"/>
            <p:cNvSpPr>
              <a:spLocks noChangeArrowheads="1"/>
            </p:cNvSpPr>
            <p:nvPr/>
          </p:nvSpPr>
          <p:spPr bwMode="auto">
            <a:xfrm>
              <a:off x="1218" y="2198"/>
              <a:ext cx="607" cy="288"/>
            </a:xfrm>
            <a:prstGeom prst="rect">
              <a:avLst/>
            </a:prstGeom>
            <a:solidFill>
              <a:schemeClr val="accent1"/>
            </a:solidFill>
            <a:ln w="28575">
              <a:noFill/>
              <a:miter lim="800000"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altLang="ja-JP">
                  <a:solidFill>
                    <a:schemeClr val="bg1"/>
                  </a:solidFill>
                </a:rPr>
                <a:t>&lt;2,2,R&gt;</a:t>
              </a:r>
            </a:p>
          </p:txBody>
        </p:sp>
        <p:sp>
          <p:nvSpPr>
            <p:cNvPr id="211975" name="Rectangle 7"/>
            <p:cNvSpPr>
              <a:spLocks noChangeArrowheads="1"/>
            </p:cNvSpPr>
            <p:nvPr/>
          </p:nvSpPr>
          <p:spPr bwMode="auto">
            <a:xfrm>
              <a:off x="1219" y="2740"/>
              <a:ext cx="607" cy="288"/>
            </a:xfrm>
            <a:prstGeom prst="rect">
              <a:avLst/>
            </a:prstGeom>
            <a:solidFill>
              <a:schemeClr val="accent1"/>
            </a:solidFill>
            <a:ln w="28575">
              <a:noFill/>
              <a:miter lim="800000"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altLang="ja-JP">
                  <a:solidFill>
                    <a:schemeClr val="bg1"/>
                  </a:solidFill>
                </a:rPr>
                <a:t>&lt;3,1,R&gt;</a:t>
              </a:r>
            </a:p>
          </p:txBody>
        </p:sp>
        <p:sp>
          <p:nvSpPr>
            <p:cNvPr id="211976" name="Rectangle 8"/>
            <p:cNvSpPr>
              <a:spLocks noChangeArrowheads="1"/>
            </p:cNvSpPr>
            <p:nvPr/>
          </p:nvSpPr>
          <p:spPr bwMode="auto">
            <a:xfrm>
              <a:off x="1219" y="3284"/>
              <a:ext cx="607" cy="288"/>
            </a:xfrm>
            <a:prstGeom prst="rect">
              <a:avLst/>
            </a:prstGeom>
            <a:solidFill>
              <a:schemeClr val="accent1"/>
            </a:solidFill>
            <a:ln w="28575">
              <a:noFill/>
              <a:miter lim="800000"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altLang="ja-JP">
                  <a:solidFill>
                    <a:schemeClr val="bg1"/>
                  </a:solidFill>
                </a:rPr>
                <a:t>&lt;3,2,R&gt;</a:t>
              </a:r>
            </a:p>
          </p:txBody>
        </p:sp>
        <p:sp>
          <p:nvSpPr>
            <p:cNvPr id="211977" name="Rectangle 9"/>
            <p:cNvSpPr>
              <a:spLocks noChangeArrowheads="1"/>
            </p:cNvSpPr>
            <p:nvPr/>
          </p:nvSpPr>
          <p:spPr bwMode="auto">
            <a:xfrm>
              <a:off x="1219" y="3829"/>
              <a:ext cx="607" cy="288"/>
            </a:xfrm>
            <a:prstGeom prst="rect">
              <a:avLst/>
            </a:prstGeom>
            <a:solidFill>
              <a:schemeClr val="accent1"/>
            </a:solidFill>
            <a:ln w="28575">
              <a:noFill/>
              <a:miter lim="800000"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altLang="ja-JP" u="sng">
                  <a:solidFill>
                    <a:schemeClr val="bg1"/>
                  </a:solidFill>
                </a:rPr>
                <a:t>&lt;1,3,R&gt;</a:t>
              </a:r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3697288" y="3489325"/>
            <a:ext cx="963612" cy="1317625"/>
            <a:chOff x="2309" y="2198"/>
            <a:chExt cx="607" cy="830"/>
          </a:xfrm>
        </p:grpSpPr>
        <p:sp>
          <p:nvSpPr>
            <p:cNvPr id="211979" name="Rectangle 11"/>
            <p:cNvSpPr>
              <a:spLocks noChangeArrowheads="1"/>
            </p:cNvSpPr>
            <p:nvPr/>
          </p:nvSpPr>
          <p:spPr bwMode="auto">
            <a:xfrm>
              <a:off x="2309" y="2198"/>
              <a:ext cx="607" cy="288"/>
            </a:xfrm>
            <a:prstGeom prst="rect">
              <a:avLst/>
            </a:prstGeom>
            <a:solidFill>
              <a:schemeClr val="accent1"/>
            </a:solidFill>
            <a:ln w="28575">
              <a:noFill/>
              <a:miter lim="800000"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altLang="ja-JP" u="sng">
                  <a:solidFill>
                    <a:schemeClr val="bg1"/>
                  </a:solidFill>
                </a:rPr>
                <a:t>&lt;2,1,L&gt;</a:t>
              </a:r>
            </a:p>
          </p:txBody>
        </p:sp>
        <p:sp>
          <p:nvSpPr>
            <p:cNvPr id="211980" name="Rectangle 12"/>
            <p:cNvSpPr>
              <a:spLocks noChangeArrowheads="1"/>
            </p:cNvSpPr>
            <p:nvPr/>
          </p:nvSpPr>
          <p:spPr bwMode="auto">
            <a:xfrm>
              <a:off x="2309" y="2740"/>
              <a:ext cx="607" cy="288"/>
            </a:xfrm>
            <a:prstGeom prst="rect">
              <a:avLst/>
            </a:prstGeom>
            <a:solidFill>
              <a:schemeClr val="accent1"/>
            </a:solidFill>
            <a:ln w="28575">
              <a:noFill/>
              <a:miter lim="800000"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altLang="ja-JP">
                  <a:solidFill>
                    <a:schemeClr val="bg1"/>
                  </a:solidFill>
                </a:rPr>
                <a:t>&lt;3,2,L&gt;</a:t>
              </a:r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5408613" y="3489325"/>
            <a:ext cx="963612" cy="1317625"/>
            <a:chOff x="3410" y="2198"/>
            <a:chExt cx="607" cy="830"/>
          </a:xfrm>
        </p:grpSpPr>
        <p:sp>
          <p:nvSpPr>
            <p:cNvPr id="211981" name="Rectangle 13"/>
            <p:cNvSpPr>
              <a:spLocks noChangeArrowheads="1"/>
            </p:cNvSpPr>
            <p:nvPr/>
          </p:nvSpPr>
          <p:spPr bwMode="auto">
            <a:xfrm>
              <a:off x="3410" y="2198"/>
              <a:ext cx="607" cy="288"/>
            </a:xfrm>
            <a:prstGeom prst="rect">
              <a:avLst/>
            </a:prstGeom>
            <a:solidFill>
              <a:schemeClr val="accent1"/>
            </a:solidFill>
            <a:ln w="28575">
              <a:noFill/>
              <a:miter lim="800000"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altLang="ja-JP" u="sng">
                  <a:solidFill>
                    <a:schemeClr val="bg1"/>
                  </a:solidFill>
                </a:rPr>
                <a:t>&lt;2,3,R&gt;</a:t>
              </a:r>
            </a:p>
          </p:txBody>
        </p:sp>
        <p:sp>
          <p:nvSpPr>
            <p:cNvPr id="211982" name="Rectangle 14"/>
            <p:cNvSpPr>
              <a:spLocks noChangeArrowheads="1"/>
            </p:cNvSpPr>
            <p:nvPr/>
          </p:nvSpPr>
          <p:spPr bwMode="auto">
            <a:xfrm>
              <a:off x="3410" y="2740"/>
              <a:ext cx="607" cy="288"/>
            </a:xfrm>
            <a:prstGeom prst="rect">
              <a:avLst/>
            </a:prstGeom>
            <a:solidFill>
              <a:schemeClr val="accent1"/>
            </a:solidFill>
            <a:ln w="28575">
              <a:noFill/>
              <a:miter lim="800000"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altLang="ja-JP">
                  <a:solidFill>
                    <a:schemeClr val="bg1"/>
                  </a:solidFill>
                </a:rPr>
                <a:t>&lt;3,0,R&gt;</a:t>
              </a:r>
            </a:p>
          </p:txBody>
        </p:sp>
      </p:grpSp>
      <p:sp>
        <p:nvSpPr>
          <p:cNvPr id="211983" name="Rectangle 15"/>
          <p:cNvSpPr>
            <a:spLocks noChangeArrowheads="1"/>
          </p:cNvSpPr>
          <p:nvPr/>
        </p:nvSpPr>
        <p:spPr bwMode="auto">
          <a:xfrm>
            <a:off x="7119938" y="4349750"/>
            <a:ext cx="963612" cy="457200"/>
          </a:xfrm>
          <a:prstGeom prst="rect">
            <a:avLst/>
          </a:prstGeom>
          <a:solidFill>
            <a:schemeClr val="accent1"/>
          </a:solidFill>
          <a:ln w="28575">
            <a:noFill/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altLang="ja-JP">
                <a:solidFill>
                  <a:schemeClr val="bg1"/>
                </a:solidFill>
              </a:rPr>
              <a:t>&lt;3,1,L&gt;</a:t>
            </a:r>
          </a:p>
        </p:txBody>
      </p:sp>
      <p:cxnSp>
        <p:nvCxnSpPr>
          <p:cNvPr id="211989" name="AutoShape 21"/>
          <p:cNvCxnSpPr>
            <a:cxnSpLocks noChangeShapeType="1"/>
            <a:stCxn id="211972" idx="3"/>
            <a:endCxn id="211973" idx="1"/>
          </p:cNvCxnSpPr>
          <p:nvPr/>
        </p:nvCxnSpPr>
        <p:spPr bwMode="auto">
          <a:xfrm flipV="1">
            <a:off x="1238250" y="2851150"/>
            <a:ext cx="746125" cy="17272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11990" name="AutoShape 22"/>
          <p:cNvCxnSpPr>
            <a:cxnSpLocks noChangeShapeType="1"/>
            <a:stCxn id="211972" idx="3"/>
            <a:endCxn id="211974" idx="1"/>
          </p:cNvCxnSpPr>
          <p:nvPr/>
        </p:nvCxnSpPr>
        <p:spPr bwMode="auto">
          <a:xfrm flipV="1">
            <a:off x="1238250" y="3717925"/>
            <a:ext cx="746125" cy="8604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11991" name="AutoShape 23"/>
          <p:cNvCxnSpPr>
            <a:cxnSpLocks noChangeShapeType="1"/>
            <a:stCxn id="211972" idx="3"/>
            <a:endCxn id="211975" idx="1"/>
          </p:cNvCxnSpPr>
          <p:nvPr/>
        </p:nvCxnSpPr>
        <p:spPr bwMode="auto">
          <a:xfrm>
            <a:off x="1238250" y="4578350"/>
            <a:ext cx="747713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11992" name="AutoShape 24"/>
          <p:cNvCxnSpPr>
            <a:cxnSpLocks noChangeShapeType="1"/>
            <a:stCxn id="211972" idx="3"/>
            <a:endCxn id="211976" idx="1"/>
          </p:cNvCxnSpPr>
          <p:nvPr/>
        </p:nvCxnSpPr>
        <p:spPr bwMode="auto">
          <a:xfrm>
            <a:off x="1238250" y="4578350"/>
            <a:ext cx="747713" cy="863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11993" name="AutoShape 25"/>
          <p:cNvCxnSpPr>
            <a:cxnSpLocks noChangeShapeType="1"/>
            <a:endCxn id="211977" idx="1"/>
          </p:cNvCxnSpPr>
          <p:nvPr/>
        </p:nvCxnSpPr>
        <p:spPr bwMode="auto">
          <a:xfrm>
            <a:off x="1238250" y="4578350"/>
            <a:ext cx="747713" cy="17287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11994" name="AutoShape 26"/>
          <p:cNvCxnSpPr>
            <a:cxnSpLocks noChangeShapeType="1"/>
            <a:stCxn id="211974" idx="3"/>
            <a:endCxn id="211979" idx="1"/>
          </p:cNvCxnSpPr>
          <p:nvPr/>
        </p:nvCxnSpPr>
        <p:spPr bwMode="auto">
          <a:xfrm>
            <a:off x="2947988" y="3717925"/>
            <a:ext cx="7493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11995" name="AutoShape 27"/>
          <p:cNvCxnSpPr>
            <a:cxnSpLocks noChangeShapeType="1"/>
            <a:stCxn id="211980" idx="3"/>
            <a:endCxn id="211981" idx="1"/>
          </p:cNvCxnSpPr>
          <p:nvPr/>
        </p:nvCxnSpPr>
        <p:spPr bwMode="auto">
          <a:xfrm flipV="1">
            <a:off x="4660900" y="3717925"/>
            <a:ext cx="747713" cy="8604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11996" name="AutoShape 28"/>
          <p:cNvCxnSpPr>
            <a:cxnSpLocks noChangeShapeType="1"/>
            <a:stCxn id="211974" idx="3"/>
            <a:endCxn id="211980" idx="1"/>
          </p:cNvCxnSpPr>
          <p:nvPr/>
        </p:nvCxnSpPr>
        <p:spPr bwMode="auto">
          <a:xfrm>
            <a:off x="2947988" y="3717925"/>
            <a:ext cx="749300" cy="8604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11997" name="AutoShape 29"/>
          <p:cNvCxnSpPr>
            <a:cxnSpLocks noChangeShapeType="1"/>
            <a:stCxn id="211980" idx="3"/>
            <a:endCxn id="211982" idx="1"/>
          </p:cNvCxnSpPr>
          <p:nvPr/>
        </p:nvCxnSpPr>
        <p:spPr bwMode="auto">
          <a:xfrm>
            <a:off x="4660900" y="4578350"/>
            <a:ext cx="747713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11998" name="AutoShape 30"/>
          <p:cNvCxnSpPr>
            <a:cxnSpLocks noChangeShapeType="1"/>
            <a:stCxn id="211982" idx="3"/>
            <a:endCxn id="211983" idx="1"/>
          </p:cNvCxnSpPr>
          <p:nvPr/>
        </p:nvCxnSpPr>
        <p:spPr bwMode="auto">
          <a:xfrm>
            <a:off x="6372225" y="4578350"/>
            <a:ext cx="747713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11999" name="AutoShape 31"/>
          <p:cNvCxnSpPr>
            <a:cxnSpLocks noChangeShapeType="1"/>
            <a:stCxn id="211983" idx="3"/>
          </p:cNvCxnSpPr>
          <p:nvPr/>
        </p:nvCxnSpPr>
        <p:spPr bwMode="auto">
          <a:xfrm>
            <a:off x="8083550" y="4578350"/>
            <a:ext cx="747713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12000" name="AutoShape 32"/>
          <p:cNvCxnSpPr>
            <a:cxnSpLocks noChangeShapeType="1"/>
            <a:stCxn id="211982" idx="3"/>
          </p:cNvCxnSpPr>
          <p:nvPr/>
        </p:nvCxnSpPr>
        <p:spPr bwMode="auto">
          <a:xfrm>
            <a:off x="6372225" y="4578350"/>
            <a:ext cx="747713" cy="863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84897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ＭＣ問題の解答</a:t>
            </a:r>
          </a:p>
        </p:txBody>
      </p:sp>
      <p:graphicFrame>
        <p:nvGraphicFramePr>
          <p:cNvPr id="218189" name="Group 77"/>
          <p:cNvGraphicFramePr>
            <a:graphicFrameLocks noGrp="1"/>
          </p:cNvGraphicFramePr>
          <p:nvPr/>
        </p:nvGraphicFramePr>
        <p:xfrm>
          <a:off x="1905000" y="1962150"/>
          <a:ext cx="5334000" cy="4463416"/>
        </p:xfrm>
        <a:graphic>
          <a:graphicData uri="http://schemas.openxmlformats.org/drawingml/2006/table">
            <a:tbl>
              <a:tblPr/>
              <a:tblGrid>
                <a:gridCol w="2008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3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ＭＳ Ｐゴシック" charset="-128"/>
                        </a:rPr>
                        <a:t>左岸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ＭＳ Ｐゴシック" charset="-128"/>
                        </a:rPr>
                        <a:t>ボート位置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ＭＳ Ｐゴシック" charset="-128"/>
                        </a:rPr>
                        <a:t>右岸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ＭＳ Ｐゴシック" charset="-128"/>
                        </a:rPr>
                        <a:t>■■■□□□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ＭＳ Ｐゴシック" charset="-128"/>
                        </a:rPr>
                        <a:t>○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0" lang="ja-JP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0" lang="ja-JP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ＭＳ Ｐゴシック" charset="-128"/>
                        </a:rPr>
                        <a:t>■■■□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0" lang="ja-JP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ＭＳ Ｐゴシック" charset="-128"/>
                        </a:rPr>
                        <a:t>○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ＭＳ Ｐゴシック" charset="-128"/>
                        </a:rPr>
                        <a:t>□□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8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ＭＳ Ｐゴシック" charset="-128"/>
                        </a:rPr>
                        <a:t>■■■□□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ＭＳ Ｐゴシック" charset="-128"/>
                        </a:rPr>
                        <a:t>○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0" lang="ja-JP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ＭＳ Ｐゴシック" charset="-128"/>
                        </a:rPr>
                        <a:t>□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ＭＳ Ｐゴシック" charset="-128"/>
                        </a:rPr>
                        <a:t>■■■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0" lang="ja-JP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ＭＳ Ｐゴシック" charset="-128"/>
                        </a:rPr>
                        <a:t>○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ＭＳ Ｐゴシック" charset="-128"/>
                        </a:rPr>
                        <a:t>□□□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ＭＳ Ｐゴシック" charset="-128"/>
                        </a:rPr>
                        <a:t>■■■□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ＭＳ Ｐゴシック" charset="-128"/>
                        </a:rPr>
                        <a:t>○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0" lang="ja-JP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ＭＳ Ｐゴシック" charset="-128"/>
                        </a:rPr>
                        <a:t>□□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ＭＳ Ｐゴシック" charset="-128"/>
                        </a:rPr>
                        <a:t>■□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0" lang="ja-JP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ＭＳ Ｐゴシック" charset="-128"/>
                        </a:rPr>
                        <a:t>○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ＭＳ Ｐゴシック" charset="-128"/>
                        </a:rPr>
                        <a:t>■■□□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ＭＳ Ｐゴシック" charset="-128"/>
                        </a:rPr>
                        <a:t>■■□□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ＭＳ Ｐゴシック" charset="-128"/>
                        </a:rPr>
                        <a:t>○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0" lang="ja-JP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ＭＳ Ｐゴシック" charset="-128"/>
                        </a:rPr>
                        <a:t>■□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ＭＳ Ｐゴシック" charset="-128"/>
                        </a:rPr>
                        <a:t>□□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0" lang="ja-JP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ＭＳ Ｐゴシック" charset="-128"/>
                        </a:rPr>
                        <a:t>○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ＭＳ Ｐゴシック" charset="-128"/>
                        </a:rPr>
                        <a:t>■■■□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ＭＳ Ｐゴシック" charset="-128"/>
                        </a:rPr>
                        <a:t>□□□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ＭＳ Ｐゴシック" charset="-128"/>
                        </a:rPr>
                        <a:t>○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0" lang="ja-JP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ＭＳ Ｐゴシック" charset="-128"/>
                        </a:rPr>
                        <a:t>■■■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ＭＳ Ｐゴシック" charset="-128"/>
                        </a:rPr>
                        <a:t>□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0" lang="ja-JP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ＭＳ Ｐゴシック" charset="-128"/>
                        </a:rPr>
                        <a:t>○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ＭＳ Ｐゴシック" charset="-128"/>
                        </a:rPr>
                        <a:t>■■■□□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ＭＳ Ｐゴシック" charset="-128"/>
                        </a:rPr>
                        <a:t>□□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ＭＳ Ｐゴシック" charset="-128"/>
                        </a:rPr>
                        <a:t>○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0" lang="ja-JP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ＭＳ Ｐゴシック" charset="-128"/>
                        </a:rPr>
                        <a:t>■■■□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0" lang="ja-JP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endParaRPr kumimoji="0" lang="ja-JP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charset="-128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ＭＳ Ｐゴシック" charset="-128"/>
                        </a:rPr>
                        <a:t>○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charset="-128"/>
                          <a:ea typeface="ＭＳ Ｐゴシック" charset="-128"/>
                          <a:cs typeface="ＭＳ Ｐゴシック" charset="-128"/>
                        </a:rPr>
                        <a:t>■■■□□□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18186" name="Text Box 74"/>
          <p:cNvSpPr txBox="1">
            <a:spLocks noChangeArrowheads="1"/>
          </p:cNvSpPr>
          <p:nvPr/>
        </p:nvSpPr>
        <p:spPr bwMode="auto">
          <a:xfrm>
            <a:off x="7543800" y="2438400"/>
            <a:ext cx="48895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prstTxWarp prst="textNoShape">
              <a:avLst/>
            </a:prstTxWarp>
            <a:spAutoFit/>
          </a:bodyPr>
          <a:lstStyle/>
          <a:p>
            <a:pPr algn="l"/>
            <a:r>
              <a:rPr kumimoji="1" lang="en-US" altLang="ja-JP">
                <a:solidFill>
                  <a:schemeClr val="tx1"/>
                </a:solidFill>
                <a:latin typeface="Times New Roman" charset="0"/>
              </a:rPr>
              <a:t>□</a:t>
            </a:r>
            <a:r>
              <a:rPr kumimoji="1" lang="ja-JP" altLang="en-US">
                <a:solidFill>
                  <a:schemeClr val="tx1"/>
                </a:solidFill>
                <a:latin typeface="Times New Roman" charset="0"/>
              </a:rPr>
              <a:t>人喰い人種</a:t>
            </a:r>
          </a:p>
        </p:txBody>
      </p:sp>
      <p:sp>
        <p:nvSpPr>
          <p:cNvPr id="218187" name="Text Box 75"/>
          <p:cNvSpPr txBox="1">
            <a:spLocks noChangeArrowheads="1"/>
          </p:cNvSpPr>
          <p:nvPr/>
        </p:nvSpPr>
        <p:spPr bwMode="auto">
          <a:xfrm>
            <a:off x="8153400" y="2438400"/>
            <a:ext cx="48895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prstTxWarp prst="textNoShape">
              <a:avLst/>
            </a:prstTxWarp>
            <a:spAutoFit/>
          </a:bodyPr>
          <a:lstStyle/>
          <a:p>
            <a:pPr algn="l"/>
            <a:r>
              <a:rPr kumimoji="1" lang="en-US" altLang="ja-JP">
                <a:solidFill>
                  <a:schemeClr val="tx1"/>
                </a:solidFill>
                <a:latin typeface="Times New Roman" charset="0"/>
              </a:rPr>
              <a:t>■</a:t>
            </a:r>
            <a:r>
              <a:rPr kumimoji="1" lang="ja-JP" altLang="en-US">
                <a:solidFill>
                  <a:schemeClr val="tx1"/>
                </a:solidFill>
                <a:latin typeface="Times New Roman" charset="0"/>
              </a:rPr>
              <a:t>宣教師</a:t>
            </a:r>
          </a:p>
        </p:txBody>
      </p:sp>
    </p:spTree>
    <p:extLst>
      <p:ext uri="{BB962C8B-B14F-4D97-AF65-F5344CB8AC3E}">
        <p14:creationId xmlns:p14="http://schemas.microsoft.com/office/powerpoint/2010/main" val="707624330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ヒューリスティクス</a:t>
            </a:r>
            <a:br>
              <a:rPr lang="en-US" altLang="ja-JP" dirty="0"/>
            </a:br>
            <a:r>
              <a:rPr lang="en-US" altLang="ja-JP" sz="3200" dirty="0"/>
              <a:t>(heuristics)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>
          <a:xfrm>
            <a:off x="779462" y="3399335"/>
            <a:ext cx="7581901" cy="3458665"/>
          </a:xfrm>
        </p:spPr>
        <p:txBody>
          <a:bodyPr>
            <a:normAutofit/>
          </a:bodyPr>
          <a:lstStyle/>
          <a:p>
            <a:r>
              <a:rPr lang="ja-JP" altLang="en-US" dirty="0"/>
              <a:t>人間は複雑な問題解決場面においては，しばしばヒューリスティクスを暗黙に用いている．</a:t>
            </a:r>
            <a:endParaRPr lang="en-US" altLang="ja-JP" dirty="0"/>
          </a:p>
          <a:p>
            <a:r>
              <a:rPr lang="ja-JP" altLang="en-US" dirty="0"/>
              <a:t>ヒューリスティクスによって生じる認識上の偏りを</a:t>
            </a:r>
            <a:r>
              <a:rPr lang="ja-JP" altLang="en-US" dirty="0">
                <a:solidFill>
                  <a:schemeClr val="accent2"/>
                </a:solidFill>
              </a:rPr>
              <a:t>認知バイアス</a:t>
            </a:r>
            <a:r>
              <a:rPr lang="ja-JP" altLang="en-US" dirty="0"/>
              <a:t>と呼ぶ．</a:t>
            </a:r>
            <a:endParaRPr lang="en-US" altLang="ja-JP" dirty="0"/>
          </a:p>
          <a:p>
            <a:r>
              <a:rPr lang="ja-JP" altLang="en-US" dirty="0"/>
              <a:t>日常の多くの問題は不良定義問題（解法が存在しない）が大半なため，ヒューリスティクスが有効な問題解決の方法になることが多い．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654286" y="1761565"/>
            <a:ext cx="7835367" cy="140687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どのようにしてよいかわからない場合に，うまくゆくという保証はないが，以前の経験に頼って役に立ちそうなことをやってみるという方略．将棋や碁，チェスなどの問題解決に多い．</a:t>
            </a:r>
          </a:p>
        </p:txBody>
      </p:sp>
    </p:spTree>
    <p:extLst>
      <p:ext uri="{BB962C8B-B14F-4D97-AF65-F5344CB8AC3E}">
        <p14:creationId xmlns:p14="http://schemas.microsoft.com/office/powerpoint/2010/main" val="18561922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思考と問題空間の探索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ja-JP" altLang="en-US" dirty="0"/>
              <a:t>思考（</a:t>
            </a:r>
            <a:r>
              <a:rPr lang="en-US" altLang="ja-JP" dirty="0"/>
              <a:t>≠</a:t>
            </a:r>
            <a:r>
              <a:rPr lang="ja-JP" altLang="en-US" dirty="0"/>
              <a:t>白昼夢）とは，</a:t>
            </a:r>
            <a:r>
              <a:rPr lang="ja-JP" altLang="en-US" dirty="0">
                <a:solidFill>
                  <a:schemeClr val="accent1"/>
                </a:solidFill>
              </a:rPr>
              <a:t>知識を系統立てて問題を解決する認知的過程</a:t>
            </a:r>
            <a:r>
              <a:rPr lang="ja-JP" altLang="en-US" dirty="0"/>
              <a:t>である．</a:t>
            </a:r>
            <a:endParaRPr lang="en-US" altLang="ja-JP" dirty="0"/>
          </a:p>
          <a:p>
            <a:pPr marL="457200" indent="-457200">
              <a:buFont typeface="+mj-lt"/>
              <a:buAutoNum type="arabicPeriod"/>
            </a:pPr>
            <a:r>
              <a:rPr lang="ja-JP" altLang="en-US" dirty="0"/>
              <a:t>系統立てて処理すること</a:t>
            </a:r>
            <a:br>
              <a:rPr lang="en-US" altLang="ja-JP" dirty="0"/>
            </a:br>
            <a:r>
              <a:rPr lang="en-US" altLang="ja-JP" dirty="0"/>
              <a:t>→</a:t>
            </a:r>
            <a:r>
              <a:rPr lang="ja-JP" altLang="en-US" dirty="0">
                <a:solidFill>
                  <a:srgbClr val="F2D908"/>
                </a:solidFill>
              </a:rPr>
              <a:t>情報処理過程</a:t>
            </a:r>
            <a:r>
              <a:rPr lang="ja-JP" altLang="en-US" dirty="0"/>
              <a:t>として捉えることが可能</a:t>
            </a:r>
            <a:endParaRPr lang="en-US" altLang="ja-JP" dirty="0"/>
          </a:p>
          <a:p>
            <a:pPr marL="457200" indent="-457200">
              <a:buFont typeface="+mj-lt"/>
              <a:buAutoNum type="arabicPeriod"/>
            </a:pPr>
            <a:r>
              <a:rPr lang="ja-JP" altLang="en-US" dirty="0"/>
              <a:t>問題解決の手掛かりとなる使える情報（知識）を利用して，スタート地点からゴール地点まで</a:t>
            </a:r>
            <a:r>
              <a:rPr lang="ja-JP" altLang="en-US" dirty="0">
                <a:solidFill>
                  <a:srgbClr val="F2D908"/>
                </a:solidFill>
              </a:rPr>
              <a:t>空間を系統立てて移動</a:t>
            </a:r>
            <a:r>
              <a:rPr lang="ja-JP" altLang="en-US" dirty="0"/>
              <a:t>すること</a:t>
            </a:r>
            <a:br>
              <a:rPr lang="en-US" altLang="ja-JP" dirty="0"/>
            </a:br>
            <a:r>
              <a:rPr lang="en-US" altLang="ja-JP" dirty="0"/>
              <a:t>→</a:t>
            </a:r>
            <a:r>
              <a:rPr lang="ja-JP" altLang="en-US" dirty="0">
                <a:solidFill>
                  <a:srgbClr val="F2D908"/>
                </a:solidFill>
              </a:rPr>
              <a:t>探索</a:t>
            </a:r>
          </a:p>
        </p:txBody>
      </p:sp>
    </p:spTree>
    <p:extLst>
      <p:ext uri="{BB962C8B-B14F-4D97-AF65-F5344CB8AC3E}">
        <p14:creationId xmlns:p14="http://schemas.microsoft.com/office/powerpoint/2010/main" val="22023896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000" dirty="0"/>
              <a:t>ヒューリスティクスが使われる状況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問題の解法があらかじめ定まっていない場合．</a:t>
            </a:r>
            <a:br>
              <a:rPr lang="en-US" altLang="ja-JP" dirty="0"/>
            </a:br>
            <a:r>
              <a:rPr lang="en-US" altLang="ja-JP" dirty="0"/>
              <a:t>→</a:t>
            </a:r>
            <a:r>
              <a:rPr lang="ja-JP" altLang="en-US" dirty="0"/>
              <a:t>世の中のほとんどは正しい解があるとは言えない．</a:t>
            </a:r>
            <a:endParaRPr lang="en-US" altLang="ja-JP" dirty="0"/>
          </a:p>
          <a:p>
            <a:r>
              <a:rPr lang="ja-JP" altLang="en-US" dirty="0"/>
              <a:t>複数の解法が存在し，いずれの方法でもゴールに到達する可能性がある場合（ゴールに到達できるとは限らない）．</a:t>
            </a:r>
            <a:endParaRPr lang="en-US" altLang="ja-JP" dirty="0"/>
          </a:p>
          <a:p>
            <a:r>
              <a:rPr lang="ja-JP" altLang="en-US" dirty="0"/>
              <a:t>人間の場合，過去の成功事例を踏襲することが多い．保守主義もこのようなバイアスの具体例といえるかも．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1650947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ヒューリスティック探索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9462" y="1882587"/>
            <a:ext cx="7581901" cy="469762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ja-JP" altLang="en-US" sz="2800" dirty="0"/>
              <a:t>探索すべき状態空間を削減する方法の１つに，その問題に関するさまざまなこの情報（</a:t>
            </a:r>
            <a:r>
              <a:rPr lang="ja-JP" altLang="en-US" sz="2800" dirty="0">
                <a:solidFill>
                  <a:schemeClr val="accent2"/>
                </a:solidFill>
              </a:rPr>
              <a:t>知識</a:t>
            </a:r>
            <a:r>
              <a:rPr lang="ja-JP" altLang="en-US" sz="2800" dirty="0"/>
              <a:t>）をうまく利用する方法を考える．</a:t>
            </a:r>
            <a:endParaRPr lang="en-US" altLang="ja-JP" sz="2800" dirty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ja-JP" altLang="en-US" sz="2800" dirty="0"/>
              <a:t>展開した子の状態をなんらかの評価基準で優先順位をつけ，その順序で調べていくことで</a:t>
            </a:r>
            <a:r>
              <a:rPr lang="ja-JP" altLang="en-US" sz="2800" dirty="0">
                <a:solidFill>
                  <a:schemeClr val="accent2"/>
                </a:solidFill>
              </a:rPr>
              <a:t>探索効率を向上させる</a:t>
            </a:r>
            <a:r>
              <a:rPr lang="ja-JP" altLang="en-US" sz="2800" dirty="0"/>
              <a:t>ことができる．</a:t>
            </a:r>
            <a:endParaRPr lang="en-US" altLang="ja-JP" sz="2800" dirty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ja-JP" altLang="en-US" sz="2800" dirty="0"/>
              <a:t>場合によっては解の探索に</a:t>
            </a:r>
            <a:r>
              <a:rPr lang="ja-JP" altLang="en-US" sz="2800" dirty="0">
                <a:solidFill>
                  <a:schemeClr val="accent2"/>
                </a:solidFill>
              </a:rPr>
              <a:t>失敗する可能性がある</a:t>
            </a:r>
            <a:r>
              <a:rPr lang="ja-JP" altLang="en-US" sz="2800" dirty="0"/>
              <a:t>ものの，多くの場合探索効率を向上させることが期待できる．</a:t>
            </a:r>
            <a:endParaRPr lang="en-US" altLang="ja-JP" sz="2800" dirty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ja-JP" altLang="en-US" sz="2800" dirty="0"/>
              <a:t>探索における経験的知識を表現するための</a:t>
            </a:r>
            <a:r>
              <a:rPr lang="ja-JP" altLang="en-US" sz="2800" dirty="0">
                <a:solidFill>
                  <a:schemeClr val="accent2"/>
                </a:solidFill>
              </a:rPr>
              <a:t>ヒューリスティック関数</a:t>
            </a:r>
            <a:r>
              <a:rPr lang="ja-JP" altLang="en-US" sz="2800" dirty="0"/>
              <a:t>を利用する．</a:t>
            </a:r>
          </a:p>
        </p:txBody>
      </p:sp>
    </p:spTree>
    <p:extLst>
      <p:ext uri="{BB962C8B-B14F-4D97-AF65-F5344CB8AC3E}">
        <p14:creationId xmlns:p14="http://schemas.microsoft.com/office/powerpoint/2010/main" val="10658814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8" y="76200"/>
            <a:ext cx="8915400" cy="1066800"/>
          </a:xfrm>
        </p:spPr>
        <p:txBody>
          <a:bodyPr/>
          <a:lstStyle/>
          <a:p>
            <a:r>
              <a:rPr lang="ja-JP" altLang="en-US"/>
              <a:t>山登り法</a:t>
            </a:r>
            <a:r>
              <a:rPr lang="en-US" altLang="ja-JP"/>
              <a:t> (hill climbing)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83025"/>
            <a:ext cx="8229600" cy="2517775"/>
          </a:xfrm>
        </p:spPr>
        <p:txBody>
          <a:bodyPr>
            <a:normAutofit fontScale="92500" lnSpcReduction="10000"/>
          </a:bodyPr>
          <a:lstStyle/>
          <a:p>
            <a:pPr marL="609600" indent="-609600">
              <a:buFont typeface="Times" charset="0"/>
              <a:buAutoNum type="arabicPeriod"/>
            </a:pPr>
            <a:r>
              <a:rPr lang="ja-JP" altLang="en-US" sz="2800"/>
              <a:t>山頂</a:t>
            </a:r>
            <a:r>
              <a:rPr lang="ja-JP" altLang="en-US" sz="2800">
                <a:solidFill>
                  <a:schemeClr val="accent1"/>
                </a:solidFill>
              </a:rPr>
              <a:t>（谷底）</a:t>
            </a:r>
            <a:r>
              <a:rPr lang="ja-JP" altLang="en-US" sz="2800"/>
              <a:t>を目指す登山</a:t>
            </a:r>
            <a:r>
              <a:rPr lang="ja-JP" altLang="en-US" sz="2800">
                <a:solidFill>
                  <a:schemeClr val="accent1"/>
                </a:solidFill>
              </a:rPr>
              <a:t>（谷くだり？）</a:t>
            </a:r>
            <a:r>
              <a:rPr lang="ja-JP" altLang="en-US" sz="2800"/>
              <a:t>をイメージ．</a:t>
            </a:r>
            <a:endParaRPr lang="en-US" altLang="ja-JP" sz="2800"/>
          </a:p>
          <a:p>
            <a:pPr marL="609600" indent="-609600">
              <a:buFont typeface="Times" charset="0"/>
              <a:buAutoNum type="arabicPeriod"/>
            </a:pPr>
            <a:r>
              <a:rPr lang="ja-JP" altLang="en-US" sz="2800"/>
              <a:t>ある地点に立ったとき，次の一歩はその周囲で一番高い</a:t>
            </a:r>
            <a:r>
              <a:rPr lang="ja-JP" altLang="en-US" sz="2800">
                <a:solidFill>
                  <a:schemeClr val="accent1"/>
                </a:solidFill>
              </a:rPr>
              <a:t>（低い）</a:t>
            </a:r>
            <a:r>
              <a:rPr lang="ja-JP" altLang="en-US" sz="2800"/>
              <a:t>地点に踏み出す．</a:t>
            </a:r>
            <a:endParaRPr lang="en-US" altLang="ja-JP" sz="2800"/>
          </a:p>
          <a:p>
            <a:pPr marL="609600" indent="-609600">
              <a:buFont typeface="Times" charset="0"/>
              <a:buAutoNum type="arabicPeriod"/>
            </a:pPr>
            <a:r>
              <a:rPr lang="ja-JP" altLang="en-US" sz="2800"/>
              <a:t>これを繰り返すと，次の一歩が選択できない地点に至る</a:t>
            </a:r>
            <a:r>
              <a:rPr lang="en-US" altLang="ja-JP" sz="2800"/>
              <a:t>→</a:t>
            </a:r>
            <a:r>
              <a:rPr lang="ja-JP" altLang="en-US" sz="2800"/>
              <a:t>山頂</a:t>
            </a:r>
            <a:r>
              <a:rPr lang="ja-JP" altLang="en-US" sz="2800">
                <a:solidFill>
                  <a:schemeClr val="accent1"/>
                </a:solidFill>
              </a:rPr>
              <a:t>（谷底）</a:t>
            </a:r>
            <a:r>
              <a:rPr lang="ja-JP" altLang="en-US" sz="2800"/>
              <a:t>に到達</a:t>
            </a:r>
          </a:p>
        </p:txBody>
      </p:sp>
      <p:sp>
        <p:nvSpPr>
          <p:cNvPr id="191520" name="Rectangle 32"/>
          <p:cNvSpPr>
            <a:spLocks noChangeArrowheads="1"/>
          </p:cNvSpPr>
          <p:nvPr/>
        </p:nvSpPr>
        <p:spPr bwMode="auto">
          <a:xfrm>
            <a:off x="158045" y="183527"/>
            <a:ext cx="8915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r>
              <a:rPr lang="ja-JP" altLang="en-US" sz="4400" b="1" dirty="0"/>
              <a:t>勾配降下法</a:t>
            </a:r>
            <a:r>
              <a:rPr lang="en-US" altLang="ja-JP" sz="4400" b="1" dirty="0"/>
              <a:t> (gradient descent)</a:t>
            </a:r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849313" y="2041525"/>
            <a:ext cx="7451725" cy="1752600"/>
            <a:chOff x="575" y="1474"/>
            <a:chExt cx="4694" cy="842"/>
          </a:xfrm>
        </p:grpSpPr>
        <p:sp>
          <p:nvSpPr>
            <p:cNvPr id="191537" name="AutoShape 49"/>
            <p:cNvSpPr>
              <a:spLocks noChangeArrowheads="1"/>
            </p:cNvSpPr>
            <p:nvPr/>
          </p:nvSpPr>
          <p:spPr bwMode="auto">
            <a:xfrm>
              <a:off x="575" y="2029"/>
              <a:ext cx="4694" cy="287"/>
            </a:xfrm>
            <a:prstGeom prst="can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1538" name="AutoShape 50"/>
            <p:cNvSpPr>
              <a:spLocks noChangeArrowheads="1"/>
            </p:cNvSpPr>
            <p:nvPr/>
          </p:nvSpPr>
          <p:spPr bwMode="auto">
            <a:xfrm>
              <a:off x="1002" y="1915"/>
              <a:ext cx="2105" cy="218"/>
            </a:xfrm>
            <a:prstGeom prst="can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1539" name="AutoShape 51"/>
            <p:cNvSpPr>
              <a:spLocks noChangeArrowheads="1"/>
            </p:cNvSpPr>
            <p:nvPr/>
          </p:nvSpPr>
          <p:spPr bwMode="auto">
            <a:xfrm>
              <a:off x="2551" y="1950"/>
              <a:ext cx="2105" cy="218"/>
            </a:xfrm>
            <a:prstGeom prst="can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1540" name="AutoShape 52"/>
            <p:cNvSpPr>
              <a:spLocks noChangeArrowheads="1"/>
            </p:cNvSpPr>
            <p:nvPr/>
          </p:nvSpPr>
          <p:spPr bwMode="auto">
            <a:xfrm>
              <a:off x="1175" y="1795"/>
              <a:ext cx="1312" cy="218"/>
            </a:xfrm>
            <a:prstGeom prst="can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1541" name="AutoShape 53"/>
            <p:cNvSpPr>
              <a:spLocks noChangeArrowheads="1"/>
            </p:cNvSpPr>
            <p:nvPr/>
          </p:nvSpPr>
          <p:spPr bwMode="auto">
            <a:xfrm>
              <a:off x="2458" y="1730"/>
              <a:ext cx="1038" cy="297"/>
            </a:xfrm>
            <a:prstGeom prst="can">
              <a:avLst>
                <a:gd name="adj" fmla="val 3097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1542" name="AutoShape 54"/>
            <p:cNvSpPr>
              <a:spLocks noChangeArrowheads="1"/>
            </p:cNvSpPr>
            <p:nvPr/>
          </p:nvSpPr>
          <p:spPr bwMode="auto">
            <a:xfrm>
              <a:off x="1767" y="1663"/>
              <a:ext cx="1067" cy="218"/>
            </a:xfrm>
            <a:prstGeom prst="can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1543" name="AutoShape 55"/>
            <p:cNvSpPr>
              <a:spLocks noChangeArrowheads="1"/>
            </p:cNvSpPr>
            <p:nvPr/>
          </p:nvSpPr>
          <p:spPr bwMode="auto">
            <a:xfrm>
              <a:off x="3424" y="1828"/>
              <a:ext cx="1067" cy="218"/>
            </a:xfrm>
            <a:prstGeom prst="can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1544" name="AutoShape 56"/>
            <p:cNvSpPr>
              <a:spLocks noChangeArrowheads="1"/>
            </p:cNvSpPr>
            <p:nvPr/>
          </p:nvSpPr>
          <p:spPr bwMode="auto">
            <a:xfrm>
              <a:off x="2584" y="1532"/>
              <a:ext cx="639" cy="287"/>
            </a:xfrm>
            <a:prstGeom prst="can">
              <a:avLst>
                <a:gd name="adj" fmla="val 26134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1545" name="AutoShape 57"/>
            <p:cNvSpPr>
              <a:spLocks noChangeArrowheads="1"/>
            </p:cNvSpPr>
            <p:nvPr/>
          </p:nvSpPr>
          <p:spPr bwMode="auto">
            <a:xfrm>
              <a:off x="2030" y="1560"/>
              <a:ext cx="491" cy="161"/>
            </a:xfrm>
            <a:prstGeom prst="can">
              <a:avLst>
                <a:gd name="adj" fmla="val 32921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1546" name="AutoShape 58"/>
            <p:cNvSpPr>
              <a:spLocks noChangeArrowheads="1"/>
            </p:cNvSpPr>
            <p:nvPr/>
          </p:nvSpPr>
          <p:spPr bwMode="auto">
            <a:xfrm>
              <a:off x="2765" y="1474"/>
              <a:ext cx="274" cy="115"/>
            </a:xfrm>
            <a:prstGeom prst="can">
              <a:avLst>
                <a:gd name="adj" fmla="val 32921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1547" name="AutoShape 59"/>
            <p:cNvSpPr>
              <a:spLocks noChangeArrowheads="1"/>
            </p:cNvSpPr>
            <p:nvPr/>
          </p:nvSpPr>
          <p:spPr bwMode="auto">
            <a:xfrm>
              <a:off x="2200" y="1485"/>
              <a:ext cx="274" cy="115"/>
            </a:xfrm>
            <a:prstGeom prst="can">
              <a:avLst>
                <a:gd name="adj" fmla="val 32921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1548" name="AutoShape 60"/>
            <p:cNvSpPr>
              <a:spLocks noChangeArrowheads="1"/>
            </p:cNvSpPr>
            <p:nvPr/>
          </p:nvSpPr>
          <p:spPr bwMode="auto">
            <a:xfrm>
              <a:off x="2308" y="1633"/>
              <a:ext cx="274" cy="115"/>
            </a:xfrm>
            <a:prstGeom prst="can">
              <a:avLst>
                <a:gd name="adj" fmla="val 32921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1549" name="AutoShape 61"/>
            <p:cNvSpPr>
              <a:spLocks noChangeArrowheads="1"/>
            </p:cNvSpPr>
            <p:nvPr/>
          </p:nvSpPr>
          <p:spPr bwMode="auto">
            <a:xfrm>
              <a:off x="3803" y="1686"/>
              <a:ext cx="599" cy="218"/>
            </a:xfrm>
            <a:prstGeom prst="can">
              <a:avLst>
                <a:gd name="adj" fmla="val 26606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1550" name="AutoShape 62"/>
            <p:cNvSpPr>
              <a:spLocks noChangeArrowheads="1"/>
            </p:cNvSpPr>
            <p:nvPr/>
          </p:nvSpPr>
          <p:spPr bwMode="auto">
            <a:xfrm>
              <a:off x="3483" y="1787"/>
              <a:ext cx="274" cy="115"/>
            </a:xfrm>
            <a:prstGeom prst="can">
              <a:avLst>
                <a:gd name="adj" fmla="val 32921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" name="Group 64"/>
          <p:cNvGrpSpPr>
            <a:grpSpLocks/>
          </p:cNvGrpSpPr>
          <p:nvPr/>
        </p:nvGrpSpPr>
        <p:grpSpPr bwMode="auto">
          <a:xfrm flipV="1">
            <a:off x="849313" y="2041525"/>
            <a:ext cx="7451725" cy="1752600"/>
            <a:chOff x="575" y="1474"/>
            <a:chExt cx="4694" cy="842"/>
          </a:xfrm>
        </p:grpSpPr>
        <p:sp>
          <p:nvSpPr>
            <p:cNvPr id="191553" name="AutoShape 65"/>
            <p:cNvSpPr>
              <a:spLocks noChangeArrowheads="1"/>
            </p:cNvSpPr>
            <p:nvPr/>
          </p:nvSpPr>
          <p:spPr bwMode="auto">
            <a:xfrm>
              <a:off x="575" y="2029"/>
              <a:ext cx="4694" cy="287"/>
            </a:xfrm>
            <a:prstGeom prst="can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1554" name="AutoShape 66"/>
            <p:cNvSpPr>
              <a:spLocks noChangeArrowheads="1"/>
            </p:cNvSpPr>
            <p:nvPr/>
          </p:nvSpPr>
          <p:spPr bwMode="auto">
            <a:xfrm>
              <a:off x="1002" y="1915"/>
              <a:ext cx="2105" cy="218"/>
            </a:xfrm>
            <a:prstGeom prst="can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1555" name="AutoShape 67"/>
            <p:cNvSpPr>
              <a:spLocks noChangeArrowheads="1"/>
            </p:cNvSpPr>
            <p:nvPr/>
          </p:nvSpPr>
          <p:spPr bwMode="auto">
            <a:xfrm>
              <a:off x="2551" y="1950"/>
              <a:ext cx="2105" cy="218"/>
            </a:xfrm>
            <a:prstGeom prst="can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1556" name="AutoShape 68"/>
            <p:cNvSpPr>
              <a:spLocks noChangeArrowheads="1"/>
            </p:cNvSpPr>
            <p:nvPr/>
          </p:nvSpPr>
          <p:spPr bwMode="auto">
            <a:xfrm>
              <a:off x="1175" y="1795"/>
              <a:ext cx="1312" cy="218"/>
            </a:xfrm>
            <a:prstGeom prst="can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1557" name="AutoShape 69"/>
            <p:cNvSpPr>
              <a:spLocks noChangeArrowheads="1"/>
            </p:cNvSpPr>
            <p:nvPr/>
          </p:nvSpPr>
          <p:spPr bwMode="auto">
            <a:xfrm>
              <a:off x="2458" y="1730"/>
              <a:ext cx="1038" cy="297"/>
            </a:xfrm>
            <a:prstGeom prst="can">
              <a:avLst>
                <a:gd name="adj" fmla="val 30977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1558" name="AutoShape 70"/>
            <p:cNvSpPr>
              <a:spLocks noChangeArrowheads="1"/>
            </p:cNvSpPr>
            <p:nvPr/>
          </p:nvSpPr>
          <p:spPr bwMode="auto">
            <a:xfrm>
              <a:off x="1767" y="1663"/>
              <a:ext cx="1067" cy="218"/>
            </a:xfrm>
            <a:prstGeom prst="can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1559" name="AutoShape 71"/>
            <p:cNvSpPr>
              <a:spLocks noChangeArrowheads="1"/>
            </p:cNvSpPr>
            <p:nvPr/>
          </p:nvSpPr>
          <p:spPr bwMode="auto">
            <a:xfrm>
              <a:off x="3424" y="1828"/>
              <a:ext cx="1067" cy="218"/>
            </a:xfrm>
            <a:prstGeom prst="can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1560" name="AutoShape 72"/>
            <p:cNvSpPr>
              <a:spLocks noChangeArrowheads="1"/>
            </p:cNvSpPr>
            <p:nvPr/>
          </p:nvSpPr>
          <p:spPr bwMode="auto">
            <a:xfrm>
              <a:off x="2584" y="1532"/>
              <a:ext cx="639" cy="287"/>
            </a:xfrm>
            <a:prstGeom prst="can">
              <a:avLst>
                <a:gd name="adj" fmla="val 26134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1561" name="AutoShape 73"/>
            <p:cNvSpPr>
              <a:spLocks noChangeArrowheads="1"/>
            </p:cNvSpPr>
            <p:nvPr/>
          </p:nvSpPr>
          <p:spPr bwMode="auto">
            <a:xfrm>
              <a:off x="2030" y="1560"/>
              <a:ext cx="491" cy="161"/>
            </a:xfrm>
            <a:prstGeom prst="can">
              <a:avLst>
                <a:gd name="adj" fmla="val 32921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1562" name="AutoShape 74"/>
            <p:cNvSpPr>
              <a:spLocks noChangeArrowheads="1"/>
            </p:cNvSpPr>
            <p:nvPr/>
          </p:nvSpPr>
          <p:spPr bwMode="auto">
            <a:xfrm>
              <a:off x="2765" y="1474"/>
              <a:ext cx="274" cy="115"/>
            </a:xfrm>
            <a:prstGeom prst="can">
              <a:avLst>
                <a:gd name="adj" fmla="val 32921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1563" name="AutoShape 75"/>
            <p:cNvSpPr>
              <a:spLocks noChangeArrowheads="1"/>
            </p:cNvSpPr>
            <p:nvPr/>
          </p:nvSpPr>
          <p:spPr bwMode="auto">
            <a:xfrm>
              <a:off x="2200" y="1485"/>
              <a:ext cx="274" cy="115"/>
            </a:xfrm>
            <a:prstGeom prst="can">
              <a:avLst>
                <a:gd name="adj" fmla="val 32921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1564" name="AutoShape 76"/>
            <p:cNvSpPr>
              <a:spLocks noChangeArrowheads="1"/>
            </p:cNvSpPr>
            <p:nvPr/>
          </p:nvSpPr>
          <p:spPr bwMode="auto">
            <a:xfrm>
              <a:off x="2308" y="1633"/>
              <a:ext cx="274" cy="115"/>
            </a:xfrm>
            <a:prstGeom prst="can">
              <a:avLst>
                <a:gd name="adj" fmla="val 32921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1565" name="AutoShape 77"/>
            <p:cNvSpPr>
              <a:spLocks noChangeArrowheads="1"/>
            </p:cNvSpPr>
            <p:nvPr/>
          </p:nvSpPr>
          <p:spPr bwMode="auto">
            <a:xfrm>
              <a:off x="3803" y="1686"/>
              <a:ext cx="599" cy="218"/>
            </a:xfrm>
            <a:prstGeom prst="can">
              <a:avLst>
                <a:gd name="adj" fmla="val 26606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1566" name="AutoShape 78"/>
            <p:cNvSpPr>
              <a:spLocks noChangeArrowheads="1"/>
            </p:cNvSpPr>
            <p:nvPr/>
          </p:nvSpPr>
          <p:spPr bwMode="auto">
            <a:xfrm>
              <a:off x="3483" y="1787"/>
              <a:ext cx="274" cy="115"/>
            </a:xfrm>
            <a:prstGeom prst="can">
              <a:avLst>
                <a:gd name="adj" fmla="val 32921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340486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914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9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0" grpId="0"/>
      <p:bldP spid="1915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自分の生活の中でのヒューリスティックス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水筒</a:t>
            </a:r>
            <a:endParaRPr lang="en-US" altLang="ja-JP" dirty="0"/>
          </a:p>
          <a:p>
            <a:r>
              <a:rPr kumimoji="1" lang="ja-JP" altLang="en-US" dirty="0"/>
              <a:t>鏡</a:t>
            </a:r>
            <a:endParaRPr kumimoji="1" lang="en-US" altLang="ja-JP" dirty="0"/>
          </a:p>
          <a:p>
            <a:r>
              <a:rPr lang="ja-JP" altLang="en-US" dirty="0"/>
              <a:t>塩</a:t>
            </a:r>
            <a:endParaRPr lang="en-US" altLang="ja-JP" dirty="0"/>
          </a:p>
          <a:p>
            <a:r>
              <a:rPr kumimoji="1" lang="ja-JP" altLang="en-US" dirty="0"/>
              <a:t>マッチ</a:t>
            </a:r>
            <a:endParaRPr kumimoji="1" lang="en-US" altLang="ja-JP" dirty="0"/>
          </a:p>
          <a:p>
            <a:r>
              <a:rPr lang="ja-JP" altLang="en-US" dirty="0"/>
              <a:t>毛布</a:t>
            </a:r>
            <a:endParaRPr lang="en-US" altLang="ja-JP" dirty="0"/>
          </a:p>
          <a:p>
            <a:r>
              <a:rPr kumimoji="1" lang="ja-JP" altLang="en-US" dirty="0"/>
              <a:t>医薬品</a:t>
            </a:r>
          </a:p>
        </p:txBody>
      </p:sp>
    </p:spTree>
    <p:extLst>
      <p:ext uri="{BB962C8B-B14F-4D97-AF65-F5344CB8AC3E}">
        <p14:creationId xmlns:p14="http://schemas.microsoft.com/office/powerpoint/2010/main" val="21996758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探索の方法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74838"/>
            <a:ext cx="4810125" cy="3263900"/>
          </a:xfrm>
        </p:spPr>
        <p:txBody>
          <a:bodyPr>
            <a:normAutofit fontScale="92500" lnSpcReduction="10000"/>
          </a:bodyPr>
          <a:lstStyle/>
          <a:p>
            <a:r>
              <a:rPr lang="ja-JP" altLang="en-US" sz="2800"/>
              <a:t>ヒューリスティック関数</a:t>
            </a:r>
            <a:br>
              <a:rPr lang="en-US" altLang="ja-JP" sz="2800"/>
            </a:br>
            <a:r>
              <a:rPr lang="en-US" altLang="ja-JP" sz="2800"/>
              <a:t>→</a:t>
            </a:r>
            <a:r>
              <a:rPr lang="ja-JP" altLang="en-US" sz="2800"/>
              <a:t>山頂との高さの差</a:t>
            </a:r>
            <a:endParaRPr lang="en-US" altLang="ja-JP" sz="2800"/>
          </a:p>
          <a:p>
            <a:r>
              <a:rPr lang="ja-JP" altLang="en-US" sz="2800"/>
              <a:t>局所的最小値</a:t>
            </a:r>
            <a:r>
              <a:rPr lang="en-US" altLang="ja-JP" sz="2800"/>
              <a:t>(local minima)</a:t>
            </a:r>
            <a:r>
              <a:rPr lang="ja-JP" altLang="en-US" sz="2800"/>
              <a:t>に陥る可能性がある</a:t>
            </a:r>
            <a:endParaRPr lang="en-US" altLang="ja-JP" sz="2800"/>
          </a:p>
          <a:p>
            <a:r>
              <a:rPr lang="ja-JP" altLang="en-US" sz="2800"/>
              <a:t>高原</a:t>
            </a:r>
            <a:r>
              <a:rPr lang="en-US" altLang="ja-JP" sz="2800"/>
              <a:t>(plateau)</a:t>
            </a:r>
            <a:r>
              <a:rPr lang="ja-JP" altLang="en-US" sz="2800"/>
              <a:t>のような状態になると，進む方向を見失ってしまう</a:t>
            </a:r>
          </a:p>
        </p:txBody>
      </p:sp>
      <p:sp>
        <p:nvSpPr>
          <p:cNvPr id="193540" name="Oval 4"/>
          <p:cNvSpPr>
            <a:spLocks noChangeArrowheads="1"/>
          </p:cNvSpPr>
          <p:nvPr/>
        </p:nvSpPr>
        <p:spPr bwMode="auto">
          <a:xfrm>
            <a:off x="6575425" y="1754188"/>
            <a:ext cx="511175" cy="495300"/>
          </a:xfrm>
          <a:prstGeom prst="ellipse">
            <a:avLst/>
          </a:prstGeom>
          <a:solidFill>
            <a:schemeClr val="accent2"/>
          </a:solidFill>
          <a:ln w="2857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ja-JP" altLang="en-US">
                <a:solidFill>
                  <a:schemeClr val="bg1"/>
                </a:solidFill>
              </a:rPr>
              <a:t>８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5549900" y="2176463"/>
            <a:ext cx="2544763" cy="1074737"/>
            <a:chOff x="3496" y="1371"/>
            <a:chExt cx="1603" cy="677"/>
          </a:xfrm>
        </p:grpSpPr>
        <p:sp>
          <p:nvSpPr>
            <p:cNvPr id="193541" name="Oval 5"/>
            <p:cNvSpPr>
              <a:spLocks noChangeArrowheads="1"/>
            </p:cNvSpPr>
            <p:nvPr/>
          </p:nvSpPr>
          <p:spPr bwMode="auto">
            <a:xfrm>
              <a:off x="3496" y="1736"/>
              <a:ext cx="322" cy="312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ja-JP" altLang="en-US">
                  <a:solidFill>
                    <a:schemeClr val="bg1"/>
                  </a:solidFill>
                </a:rPr>
                <a:t>６</a:t>
              </a:r>
            </a:p>
          </p:txBody>
        </p:sp>
        <p:sp>
          <p:nvSpPr>
            <p:cNvPr id="193544" name="Oval 8"/>
            <p:cNvSpPr>
              <a:spLocks noChangeArrowheads="1"/>
            </p:cNvSpPr>
            <p:nvPr/>
          </p:nvSpPr>
          <p:spPr bwMode="auto">
            <a:xfrm>
              <a:off x="4777" y="1736"/>
              <a:ext cx="322" cy="312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ja-JP" altLang="en-US">
                  <a:solidFill>
                    <a:schemeClr val="bg1"/>
                  </a:solidFill>
                </a:rPr>
                <a:t>５</a:t>
              </a:r>
            </a:p>
          </p:txBody>
        </p:sp>
        <p:cxnSp>
          <p:nvCxnSpPr>
            <p:cNvPr id="193551" name="AutoShape 15"/>
            <p:cNvCxnSpPr>
              <a:cxnSpLocks noChangeShapeType="1"/>
              <a:stCxn id="193540" idx="3"/>
              <a:endCxn id="193541" idx="7"/>
            </p:cNvCxnSpPr>
            <p:nvPr/>
          </p:nvCxnSpPr>
          <p:spPr bwMode="auto">
            <a:xfrm flipH="1">
              <a:off x="3771" y="1371"/>
              <a:ext cx="418" cy="41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93554" name="AutoShape 18"/>
            <p:cNvCxnSpPr>
              <a:cxnSpLocks noChangeShapeType="1"/>
              <a:stCxn id="193540" idx="5"/>
              <a:endCxn id="193544" idx="1"/>
            </p:cNvCxnSpPr>
            <p:nvPr/>
          </p:nvCxnSpPr>
          <p:spPr bwMode="auto">
            <a:xfrm>
              <a:off x="4417" y="1371"/>
              <a:ext cx="407" cy="41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7123113" y="3178175"/>
            <a:ext cx="1570037" cy="1071563"/>
            <a:chOff x="4487" y="2002"/>
            <a:chExt cx="989" cy="675"/>
          </a:xfrm>
        </p:grpSpPr>
        <p:sp>
          <p:nvSpPr>
            <p:cNvPr id="193545" name="Oval 9"/>
            <p:cNvSpPr>
              <a:spLocks noChangeArrowheads="1"/>
            </p:cNvSpPr>
            <p:nvPr/>
          </p:nvSpPr>
          <p:spPr bwMode="auto">
            <a:xfrm>
              <a:off x="4487" y="2365"/>
              <a:ext cx="322" cy="312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ja-JP" altLang="en-US">
                  <a:solidFill>
                    <a:schemeClr val="bg1"/>
                  </a:solidFill>
                </a:rPr>
                <a:t>７</a:t>
              </a:r>
            </a:p>
          </p:txBody>
        </p:sp>
        <p:sp>
          <p:nvSpPr>
            <p:cNvPr id="193547" name="Oval 11"/>
            <p:cNvSpPr>
              <a:spLocks noChangeArrowheads="1"/>
            </p:cNvSpPr>
            <p:nvPr/>
          </p:nvSpPr>
          <p:spPr bwMode="auto">
            <a:xfrm>
              <a:off x="5154" y="2365"/>
              <a:ext cx="322" cy="312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ja-JP" altLang="en-US">
                  <a:solidFill>
                    <a:schemeClr val="bg1"/>
                  </a:solidFill>
                </a:rPr>
                <a:t>８</a:t>
              </a:r>
            </a:p>
          </p:txBody>
        </p:sp>
        <p:cxnSp>
          <p:nvCxnSpPr>
            <p:cNvPr id="193555" name="AutoShape 19"/>
            <p:cNvCxnSpPr>
              <a:cxnSpLocks noChangeShapeType="1"/>
              <a:stCxn id="193544" idx="3"/>
              <a:endCxn id="193545" idx="0"/>
            </p:cNvCxnSpPr>
            <p:nvPr/>
          </p:nvCxnSpPr>
          <p:spPr bwMode="auto">
            <a:xfrm flipH="1">
              <a:off x="4648" y="2002"/>
              <a:ext cx="176" cy="36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93556" name="AutoShape 20"/>
            <p:cNvCxnSpPr>
              <a:cxnSpLocks noChangeShapeType="1"/>
              <a:stCxn id="193544" idx="5"/>
              <a:endCxn id="193547" idx="0"/>
            </p:cNvCxnSpPr>
            <p:nvPr/>
          </p:nvCxnSpPr>
          <p:spPr bwMode="auto">
            <a:xfrm>
              <a:off x="5052" y="2002"/>
              <a:ext cx="263" cy="36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6554788" y="4176713"/>
            <a:ext cx="1724025" cy="1196975"/>
            <a:chOff x="4129" y="2631"/>
            <a:chExt cx="1086" cy="754"/>
          </a:xfrm>
        </p:grpSpPr>
        <p:sp>
          <p:nvSpPr>
            <p:cNvPr id="193546" name="Oval 10"/>
            <p:cNvSpPr>
              <a:spLocks noChangeArrowheads="1"/>
            </p:cNvSpPr>
            <p:nvPr/>
          </p:nvSpPr>
          <p:spPr bwMode="auto">
            <a:xfrm>
              <a:off x="4129" y="3073"/>
              <a:ext cx="322" cy="312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ja-JP" altLang="en-US">
                  <a:solidFill>
                    <a:schemeClr val="bg1"/>
                  </a:solidFill>
                </a:rPr>
                <a:t>４</a:t>
              </a:r>
            </a:p>
          </p:txBody>
        </p:sp>
        <p:sp>
          <p:nvSpPr>
            <p:cNvPr id="193548" name="Oval 12"/>
            <p:cNvSpPr>
              <a:spLocks noChangeArrowheads="1"/>
            </p:cNvSpPr>
            <p:nvPr/>
          </p:nvSpPr>
          <p:spPr bwMode="auto">
            <a:xfrm>
              <a:off x="4893" y="3073"/>
              <a:ext cx="322" cy="312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ja-JP" altLang="en-US">
                  <a:solidFill>
                    <a:schemeClr val="bg1"/>
                  </a:solidFill>
                </a:rPr>
                <a:t>３</a:t>
              </a:r>
            </a:p>
          </p:txBody>
        </p:sp>
        <p:cxnSp>
          <p:nvCxnSpPr>
            <p:cNvPr id="193557" name="AutoShape 21"/>
            <p:cNvCxnSpPr>
              <a:cxnSpLocks noChangeShapeType="1"/>
              <a:stCxn id="193545" idx="3"/>
              <a:endCxn id="193546" idx="0"/>
            </p:cNvCxnSpPr>
            <p:nvPr/>
          </p:nvCxnSpPr>
          <p:spPr bwMode="auto">
            <a:xfrm flipH="1">
              <a:off x="4290" y="2631"/>
              <a:ext cx="244" cy="44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93558" name="AutoShape 22"/>
            <p:cNvCxnSpPr>
              <a:cxnSpLocks noChangeShapeType="1"/>
              <a:stCxn id="193545" idx="5"/>
              <a:endCxn id="193548" idx="0"/>
            </p:cNvCxnSpPr>
            <p:nvPr/>
          </p:nvCxnSpPr>
          <p:spPr bwMode="auto">
            <a:xfrm>
              <a:off x="4762" y="2631"/>
              <a:ext cx="292" cy="44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7199313" y="5300663"/>
            <a:ext cx="1724025" cy="1212850"/>
            <a:chOff x="4535" y="3339"/>
            <a:chExt cx="1086" cy="764"/>
          </a:xfrm>
        </p:grpSpPr>
        <p:sp>
          <p:nvSpPr>
            <p:cNvPr id="193561" name="Oval 25"/>
            <p:cNvSpPr>
              <a:spLocks noChangeArrowheads="1"/>
            </p:cNvSpPr>
            <p:nvPr/>
          </p:nvSpPr>
          <p:spPr bwMode="auto">
            <a:xfrm>
              <a:off x="4535" y="3791"/>
              <a:ext cx="322" cy="312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ja-JP" altLang="en-US">
                  <a:solidFill>
                    <a:schemeClr val="bg1"/>
                  </a:solidFill>
                </a:rPr>
                <a:t>４</a:t>
              </a:r>
            </a:p>
          </p:txBody>
        </p:sp>
        <p:sp>
          <p:nvSpPr>
            <p:cNvPr id="193562" name="Oval 26"/>
            <p:cNvSpPr>
              <a:spLocks noChangeArrowheads="1"/>
            </p:cNvSpPr>
            <p:nvPr/>
          </p:nvSpPr>
          <p:spPr bwMode="auto">
            <a:xfrm>
              <a:off x="5299" y="3791"/>
              <a:ext cx="322" cy="312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ja-JP" altLang="en-US">
                  <a:solidFill>
                    <a:schemeClr val="bg1"/>
                  </a:solidFill>
                </a:rPr>
                <a:t>５</a:t>
              </a:r>
            </a:p>
          </p:txBody>
        </p:sp>
        <p:cxnSp>
          <p:nvCxnSpPr>
            <p:cNvPr id="193563" name="AutoShape 27"/>
            <p:cNvCxnSpPr>
              <a:cxnSpLocks noChangeShapeType="1"/>
              <a:stCxn id="193548" idx="3"/>
              <a:endCxn id="193561" idx="0"/>
            </p:cNvCxnSpPr>
            <p:nvPr/>
          </p:nvCxnSpPr>
          <p:spPr bwMode="auto">
            <a:xfrm flipH="1">
              <a:off x="4696" y="3339"/>
              <a:ext cx="244" cy="45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93564" name="AutoShape 28"/>
            <p:cNvCxnSpPr>
              <a:cxnSpLocks noChangeShapeType="1"/>
              <a:stCxn id="193548" idx="5"/>
              <a:endCxn id="193562" idx="0"/>
            </p:cNvCxnSpPr>
            <p:nvPr/>
          </p:nvCxnSpPr>
          <p:spPr bwMode="auto">
            <a:xfrm>
              <a:off x="5168" y="3339"/>
              <a:ext cx="292" cy="45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sp>
        <p:nvSpPr>
          <p:cNvPr id="193569" name="Freeform 33"/>
          <p:cNvSpPr>
            <a:spLocks/>
          </p:cNvSpPr>
          <p:nvPr/>
        </p:nvSpPr>
        <p:spPr bwMode="auto">
          <a:xfrm>
            <a:off x="447675" y="5519738"/>
            <a:ext cx="2554288" cy="1200150"/>
          </a:xfrm>
          <a:custGeom>
            <a:avLst/>
            <a:gdLst/>
            <a:ahLst/>
            <a:cxnLst>
              <a:cxn ang="0">
                <a:pos x="0" y="35"/>
              </a:cxn>
              <a:cxn ang="0">
                <a:pos x="319" y="67"/>
              </a:cxn>
              <a:cxn ang="0">
                <a:pos x="494" y="436"/>
              </a:cxn>
              <a:cxn ang="0">
                <a:pos x="713" y="186"/>
              </a:cxn>
              <a:cxn ang="0">
                <a:pos x="864" y="730"/>
              </a:cxn>
              <a:cxn ang="0">
                <a:pos x="1027" y="342"/>
              </a:cxn>
              <a:cxn ang="0">
                <a:pos x="1171" y="461"/>
              </a:cxn>
              <a:cxn ang="0">
                <a:pos x="1421" y="98"/>
              </a:cxn>
              <a:cxn ang="0">
                <a:pos x="1609" y="60"/>
              </a:cxn>
            </a:cxnLst>
            <a:rect l="0" t="0" r="r" b="b"/>
            <a:pathLst>
              <a:path w="1609" h="756">
                <a:moveTo>
                  <a:pt x="0" y="35"/>
                </a:moveTo>
                <a:cubicBezTo>
                  <a:pt x="118" y="17"/>
                  <a:pt x="237" y="0"/>
                  <a:pt x="319" y="67"/>
                </a:cubicBezTo>
                <a:cubicBezTo>
                  <a:pt x="401" y="134"/>
                  <a:pt x="428" y="416"/>
                  <a:pt x="494" y="436"/>
                </a:cubicBezTo>
                <a:cubicBezTo>
                  <a:pt x="560" y="456"/>
                  <a:pt x="651" y="137"/>
                  <a:pt x="713" y="186"/>
                </a:cubicBezTo>
                <a:cubicBezTo>
                  <a:pt x="775" y="235"/>
                  <a:pt x="812" y="704"/>
                  <a:pt x="864" y="730"/>
                </a:cubicBezTo>
                <a:cubicBezTo>
                  <a:pt x="916" y="756"/>
                  <a:pt x="976" y="387"/>
                  <a:pt x="1027" y="342"/>
                </a:cubicBezTo>
                <a:cubicBezTo>
                  <a:pt x="1078" y="297"/>
                  <a:pt x="1105" y="502"/>
                  <a:pt x="1171" y="461"/>
                </a:cubicBezTo>
                <a:cubicBezTo>
                  <a:pt x="1237" y="420"/>
                  <a:pt x="1348" y="165"/>
                  <a:pt x="1421" y="98"/>
                </a:cubicBezTo>
                <a:cubicBezTo>
                  <a:pt x="1494" y="31"/>
                  <a:pt x="1551" y="45"/>
                  <a:pt x="1609" y="60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3570" name="Freeform 34"/>
          <p:cNvSpPr>
            <a:spLocks/>
          </p:cNvSpPr>
          <p:nvPr/>
        </p:nvSpPr>
        <p:spPr bwMode="auto">
          <a:xfrm>
            <a:off x="3346450" y="5543550"/>
            <a:ext cx="2752725" cy="449263"/>
          </a:xfrm>
          <a:custGeom>
            <a:avLst/>
            <a:gdLst/>
            <a:ahLst/>
            <a:cxnLst>
              <a:cxn ang="0">
                <a:pos x="0" y="33"/>
              </a:cxn>
              <a:cxn ang="0">
                <a:pos x="764" y="33"/>
              </a:cxn>
              <a:cxn ang="0">
                <a:pos x="1183" y="233"/>
              </a:cxn>
              <a:cxn ang="0">
                <a:pos x="1371" y="64"/>
              </a:cxn>
              <a:cxn ang="0">
                <a:pos x="1734" y="283"/>
              </a:cxn>
            </a:cxnLst>
            <a:rect l="0" t="0" r="r" b="b"/>
            <a:pathLst>
              <a:path w="1734" h="283">
                <a:moveTo>
                  <a:pt x="0" y="33"/>
                </a:moveTo>
                <a:cubicBezTo>
                  <a:pt x="283" y="16"/>
                  <a:pt x="567" y="0"/>
                  <a:pt x="764" y="33"/>
                </a:cubicBezTo>
                <a:cubicBezTo>
                  <a:pt x="961" y="66"/>
                  <a:pt x="1082" y="228"/>
                  <a:pt x="1183" y="233"/>
                </a:cubicBezTo>
                <a:cubicBezTo>
                  <a:pt x="1284" y="238"/>
                  <a:pt x="1279" y="56"/>
                  <a:pt x="1371" y="64"/>
                </a:cubicBezTo>
                <a:cubicBezTo>
                  <a:pt x="1463" y="72"/>
                  <a:pt x="1598" y="177"/>
                  <a:pt x="1734" y="283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3571" name="AutoShape 35"/>
          <p:cNvSpPr>
            <a:spLocks/>
          </p:cNvSpPr>
          <p:nvPr/>
        </p:nvSpPr>
        <p:spPr bwMode="auto">
          <a:xfrm>
            <a:off x="2441575" y="6386513"/>
            <a:ext cx="1481138" cy="371475"/>
          </a:xfrm>
          <a:prstGeom prst="borderCallout2">
            <a:avLst>
              <a:gd name="adj1" fmla="val 30769"/>
              <a:gd name="adj2" fmla="val -5144"/>
              <a:gd name="adj3" fmla="val 30769"/>
              <a:gd name="adj4" fmla="val -61199"/>
              <a:gd name="adj5" fmla="val -33333"/>
              <a:gd name="adj6" fmla="val -7834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altLang="ja-JP" sz="1800">
                <a:solidFill>
                  <a:schemeClr val="tx1"/>
                </a:solidFill>
              </a:rPr>
              <a:t>local minima</a:t>
            </a:r>
          </a:p>
        </p:txBody>
      </p:sp>
      <p:sp>
        <p:nvSpPr>
          <p:cNvPr id="193572" name="AutoShape 36"/>
          <p:cNvSpPr>
            <a:spLocks/>
          </p:cNvSpPr>
          <p:nvPr/>
        </p:nvSpPr>
        <p:spPr bwMode="auto">
          <a:xfrm>
            <a:off x="4437063" y="6303963"/>
            <a:ext cx="1112837" cy="371475"/>
          </a:xfrm>
          <a:prstGeom prst="borderCallout2">
            <a:avLst>
              <a:gd name="adj1" fmla="val 30769"/>
              <a:gd name="adj2" fmla="val -6847"/>
              <a:gd name="adj3" fmla="val 30769"/>
              <a:gd name="adj4" fmla="val -29528"/>
              <a:gd name="adj5" fmla="val -177778"/>
              <a:gd name="adj6" fmla="val -36519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altLang="ja-JP" sz="1800">
                <a:solidFill>
                  <a:schemeClr val="tx1"/>
                </a:solidFill>
              </a:rPr>
              <a:t>plateau</a:t>
            </a:r>
          </a:p>
        </p:txBody>
      </p:sp>
    </p:spTree>
    <p:extLst>
      <p:ext uri="{BB962C8B-B14F-4D97-AF65-F5344CB8AC3E}">
        <p14:creationId xmlns:p14="http://schemas.microsoft.com/office/powerpoint/2010/main" val="219504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正方形/長方形 44"/>
          <p:cNvSpPr/>
          <p:nvPr/>
        </p:nvSpPr>
        <p:spPr>
          <a:xfrm>
            <a:off x="5789891" y="1665856"/>
            <a:ext cx="3354109" cy="213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例題：　迷路問題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683" y="1547118"/>
            <a:ext cx="5784850" cy="4705350"/>
          </a:xfrm>
        </p:spPr>
        <p:txBody>
          <a:bodyPr/>
          <a:lstStyle/>
          <a:p>
            <a:pPr marL="357188" indent="-357188">
              <a:buFont typeface="Times" charset="0"/>
              <a:buAutoNum type="arabicPeriod"/>
            </a:pPr>
            <a:r>
              <a:rPr lang="ja-JP" altLang="en-US" sz="2000" dirty="0"/>
              <a:t>迷路の交差点を自然数の座標の組（ｘ，ｙ）で表すことにする．</a:t>
            </a:r>
            <a:endParaRPr lang="en-US" altLang="ja-JP" sz="2000" dirty="0"/>
          </a:p>
          <a:p>
            <a:pPr marL="357188" indent="-357188">
              <a:buFont typeface="Times" charset="0"/>
              <a:buAutoNum type="arabicPeriod"/>
            </a:pPr>
            <a:r>
              <a:rPr lang="ja-JP" altLang="en-US" sz="2000" dirty="0"/>
              <a:t>交差点ｑ＝（ｘ，ｙ）と出口ｇ＝（ａ，ｂ）の距離</a:t>
            </a:r>
            <a:br>
              <a:rPr lang="en-US" altLang="ja-JP" sz="2000" dirty="0"/>
            </a:br>
            <a:r>
              <a:rPr lang="en-US" altLang="ja-JP" sz="2000" dirty="0"/>
              <a:t> </a:t>
            </a:r>
            <a:r>
              <a:rPr lang="ja-JP" altLang="en-US" sz="2000" dirty="0"/>
              <a:t>ｄ（ｑ，ｇ）</a:t>
            </a:r>
            <a:r>
              <a:rPr lang="en-US" altLang="ja-JP" sz="2000" dirty="0"/>
              <a:t> </a:t>
            </a:r>
            <a:r>
              <a:rPr lang="ja-JP" altLang="en-US" sz="2000" dirty="0"/>
              <a:t>を次のように定義する．</a:t>
            </a:r>
            <a:endParaRPr lang="en-US" altLang="ja-JP" sz="2000" dirty="0"/>
          </a:p>
          <a:p>
            <a:pPr marL="1085850" lvl="1" indent="-280988">
              <a:buFont typeface="Wingdings" charset="2"/>
              <a:buNone/>
            </a:pPr>
            <a:r>
              <a:rPr lang="ja-JP" altLang="en-US" sz="1800" dirty="0">
                <a:solidFill>
                  <a:schemeClr val="accent1"/>
                </a:solidFill>
              </a:rPr>
              <a:t>ｄ（ｑ，ｇ）＝｜ａーｘ｜＋｜ｂ－ｙ｜</a:t>
            </a:r>
            <a:endParaRPr lang="en-US" altLang="ja-JP" sz="1800" dirty="0">
              <a:solidFill>
                <a:schemeClr val="accent1"/>
              </a:solidFill>
            </a:endParaRPr>
          </a:p>
          <a:p>
            <a:pPr marL="357188" indent="-357188">
              <a:buFont typeface="Times" charset="0"/>
              <a:buAutoNum type="arabicPeriod"/>
            </a:pPr>
            <a:r>
              <a:rPr lang="ja-JP" altLang="en-US" sz="2000" dirty="0"/>
              <a:t>このとき経験的知識として</a:t>
            </a:r>
            <a:br>
              <a:rPr lang="en-US" altLang="ja-JP" sz="2000" dirty="0"/>
            </a:br>
            <a:r>
              <a:rPr lang="ja-JP" altLang="en-US" sz="2000" dirty="0"/>
              <a:t>「ある状態ｑを展開したとき，距離ｄ（ｑ，ｇ）が最小となる子の状態ｑについてのみ，次の展開を行う」</a:t>
            </a:r>
            <a:br>
              <a:rPr lang="en-US" altLang="ja-JP" sz="2000" dirty="0"/>
            </a:br>
            <a:r>
              <a:rPr lang="ja-JP" altLang="en-US" sz="2000" dirty="0"/>
              <a:t>を用いる．</a:t>
            </a:r>
            <a:endParaRPr lang="en-US" altLang="ja-JP" sz="2000" dirty="0"/>
          </a:p>
          <a:p>
            <a:pPr marL="357188" indent="-357188">
              <a:buFont typeface="Times" charset="0"/>
              <a:buAutoNum type="arabicPeriod"/>
            </a:pPr>
            <a:r>
              <a:rPr lang="ja-JP" altLang="en-US" sz="2000" dirty="0"/>
              <a:t>このときのヒューリスティック関数は２で定義した式を用いる．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908675" y="1808163"/>
            <a:ext cx="3236913" cy="1884362"/>
            <a:chOff x="3722" y="1469"/>
            <a:chExt cx="2039" cy="1187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3992" y="1482"/>
              <a:ext cx="1479" cy="1174"/>
              <a:chOff x="4186" y="1632"/>
              <a:chExt cx="1160" cy="911"/>
            </a:xfrm>
          </p:grpSpPr>
          <p:sp>
            <p:nvSpPr>
              <p:cNvPr id="195590" name="Line 6"/>
              <p:cNvSpPr>
                <a:spLocks noChangeShapeType="1"/>
              </p:cNvSpPr>
              <p:nvPr/>
            </p:nvSpPr>
            <p:spPr bwMode="auto">
              <a:xfrm>
                <a:off x="4186" y="1637"/>
                <a:ext cx="11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95591" name="Line 7"/>
              <p:cNvSpPr>
                <a:spLocks noChangeShapeType="1"/>
              </p:cNvSpPr>
              <p:nvPr/>
            </p:nvSpPr>
            <p:spPr bwMode="auto">
              <a:xfrm>
                <a:off x="4187" y="2543"/>
                <a:ext cx="11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95592" name="Line 8"/>
              <p:cNvSpPr>
                <a:spLocks noChangeShapeType="1"/>
              </p:cNvSpPr>
              <p:nvPr/>
            </p:nvSpPr>
            <p:spPr bwMode="auto">
              <a:xfrm>
                <a:off x="4196" y="1815"/>
                <a:ext cx="0" cy="72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95593" name="Line 9"/>
              <p:cNvSpPr>
                <a:spLocks noChangeShapeType="1"/>
              </p:cNvSpPr>
              <p:nvPr/>
            </p:nvSpPr>
            <p:spPr bwMode="auto">
              <a:xfrm>
                <a:off x="5346" y="1632"/>
                <a:ext cx="0" cy="72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95594" name="Rectangle 10"/>
              <p:cNvSpPr>
                <a:spLocks noChangeArrowheads="1"/>
              </p:cNvSpPr>
              <p:nvPr/>
            </p:nvSpPr>
            <p:spPr bwMode="auto">
              <a:xfrm>
                <a:off x="4201" y="1823"/>
                <a:ext cx="369" cy="149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5595" name="Rectangle 11"/>
              <p:cNvSpPr>
                <a:spLocks noChangeArrowheads="1"/>
              </p:cNvSpPr>
              <p:nvPr/>
            </p:nvSpPr>
            <p:spPr bwMode="auto">
              <a:xfrm>
                <a:off x="4755" y="1821"/>
                <a:ext cx="157" cy="149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5596" name="Rectangle 12"/>
              <p:cNvSpPr>
                <a:spLocks noChangeArrowheads="1"/>
              </p:cNvSpPr>
              <p:nvPr/>
            </p:nvSpPr>
            <p:spPr bwMode="auto">
              <a:xfrm>
                <a:off x="5091" y="1825"/>
                <a:ext cx="251" cy="149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5597" name="Rectangle 13"/>
              <p:cNvSpPr>
                <a:spLocks noChangeArrowheads="1"/>
              </p:cNvSpPr>
              <p:nvPr/>
            </p:nvSpPr>
            <p:spPr bwMode="auto">
              <a:xfrm rot="-5400000">
                <a:off x="5093" y="2097"/>
                <a:ext cx="251" cy="249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5598" name="Rectangle 14"/>
              <p:cNvSpPr>
                <a:spLocks noChangeArrowheads="1"/>
              </p:cNvSpPr>
              <p:nvPr/>
            </p:nvSpPr>
            <p:spPr bwMode="auto">
              <a:xfrm>
                <a:off x="4395" y="2097"/>
                <a:ext cx="525" cy="255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5599" name="Rectangle 15"/>
              <p:cNvSpPr>
                <a:spLocks noChangeArrowheads="1"/>
              </p:cNvSpPr>
              <p:nvPr/>
            </p:nvSpPr>
            <p:spPr bwMode="auto">
              <a:xfrm>
                <a:off x="4572" y="2077"/>
                <a:ext cx="157" cy="149"/>
              </a:xfrm>
              <a:prstGeom prst="rect">
                <a:avLst/>
              </a:prstGeom>
              <a:ln>
                <a:noFill/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ja-JP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95600" name="Text Box 16"/>
            <p:cNvSpPr txBox="1">
              <a:spLocks noChangeArrowheads="1"/>
            </p:cNvSpPr>
            <p:nvPr/>
          </p:nvSpPr>
          <p:spPr bwMode="auto">
            <a:xfrm>
              <a:off x="3722" y="1509"/>
              <a:ext cx="548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ja-JP" altLang="en-US" sz="1600">
                  <a:solidFill>
                    <a:schemeClr val="accent1"/>
                  </a:solidFill>
                </a:rPr>
                <a:t>入口</a:t>
              </a:r>
              <a:r>
                <a:rPr lang="en-US" altLang="ja-JP" sz="1600">
                  <a:solidFill>
                    <a:schemeClr val="accent1"/>
                  </a:solidFill>
                </a:rPr>
                <a:t> (s)</a:t>
              </a:r>
            </a:p>
          </p:txBody>
        </p:sp>
        <p:sp>
          <p:nvSpPr>
            <p:cNvPr id="195601" name="Text Box 17"/>
            <p:cNvSpPr txBox="1">
              <a:spLocks noChangeArrowheads="1"/>
            </p:cNvSpPr>
            <p:nvPr/>
          </p:nvSpPr>
          <p:spPr bwMode="auto">
            <a:xfrm>
              <a:off x="5213" y="2427"/>
              <a:ext cx="548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ja-JP" altLang="en-US" sz="1600">
                  <a:solidFill>
                    <a:schemeClr val="accent1"/>
                  </a:solidFill>
                </a:rPr>
                <a:t>出口</a:t>
              </a:r>
              <a:r>
                <a:rPr lang="en-US" altLang="ja-JP" sz="1600">
                  <a:solidFill>
                    <a:schemeClr val="accent1"/>
                  </a:solidFill>
                </a:rPr>
                <a:t> (g)</a:t>
              </a:r>
            </a:p>
          </p:txBody>
        </p:sp>
        <p:sp>
          <p:nvSpPr>
            <p:cNvPr id="195602" name="Text Box 18"/>
            <p:cNvSpPr txBox="1">
              <a:spLocks noChangeArrowheads="1"/>
            </p:cNvSpPr>
            <p:nvPr/>
          </p:nvSpPr>
          <p:spPr bwMode="auto">
            <a:xfrm>
              <a:off x="4482" y="1470"/>
              <a:ext cx="215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ja-JP" b="1">
                  <a:solidFill>
                    <a:schemeClr val="hlink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P</a:t>
              </a:r>
            </a:p>
          </p:txBody>
        </p:sp>
        <p:sp>
          <p:nvSpPr>
            <p:cNvPr id="195603" name="Text Box 19"/>
            <p:cNvSpPr txBox="1">
              <a:spLocks noChangeArrowheads="1"/>
            </p:cNvSpPr>
            <p:nvPr/>
          </p:nvSpPr>
          <p:spPr bwMode="auto">
            <a:xfrm>
              <a:off x="4663" y="1469"/>
              <a:ext cx="277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ja-JP" b="1">
                  <a:solidFill>
                    <a:schemeClr val="hlink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→</a:t>
              </a:r>
            </a:p>
          </p:txBody>
        </p:sp>
        <p:sp>
          <p:nvSpPr>
            <p:cNvPr id="195604" name="Text Box 20"/>
            <p:cNvSpPr txBox="1">
              <a:spLocks noChangeArrowheads="1"/>
            </p:cNvSpPr>
            <p:nvPr/>
          </p:nvSpPr>
          <p:spPr bwMode="auto">
            <a:xfrm>
              <a:off x="4457" y="1686"/>
              <a:ext cx="277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ja-JP" b="1">
                  <a:solidFill>
                    <a:schemeClr val="hlink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↓</a:t>
              </a:r>
            </a:p>
          </p:txBody>
        </p:sp>
      </p:grpSp>
      <p:sp>
        <p:nvSpPr>
          <p:cNvPr id="195605" name="AutoShape 21"/>
          <p:cNvSpPr>
            <a:spLocks noChangeArrowheads="1"/>
          </p:cNvSpPr>
          <p:nvPr/>
        </p:nvSpPr>
        <p:spPr bwMode="auto">
          <a:xfrm>
            <a:off x="6251575" y="3838575"/>
            <a:ext cx="2733675" cy="757238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l"/>
            <a:r>
              <a:rPr lang="ja-JP" altLang="en-US" sz="1400">
                <a:solidFill>
                  <a:srgbClr val="000000"/>
                </a:solidFill>
              </a:rPr>
              <a:t>上の図の迷路に対して，入口</a:t>
            </a:r>
            <a:r>
              <a:rPr lang="en-US" altLang="ja-JP" sz="1400">
                <a:solidFill>
                  <a:srgbClr val="000000"/>
                </a:solidFill>
              </a:rPr>
              <a:t>s</a:t>
            </a:r>
            <a:r>
              <a:rPr lang="ja-JP" altLang="en-US" sz="1400">
                <a:solidFill>
                  <a:srgbClr val="000000"/>
                </a:solidFill>
              </a:rPr>
              <a:t>から迷路に入った人間</a:t>
            </a:r>
            <a:r>
              <a:rPr lang="en-US" altLang="ja-JP" sz="1400">
                <a:solidFill>
                  <a:srgbClr val="000000"/>
                </a:solidFill>
              </a:rPr>
              <a:t>P</a:t>
            </a:r>
            <a:r>
              <a:rPr lang="ja-JP" altLang="en-US" sz="1400">
                <a:solidFill>
                  <a:srgbClr val="000000"/>
                </a:solidFill>
              </a:rPr>
              <a:t>が出口</a:t>
            </a:r>
            <a:r>
              <a:rPr lang="en-US" altLang="ja-JP" sz="1400">
                <a:solidFill>
                  <a:srgbClr val="000000"/>
                </a:solidFill>
              </a:rPr>
              <a:t>g</a:t>
            </a:r>
            <a:r>
              <a:rPr lang="ja-JP" altLang="en-US" sz="1400">
                <a:solidFill>
                  <a:srgbClr val="000000"/>
                </a:solidFill>
              </a:rPr>
              <a:t>に到達するための解を求めよ．</a:t>
            </a:r>
          </a:p>
        </p:txBody>
      </p: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6129338" y="4767263"/>
            <a:ext cx="2725737" cy="1978025"/>
            <a:chOff x="3861" y="3003"/>
            <a:chExt cx="1717" cy="1246"/>
          </a:xfrm>
        </p:grpSpPr>
        <p:sp>
          <p:nvSpPr>
            <p:cNvPr id="195607" name="Oval 23"/>
            <p:cNvSpPr>
              <a:spLocks noChangeArrowheads="1"/>
            </p:cNvSpPr>
            <p:nvPr/>
          </p:nvSpPr>
          <p:spPr bwMode="auto">
            <a:xfrm>
              <a:off x="3861" y="3003"/>
              <a:ext cx="256" cy="25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altLang="ja-JP" b="1">
                  <a:solidFill>
                    <a:srgbClr val="00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</a:t>
              </a:r>
            </a:p>
          </p:txBody>
        </p:sp>
        <p:sp>
          <p:nvSpPr>
            <p:cNvPr id="195608" name="Oval 24"/>
            <p:cNvSpPr>
              <a:spLocks noChangeArrowheads="1"/>
            </p:cNvSpPr>
            <p:nvPr/>
          </p:nvSpPr>
          <p:spPr bwMode="auto">
            <a:xfrm>
              <a:off x="4348" y="3003"/>
              <a:ext cx="256" cy="25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altLang="ja-JP" b="1">
                  <a:solidFill>
                    <a:srgbClr val="00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</a:p>
          </p:txBody>
        </p:sp>
        <p:sp>
          <p:nvSpPr>
            <p:cNvPr id="195609" name="Oval 25"/>
            <p:cNvSpPr>
              <a:spLocks noChangeArrowheads="1"/>
            </p:cNvSpPr>
            <p:nvPr/>
          </p:nvSpPr>
          <p:spPr bwMode="auto">
            <a:xfrm>
              <a:off x="4835" y="3003"/>
              <a:ext cx="256" cy="25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altLang="ja-JP" b="1">
                  <a:solidFill>
                    <a:srgbClr val="00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2</a:t>
              </a:r>
            </a:p>
          </p:txBody>
        </p:sp>
        <p:sp>
          <p:nvSpPr>
            <p:cNvPr id="195610" name="Oval 26"/>
            <p:cNvSpPr>
              <a:spLocks noChangeArrowheads="1"/>
            </p:cNvSpPr>
            <p:nvPr/>
          </p:nvSpPr>
          <p:spPr bwMode="auto">
            <a:xfrm>
              <a:off x="5322" y="3003"/>
              <a:ext cx="256" cy="25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altLang="ja-JP" b="1">
                  <a:solidFill>
                    <a:srgbClr val="00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3</a:t>
              </a:r>
            </a:p>
          </p:txBody>
        </p:sp>
        <p:sp>
          <p:nvSpPr>
            <p:cNvPr id="195611" name="Oval 27"/>
            <p:cNvSpPr>
              <a:spLocks noChangeArrowheads="1"/>
            </p:cNvSpPr>
            <p:nvPr/>
          </p:nvSpPr>
          <p:spPr bwMode="auto">
            <a:xfrm>
              <a:off x="4348" y="3407"/>
              <a:ext cx="256" cy="25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altLang="ja-JP" b="1">
                  <a:solidFill>
                    <a:srgbClr val="00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4</a:t>
              </a:r>
            </a:p>
          </p:txBody>
        </p:sp>
        <p:sp>
          <p:nvSpPr>
            <p:cNvPr id="195612" name="Oval 28"/>
            <p:cNvSpPr>
              <a:spLocks noChangeArrowheads="1"/>
            </p:cNvSpPr>
            <p:nvPr/>
          </p:nvSpPr>
          <p:spPr bwMode="auto">
            <a:xfrm>
              <a:off x="4348" y="3812"/>
              <a:ext cx="256" cy="25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altLang="ja-JP" b="1">
                  <a:solidFill>
                    <a:srgbClr val="00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7</a:t>
              </a:r>
            </a:p>
          </p:txBody>
        </p:sp>
        <p:sp>
          <p:nvSpPr>
            <p:cNvPr id="195613" name="Oval 29"/>
            <p:cNvSpPr>
              <a:spLocks noChangeArrowheads="1"/>
            </p:cNvSpPr>
            <p:nvPr/>
          </p:nvSpPr>
          <p:spPr bwMode="auto">
            <a:xfrm>
              <a:off x="4835" y="3407"/>
              <a:ext cx="256" cy="25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altLang="ja-JP" b="1">
                  <a:solidFill>
                    <a:srgbClr val="00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5</a:t>
              </a:r>
            </a:p>
          </p:txBody>
        </p:sp>
        <p:sp>
          <p:nvSpPr>
            <p:cNvPr id="195614" name="Oval 30"/>
            <p:cNvSpPr>
              <a:spLocks noChangeArrowheads="1"/>
            </p:cNvSpPr>
            <p:nvPr/>
          </p:nvSpPr>
          <p:spPr bwMode="auto">
            <a:xfrm>
              <a:off x="5322" y="3407"/>
              <a:ext cx="256" cy="25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altLang="ja-JP" b="1">
                  <a:solidFill>
                    <a:srgbClr val="00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6</a:t>
              </a:r>
            </a:p>
          </p:txBody>
        </p:sp>
        <p:sp>
          <p:nvSpPr>
            <p:cNvPr id="195615" name="Oval 31"/>
            <p:cNvSpPr>
              <a:spLocks noChangeArrowheads="1"/>
            </p:cNvSpPr>
            <p:nvPr/>
          </p:nvSpPr>
          <p:spPr bwMode="auto">
            <a:xfrm>
              <a:off x="4835" y="3999"/>
              <a:ext cx="256" cy="25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altLang="ja-JP" b="1">
                  <a:solidFill>
                    <a:srgbClr val="00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8</a:t>
              </a:r>
            </a:p>
          </p:txBody>
        </p:sp>
        <p:sp>
          <p:nvSpPr>
            <p:cNvPr id="195616" name="Oval 32"/>
            <p:cNvSpPr>
              <a:spLocks noChangeArrowheads="1"/>
            </p:cNvSpPr>
            <p:nvPr/>
          </p:nvSpPr>
          <p:spPr bwMode="auto">
            <a:xfrm>
              <a:off x="5322" y="3999"/>
              <a:ext cx="256" cy="25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altLang="ja-JP" b="1">
                  <a:solidFill>
                    <a:srgbClr val="00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g</a:t>
              </a:r>
            </a:p>
          </p:txBody>
        </p:sp>
        <p:cxnSp>
          <p:nvCxnSpPr>
            <p:cNvPr id="195617" name="AutoShape 33"/>
            <p:cNvCxnSpPr>
              <a:cxnSpLocks noChangeShapeType="1"/>
              <a:stCxn id="195607" idx="6"/>
              <a:endCxn id="195608" idx="2"/>
            </p:cNvCxnSpPr>
            <p:nvPr/>
          </p:nvCxnSpPr>
          <p:spPr bwMode="auto">
            <a:xfrm>
              <a:off x="4126" y="3128"/>
              <a:ext cx="213" cy="0"/>
            </a:xfrm>
            <a:prstGeom prst="straightConnector1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95618" name="AutoShape 34"/>
            <p:cNvCxnSpPr>
              <a:cxnSpLocks noChangeShapeType="1"/>
              <a:stCxn id="195608" idx="6"/>
              <a:endCxn id="195609" idx="2"/>
            </p:cNvCxnSpPr>
            <p:nvPr/>
          </p:nvCxnSpPr>
          <p:spPr bwMode="auto">
            <a:xfrm>
              <a:off x="4613" y="3128"/>
              <a:ext cx="213" cy="0"/>
            </a:xfrm>
            <a:prstGeom prst="straightConnector1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95619" name="AutoShape 35"/>
            <p:cNvCxnSpPr>
              <a:cxnSpLocks noChangeShapeType="1"/>
              <a:stCxn id="195609" idx="6"/>
              <a:endCxn id="195610" idx="2"/>
            </p:cNvCxnSpPr>
            <p:nvPr/>
          </p:nvCxnSpPr>
          <p:spPr bwMode="auto">
            <a:xfrm>
              <a:off x="5100" y="3128"/>
              <a:ext cx="213" cy="0"/>
            </a:xfrm>
            <a:prstGeom prst="straightConnector1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95620" name="AutoShape 36"/>
            <p:cNvCxnSpPr>
              <a:cxnSpLocks noChangeShapeType="1"/>
              <a:stCxn id="195609" idx="4"/>
              <a:endCxn id="195613" idx="0"/>
            </p:cNvCxnSpPr>
            <p:nvPr/>
          </p:nvCxnSpPr>
          <p:spPr bwMode="auto">
            <a:xfrm>
              <a:off x="4963" y="3262"/>
              <a:ext cx="0" cy="136"/>
            </a:xfrm>
            <a:prstGeom prst="straightConnector1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95621" name="AutoShape 37"/>
            <p:cNvCxnSpPr>
              <a:cxnSpLocks noChangeShapeType="1"/>
              <a:stCxn id="195608" idx="4"/>
              <a:endCxn id="195611" idx="0"/>
            </p:cNvCxnSpPr>
            <p:nvPr/>
          </p:nvCxnSpPr>
          <p:spPr bwMode="auto">
            <a:xfrm>
              <a:off x="4476" y="3262"/>
              <a:ext cx="0" cy="136"/>
            </a:xfrm>
            <a:prstGeom prst="straightConnector1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95622" name="AutoShape 38"/>
            <p:cNvCxnSpPr>
              <a:cxnSpLocks noChangeShapeType="1"/>
              <a:stCxn id="195611" idx="4"/>
              <a:endCxn id="195612" idx="0"/>
            </p:cNvCxnSpPr>
            <p:nvPr/>
          </p:nvCxnSpPr>
          <p:spPr bwMode="auto">
            <a:xfrm>
              <a:off x="4476" y="3666"/>
              <a:ext cx="0" cy="137"/>
            </a:xfrm>
            <a:prstGeom prst="straightConnector1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95623" name="AutoShape 39"/>
            <p:cNvCxnSpPr>
              <a:cxnSpLocks noChangeShapeType="1"/>
              <a:stCxn id="195611" idx="6"/>
              <a:endCxn id="195613" idx="2"/>
            </p:cNvCxnSpPr>
            <p:nvPr/>
          </p:nvCxnSpPr>
          <p:spPr bwMode="auto">
            <a:xfrm>
              <a:off x="4613" y="3532"/>
              <a:ext cx="213" cy="0"/>
            </a:xfrm>
            <a:prstGeom prst="straightConnector1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95624" name="AutoShape 40"/>
            <p:cNvCxnSpPr>
              <a:cxnSpLocks noChangeShapeType="1"/>
              <a:stCxn id="195613" idx="6"/>
              <a:endCxn id="195614" idx="2"/>
            </p:cNvCxnSpPr>
            <p:nvPr/>
          </p:nvCxnSpPr>
          <p:spPr bwMode="auto">
            <a:xfrm>
              <a:off x="5100" y="3532"/>
              <a:ext cx="213" cy="0"/>
            </a:xfrm>
            <a:prstGeom prst="straightConnector1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95625" name="AutoShape 41"/>
            <p:cNvCxnSpPr>
              <a:cxnSpLocks noChangeShapeType="1"/>
              <a:stCxn id="195613" idx="4"/>
              <a:endCxn id="195615" idx="0"/>
            </p:cNvCxnSpPr>
            <p:nvPr/>
          </p:nvCxnSpPr>
          <p:spPr bwMode="auto">
            <a:xfrm>
              <a:off x="4963" y="3666"/>
              <a:ext cx="0" cy="324"/>
            </a:xfrm>
            <a:prstGeom prst="straightConnector1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95626" name="AutoShape 42"/>
            <p:cNvCxnSpPr>
              <a:cxnSpLocks noChangeShapeType="1"/>
              <a:stCxn id="195615" idx="6"/>
              <a:endCxn id="195616" idx="2"/>
            </p:cNvCxnSpPr>
            <p:nvPr/>
          </p:nvCxnSpPr>
          <p:spPr bwMode="auto">
            <a:xfrm>
              <a:off x="5100" y="4124"/>
              <a:ext cx="213" cy="0"/>
            </a:xfrm>
            <a:prstGeom prst="straightConnector1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</p:spPr>
        </p:cxnSp>
        <p:cxnSp>
          <p:nvCxnSpPr>
            <p:cNvPr id="195627" name="AutoShape 43"/>
            <p:cNvCxnSpPr>
              <a:cxnSpLocks noChangeShapeType="1"/>
              <a:stCxn id="195611" idx="2"/>
              <a:endCxn id="195615" idx="2"/>
            </p:cNvCxnSpPr>
            <p:nvPr/>
          </p:nvCxnSpPr>
          <p:spPr bwMode="auto">
            <a:xfrm rot="10800000" flipH="1" flipV="1">
              <a:off x="4339" y="3532"/>
              <a:ext cx="487" cy="592"/>
            </a:xfrm>
            <a:prstGeom prst="bentConnector3">
              <a:avLst>
                <a:gd name="adj1" fmla="val -27722"/>
              </a:avLst>
            </a:prstGeom>
            <a:noFill/>
            <a:ln w="38100">
              <a:solidFill>
                <a:schemeClr val="accent1"/>
              </a:solidFill>
              <a:miter lim="800000"/>
              <a:headEnd/>
              <a:tailEnd/>
            </a:ln>
            <a:effectLst/>
          </p:spPr>
        </p:cxnSp>
      </p:grpSp>
      <p:sp>
        <p:nvSpPr>
          <p:cNvPr id="195628" name="Rectangle 44"/>
          <p:cNvSpPr>
            <a:spLocks noChangeArrowheads="1"/>
          </p:cNvSpPr>
          <p:nvPr/>
        </p:nvSpPr>
        <p:spPr bwMode="auto">
          <a:xfrm>
            <a:off x="477838" y="5839173"/>
            <a:ext cx="5486400" cy="8747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r>
              <a:rPr lang="ja-JP" altLang="en-US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（ｓ</a:t>
            </a:r>
            <a:r>
              <a:rPr lang="en-US" altLang="ja-JP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→</a:t>
            </a:r>
            <a:r>
              <a:rPr lang="ja-JP" altLang="en-US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１</a:t>
            </a:r>
            <a:r>
              <a:rPr lang="en-US" altLang="ja-JP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→</a:t>
            </a:r>
            <a:r>
              <a:rPr lang="ja-JP" altLang="en-US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２</a:t>
            </a:r>
            <a:r>
              <a:rPr lang="en-US" altLang="ja-JP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→</a:t>
            </a:r>
            <a:r>
              <a:rPr lang="ja-JP" altLang="en-US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５</a:t>
            </a:r>
            <a:r>
              <a:rPr lang="en-US" altLang="ja-JP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→</a:t>
            </a:r>
            <a:r>
              <a:rPr lang="ja-JP" altLang="en-US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８</a:t>
            </a:r>
            <a:r>
              <a:rPr lang="en-US" altLang="ja-JP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→</a:t>
            </a:r>
            <a:r>
              <a:rPr lang="ja-JP" altLang="en-US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ｇ），（ｓ</a:t>
            </a:r>
            <a:r>
              <a:rPr lang="en-US" altLang="ja-JP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→</a:t>
            </a:r>
            <a:r>
              <a:rPr lang="ja-JP" altLang="en-US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１</a:t>
            </a:r>
            <a:r>
              <a:rPr lang="en-US" altLang="ja-JP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→</a:t>
            </a:r>
            <a:r>
              <a:rPr lang="ja-JP" altLang="en-US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４</a:t>
            </a:r>
            <a:r>
              <a:rPr lang="en-US" altLang="ja-JP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→</a:t>
            </a:r>
            <a:r>
              <a:rPr lang="ja-JP" altLang="en-US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８</a:t>
            </a:r>
            <a:r>
              <a:rPr lang="en-US" altLang="ja-JP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→</a:t>
            </a:r>
            <a:r>
              <a:rPr lang="ja-JP" altLang="en-US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ｇ）</a:t>
            </a:r>
            <a:endParaRPr lang="en-US" altLang="ja-JP" b="1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endParaRPr lang="en-US" altLang="ja-JP" sz="900" b="1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r>
              <a:rPr lang="ja-JP" altLang="en-US" sz="900">
                <a:solidFill>
                  <a:schemeClr val="tx1"/>
                </a:solidFill>
              </a:rPr>
              <a:t>状態１を展開した状態２と状態４は同じヒューリスティック関数をもつので，どちらを選ぶかはランダムに決める．</a:t>
            </a:r>
          </a:p>
        </p:txBody>
      </p:sp>
    </p:spTree>
    <p:extLst>
      <p:ext uri="{BB962C8B-B14F-4D97-AF65-F5344CB8AC3E}">
        <p14:creationId xmlns:p14="http://schemas.microsoft.com/office/powerpoint/2010/main" val="2654583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制約条件を用いた探索の効率化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74838"/>
            <a:ext cx="8229600" cy="2974975"/>
          </a:xfrm>
        </p:spPr>
        <p:txBody>
          <a:bodyPr/>
          <a:lstStyle/>
          <a:p>
            <a:r>
              <a:rPr lang="ja-JP" altLang="en-US" dirty="0"/>
              <a:t>解の探索に</a:t>
            </a:r>
            <a:r>
              <a:rPr lang="ja-JP" altLang="en-US" dirty="0">
                <a:solidFill>
                  <a:schemeClr val="accent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制約</a:t>
            </a:r>
            <a:r>
              <a:rPr lang="ja-JP" altLang="en-US" dirty="0"/>
              <a:t>を加える手法</a:t>
            </a:r>
            <a:br>
              <a:rPr lang="en-US" altLang="ja-JP" dirty="0"/>
            </a:br>
            <a:r>
              <a:rPr lang="en-US" altLang="ja-JP" sz="2800" dirty="0"/>
              <a:t>→</a:t>
            </a:r>
            <a:r>
              <a:rPr lang="ja-JP" altLang="en-US" sz="2800" dirty="0"/>
              <a:t>解の探索範囲を減らすことで探索効率を向上</a:t>
            </a:r>
            <a:endParaRPr lang="en-US" altLang="ja-JP" sz="2800" dirty="0"/>
          </a:p>
          <a:p>
            <a:pPr lvl="1"/>
            <a:r>
              <a:rPr lang="ja-JP" altLang="en-US" dirty="0"/>
              <a:t>問題の表現において定義される状態を「許容状態」「禁止状態」に分離する．</a:t>
            </a:r>
            <a:endParaRPr lang="en-US" altLang="ja-JP" dirty="0"/>
          </a:p>
          <a:p>
            <a:pPr lvl="1"/>
            <a:r>
              <a:rPr lang="ja-JP" altLang="en-US" dirty="0"/>
              <a:t>探索の過程で禁止状態に移る作用素は適用しない条件を設ける．</a:t>
            </a:r>
          </a:p>
        </p:txBody>
      </p:sp>
      <p:sp>
        <p:nvSpPr>
          <p:cNvPr id="199684" name="Oval 4"/>
          <p:cNvSpPr>
            <a:spLocks noChangeArrowheads="1"/>
          </p:cNvSpPr>
          <p:nvPr/>
        </p:nvSpPr>
        <p:spPr bwMode="auto">
          <a:xfrm>
            <a:off x="508000" y="5122863"/>
            <a:ext cx="3000375" cy="84455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r>
              <a:rPr lang="ja-JP" altLang="en-US" sz="1600" b="1" dirty="0"/>
              <a:t>「禁止状態」を定義する「制約条件」</a:t>
            </a:r>
          </a:p>
        </p:txBody>
      </p:sp>
      <p:sp>
        <p:nvSpPr>
          <p:cNvPr id="199685" name="Rectangle 5"/>
          <p:cNvSpPr>
            <a:spLocks noChangeArrowheads="1"/>
          </p:cNvSpPr>
          <p:nvPr/>
        </p:nvSpPr>
        <p:spPr bwMode="auto">
          <a:xfrm>
            <a:off x="4618038" y="4611688"/>
            <a:ext cx="4343400" cy="83502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l"/>
            <a:r>
              <a:rPr lang="ja-JP" altLang="en-US" sz="1800" dirty="0">
                <a:solidFill>
                  <a:schemeClr val="tx2"/>
                </a:solidFill>
              </a:rPr>
              <a:t>探索しなければならない領域は増加するため探索効率は低下する．</a:t>
            </a:r>
          </a:p>
        </p:txBody>
      </p:sp>
      <p:sp>
        <p:nvSpPr>
          <p:cNvPr id="199686" name="Rectangle 6"/>
          <p:cNvSpPr>
            <a:spLocks noChangeArrowheads="1"/>
          </p:cNvSpPr>
          <p:nvPr/>
        </p:nvSpPr>
        <p:spPr bwMode="auto">
          <a:xfrm>
            <a:off x="4618038" y="5643563"/>
            <a:ext cx="4364037" cy="108426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l"/>
            <a:r>
              <a:rPr lang="ja-JP" altLang="en-US" sz="1800">
                <a:solidFill>
                  <a:schemeClr val="tx2"/>
                </a:solidFill>
              </a:rPr>
              <a:t>探索しなければならない領域は減少するが，「禁止状態」の中に目標状態が含まれてしまい，解が見つからなくなる可能性が生じる．</a:t>
            </a:r>
          </a:p>
        </p:txBody>
      </p:sp>
      <p:cxnSp>
        <p:nvCxnSpPr>
          <p:cNvPr id="199687" name="AutoShape 7"/>
          <p:cNvCxnSpPr>
            <a:cxnSpLocks noChangeShapeType="1"/>
            <a:stCxn id="199684" idx="7"/>
            <a:endCxn id="199685" idx="1"/>
          </p:cNvCxnSpPr>
          <p:nvPr/>
        </p:nvCxnSpPr>
        <p:spPr bwMode="auto">
          <a:xfrm flipV="1">
            <a:off x="3068638" y="5029200"/>
            <a:ext cx="1549400" cy="217488"/>
          </a:xfrm>
          <a:prstGeom prst="straightConnector1">
            <a:avLst/>
          </a:prstGeom>
          <a:noFill/>
          <a:ln w="76200">
            <a:solidFill>
              <a:schemeClr val="accent1"/>
            </a:solidFill>
            <a:round/>
            <a:headEnd/>
            <a:tailEnd type="triangle" w="med" len="med"/>
          </a:ln>
          <a:effectLst/>
        </p:spPr>
      </p:cxnSp>
      <p:cxnSp>
        <p:nvCxnSpPr>
          <p:cNvPr id="199688" name="AutoShape 8"/>
          <p:cNvCxnSpPr>
            <a:cxnSpLocks noChangeShapeType="1"/>
            <a:stCxn id="199684" idx="5"/>
            <a:endCxn id="199686" idx="1"/>
          </p:cNvCxnSpPr>
          <p:nvPr/>
        </p:nvCxnSpPr>
        <p:spPr bwMode="auto">
          <a:xfrm>
            <a:off x="3068638" y="5843588"/>
            <a:ext cx="1549400" cy="342900"/>
          </a:xfrm>
          <a:prstGeom prst="straightConnector1">
            <a:avLst/>
          </a:prstGeom>
          <a:noFill/>
          <a:ln w="76200">
            <a:solidFill>
              <a:schemeClr val="accent1"/>
            </a:solidFill>
            <a:round/>
            <a:headEnd/>
            <a:tailEnd type="triangle" w="med" len="med"/>
          </a:ln>
          <a:effectLst/>
        </p:spPr>
      </p:cxnSp>
      <p:sp>
        <p:nvSpPr>
          <p:cNvPr id="199689" name="Text Box 9"/>
          <p:cNvSpPr txBox="1">
            <a:spLocks noChangeArrowheads="1"/>
          </p:cNvSpPr>
          <p:nvPr/>
        </p:nvSpPr>
        <p:spPr bwMode="auto">
          <a:xfrm>
            <a:off x="3303588" y="4743450"/>
            <a:ext cx="10953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ja-JP" altLang="en-US">
                <a:solidFill>
                  <a:schemeClr val="tx1"/>
                </a:solidFill>
              </a:rPr>
              <a:t>弱く定義</a:t>
            </a:r>
          </a:p>
        </p:txBody>
      </p:sp>
      <p:sp>
        <p:nvSpPr>
          <p:cNvPr id="199690" name="Text Box 10"/>
          <p:cNvSpPr txBox="1">
            <a:spLocks noChangeArrowheads="1"/>
          </p:cNvSpPr>
          <p:nvPr/>
        </p:nvSpPr>
        <p:spPr bwMode="auto">
          <a:xfrm>
            <a:off x="3303588" y="5983288"/>
            <a:ext cx="10953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ja-JP" altLang="en-US">
                <a:solidFill>
                  <a:schemeClr val="tx1"/>
                </a:solidFill>
              </a:rPr>
              <a:t>強く定義</a:t>
            </a:r>
          </a:p>
        </p:txBody>
      </p:sp>
      <p:sp>
        <p:nvSpPr>
          <p:cNvPr id="199691" name="Text Box 11"/>
          <p:cNvSpPr txBox="1">
            <a:spLocks noChangeArrowheads="1"/>
          </p:cNvSpPr>
          <p:nvPr/>
        </p:nvSpPr>
        <p:spPr bwMode="auto">
          <a:xfrm>
            <a:off x="1076325" y="6210300"/>
            <a:ext cx="1938338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トレードオフ関係</a:t>
            </a:r>
          </a:p>
        </p:txBody>
      </p:sp>
    </p:spTree>
    <p:extLst>
      <p:ext uri="{BB962C8B-B14F-4D97-AF65-F5344CB8AC3E}">
        <p14:creationId xmlns:p14="http://schemas.microsoft.com/office/powerpoint/2010/main" val="7793195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800" dirty="0"/>
              <a:t>縦型（深さ優先）探索　</a:t>
            </a:r>
            <a:r>
              <a:rPr lang="en-US" altLang="ja-JP" sz="4800" dirty="0"/>
              <a:t>(DFS)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74838"/>
            <a:ext cx="4662488" cy="4705350"/>
          </a:xfrm>
        </p:spPr>
        <p:txBody>
          <a:bodyPr>
            <a:normAutofit fontScale="92500"/>
          </a:bodyPr>
          <a:lstStyle/>
          <a:p>
            <a:r>
              <a:rPr lang="ja-JP" altLang="en-US" sz="2800"/>
              <a:t>初期状態から離れた状態を優先的に調べる探索方法．</a:t>
            </a:r>
            <a:endParaRPr lang="en-US" altLang="ja-JP" sz="2800"/>
          </a:p>
          <a:p>
            <a:r>
              <a:rPr lang="ja-JP" altLang="en-US" sz="2800"/>
              <a:t>行き止まり状態になると，解を探索するために，それまでの経路を次の探索を再開できる状態まで後戻りする（バックトラック）．</a:t>
            </a:r>
            <a:endParaRPr lang="en-US" altLang="ja-JP" sz="2800"/>
          </a:p>
          <a:p>
            <a:r>
              <a:rPr lang="ja-JP" altLang="en-US" sz="2800"/>
              <a:t>バックトラックを効率よく制御するために，スタックが用いられる．</a:t>
            </a:r>
          </a:p>
        </p:txBody>
      </p:sp>
      <p:sp>
        <p:nvSpPr>
          <p:cNvPr id="178180" name="Oval 4"/>
          <p:cNvSpPr>
            <a:spLocks noChangeArrowheads="1"/>
          </p:cNvSpPr>
          <p:nvPr/>
        </p:nvSpPr>
        <p:spPr bwMode="auto">
          <a:xfrm>
            <a:off x="6470650" y="2287588"/>
            <a:ext cx="511175" cy="495300"/>
          </a:xfrm>
          <a:prstGeom prst="ellipse">
            <a:avLst/>
          </a:prstGeom>
          <a:solidFill>
            <a:schemeClr val="accent2"/>
          </a:solidFill>
          <a:ln w="2857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ja-JP" altLang="en-US">
                <a:solidFill>
                  <a:schemeClr val="bg1"/>
                </a:solidFill>
              </a:rPr>
              <a:t>１</a:t>
            </a:r>
          </a:p>
        </p:txBody>
      </p:sp>
      <p:sp>
        <p:nvSpPr>
          <p:cNvPr id="178181" name="Oval 5"/>
          <p:cNvSpPr>
            <a:spLocks noChangeArrowheads="1"/>
          </p:cNvSpPr>
          <p:nvPr/>
        </p:nvSpPr>
        <p:spPr bwMode="auto">
          <a:xfrm>
            <a:off x="5549900" y="3289300"/>
            <a:ext cx="511175" cy="495300"/>
          </a:xfrm>
          <a:prstGeom prst="ellipse">
            <a:avLst/>
          </a:prstGeom>
          <a:solidFill>
            <a:schemeClr val="accent2"/>
          </a:solidFill>
          <a:ln w="2857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ja-JP" altLang="en-US">
                <a:solidFill>
                  <a:schemeClr val="bg1"/>
                </a:solidFill>
              </a:rPr>
              <a:t>２</a:t>
            </a:r>
          </a:p>
        </p:txBody>
      </p:sp>
      <p:sp>
        <p:nvSpPr>
          <p:cNvPr id="178182" name="Oval 6"/>
          <p:cNvSpPr>
            <a:spLocks noChangeArrowheads="1"/>
          </p:cNvSpPr>
          <p:nvPr/>
        </p:nvSpPr>
        <p:spPr bwMode="auto">
          <a:xfrm>
            <a:off x="5111750" y="4287838"/>
            <a:ext cx="511175" cy="495300"/>
          </a:xfrm>
          <a:prstGeom prst="ellipse">
            <a:avLst/>
          </a:prstGeom>
          <a:solidFill>
            <a:schemeClr val="accent2"/>
          </a:solidFill>
          <a:ln w="2857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ja-JP" altLang="en-US">
                <a:solidFill>
                  <a:schemeClr val="bg1"/>
                </a:solidFill>
              </a:rPr>
              <a:t>３</a:t>
            </a:r>
          </a:p>
        </p:txBody>
      </p:sp>
      <p:sp>
        <p:nvSpPr>
          <p:cNvPr id="178183" name="Oval 7"/>
          <p:cNvSpPr>
            <a:spLocks noChangeArrowheads="1"/>
          </p:cNvSpPr>
          <p:nvPr/>
        </p:nvSpPr>
        <p:spPr bwMode="auto">
          <a:xfrm>
            <a:off x="5943600" y="4287838"/>
            <a:ext cx="511175" cy="495300"/>
          </a:xfrm>
          <a:prstGeom prst="ellipse">
            <a:avLst/>
          </a:prstGeom>
          <a:solidFill>
            <a:schemeClr val="accent2"/>
          </a:solidFill>
          <a:ln w="2857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ja-JP" altLang="en-US">
                <a:solidFill>
                  <a:schemeClr val="bg1"/>
                </a:solidFill>
              </a:rPr>
              <a:t>４</a:t>
            </a:r>
          </a:p>
        </p:txBody>
      </p:sp>
      <p:sp>
        <p:nvSpPr>
          <p:cNvPr id="178184" name="Oval 8"/>
          <p:cNvSpPr>
            <a:spLocks noChangeArrowheads="1"/>
          </p:cNvSpPr>
          <p:nvPr/>
        </p:nvSpPr>
        <p:spPr bwMode="auto">
          <a:xfrm>
            <a:off x="7497763" y="3289300"/>
            <a:ext cx="511175" cy="495300"/>
          </a:xfrm>
          <a:prstGeom prst="ellipse">
            <a:avLst/>
          </a:prstGeom>
          <a:solidFill>
            <a:schemeClr val="accent2"/>
          </a:solidFill>
          <a:ln w="2857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ja-JP" altLang="en-US">
                <a:solidFill>
                  <a:schemeClr val="bg1"/>
                </a:solidFill>
              </a:rPr>
              <a:t>５</a:t>
            </a:r>
          </a:p>
        </p:txBody>
      </p:sp>
      <p:sp>
        <p:nvSpPr>
          <p:cNvPr id="178185" name="Oval 9"/>
          <p:cNvSpPr>
            <a:spLocks noChangeArrowheads="1"/>
          </p:cNvSpPr>
          <p:nvPr/>
        </p:nvSpPr>
        <p:spPr bwMode="auto">
          <a:xfrm>
            <a:off x="7123113" y="4287838"/>
            <a:ext cx="511175" cy="495300"/>
          </a:xfrm>
          <a:prstGeom prst="ellipse">
            <a:avLst/>
          </a:prstGeom>
          <a:solidFill>
            <a:schemeClr val="accent2"/>
          </a:solidFill>
          <a:ln w="2857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ja-JP" altLang="en-US">
                <a:solidFill>
                  <a:schemeClr val="bg1"/>
                </a:solidFill>
              </a:rPr>
              <a:t>６</a:t>
            </a:r>
          </a:p>
        </p:txBody>
      </p:sp>
      <p:sp>
        <p:nvSpPr>
          <p:cNvPr id="178186" name="Oval 10"/>
          <p:cNvSpPr>
            <a:spLocks noChangeArrowheads="1"/>
          </p:cNvSpPr>
          <p:nvPr/>
        </p:nvSpPr>
        <p:spPr bwMode="auto">
          <a:xfrm>
            <a:off x="6554788" y="5411788"/>
            <a:ext cx="511175" cy="495300"/>
          </a:xfrm>
          <a:prstGeom prst="ellipse">
            <a:avLst/>
          </a:prstGeom>
          <a:solidFill>
            <a:schemeClr val="accent2"/>
          </a:solidFill>
          <a:ln w="2857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ja-JP" altLang="en-US">
                <a:solidFill>
                  <a:schemeClr val="bg1"/>
                </a:solidFill>
              </a:rPr>
              <a:t>７</a:t>
            </a:r>
          </a:p>
        </p:txBody>
      </p:sp>
      <p:sp>
        <p:nvSpPr>
          <p:cNvPr id="178187" name="Oval 11"/>
          <p:cNvSpPr>
            <a:spLocks noChangeArrowheads="1"/>
          </p:cNvSpPr>
          <p:nvPr/>
        </p:nvSpPr>
        <p:spPr bwMode="auto">
          <a:xfrm>
            <a:off x="7953375" y="4287838"/>
            <a:ext cx="511175" cy="495300"/>
          </a:xfrm>
          <a:prstGeom prst="ellipse">
            <a:avLst/>
          </a:prstGeom>
          <a:solidFill>
            <a:schemeClr val="accent2"/>
          </a:solidFill>
          <a:ln w="2857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ja-JP" altLang="en-US">
                <a:solidFill>
                  <a:schemeClr val="bg1"/>
                </a:solidFill>
              </a:rPr>
              <a:t>９</a:t>
            </a:r>
          </a:p>
        </p:txBody>
      </p:sp>
      <p:sp>
        <p:nvSpPr>
          <p:cNvPr id="178188" name="Oval 12"/>
          <p:cNvSpPr>
            <a:spLocks noChangeArrowheads="1"/>
          </p:cNvSpPr>
          <p:nvPr/>
        </p:nvSpPr>
        <p:spPr bwMode="auto">
          <a:xfrm>
            <a:off x="7215188" y="5411788"/>
            <a:ext cx="511175" cy="495300"/>
          </a:xfrm>
          <a:prstGeom prst="ellipse">
            <a:avLst/>
          </a:prstGeom>
          <a:solidFill>
            <a:schemeClr val="accent2"/>
          </a:solidFill>
          <a:ln w="2857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ja-JP" altLang="en-US">
                <a:solidFill>
                  <a:schemeClr val="bg1"/>
                </a:solidFill>
              </a:rPr>
              <a:t>８</a:t>
            </a:r>
          </a:p>
        </p:txBody>
      </p:sp>
      <p:sp>
        <p:nvSpPr>
          <p:cNvPr id="178189" name="Oval 13"/>
          <p:cNvSpPr>
            <a:spLocks noChangeArrowheads="1"/>
          </p:cNvSpPr>
          <p:nvPr/>
        </p:nvSpPr>
        <p:spPr bwMode="auto">
          <a:xfrm>
            <a:off x="7875588" y="5411788"/>
            <a:ext cx="511175" cy="495300"/>
          </a:xfrm>
          <a:prstGeom prst="ellipse">
            <a:avLst/>
          </a:prstGeom>
          <a:solidFill>
            <a:schemeClr val="accent2"/>
          </a:solidFill>
          <a:ln w="2857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ja-JP" altLang="en-US">
                <a:solidFill>
                  <a:schemeClr val="bg1"/>
                </a:solidFill>
              </a:rPr>
              <a:t>１０</a:t>
            </a:r>
          </a:p>
        </p:txBody>
      </p:sp>
      <p:sp>
        <p:nvSpPr>
          <p:cNvPr id="178190" name="Oval 14"/>
          <p:cNvSpPr>
            <a:spLocks noChangeArrowheads="1"/>
          </p:cNvSpPr>
          <p:nvPr/>
        </p:nvSpPr>
        <p:spPr bwMode="auto">
          <a:xfrm>
            <a:off x="8537575" y="5411788"/>
            <a:ext cx="511175" cy="495300"/>
          </a:xfrm>
          <a:prstGeom prst="ellipse">
            <a:avLst/>
          </a:prstGeom>
          <a:solidFill>
            <a:schemeClr val="accent2"/>
          </a:solidFill>
          <a:ln w="2857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ja-JP" altLang="en-US">
                <a:solidFill>
                  <a:schemeClr val="bg1"/>
                </a:solidFill>
              </a:rPr>
              <a:t>１１</a:t>
            </a:r>
          </a:p>
        </p:txBody>
      </p:sp>
      <p:cxnSp>
        <p:nvCxnSpPr>
          <p:cNvPr id="178191" name="AutoShape 15"/>
          <p:cNvCxnSpPr>
            <a:cxnSpLocks noChangeShapeType="1"/>
            <a:stCxn id="178180" idx="3"/>
            <a:endCxn id="178181" idx="7"/>
          </p:cNvCxnSpPr>
          <p:nvPr/>
        </p:nvCxnSpPr>
        <p:spPr bwMode="auto">
          <a:xfrm flipH="1">
            <a:off x="5986463" y="2709863"/>
            <a:ext cx="558800" cy="65246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78192" name="AutoShape 16"/>
          <p:cNvCxnSpPr>
            <a:cxnSpLocks noChangeShapeType="1"/>
            <a:stCxn id="178181" idx="3"/>
            <a:endCxn id="178182" idx="0"/>
          </p:cNvCxnSpPr>
          <p:nvPr/>
        </p:nvCxnSpPr>
        <p:spPr bwMode="auto">
          <a:xfrm flipH="1">
            <a:off x="5367338" y="3711575"/>
            <a:ext cx="257175" cy="57626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78193" name="AutoShape 17"/>
          <p:cNvCxnSpPr>
            <a:cxnSpLocks noChangeShapeType="1"/>
            <a:stCxn id="178181" idx="5"/>
            <a:endCxn id="178183" idx="0"/>
          </p:cNvCxnSpPr>
          <p:nvPr/>
        </p:nvCxnSpPr>
        <p:spPr bwMode="auto">
          <a:xfrm>
            <a:off x="5986463" y="3711575"/>
            <a:ext cx="212725" cy="57626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78194" name="AutoShape 18"/>
          <p:cNvCxnSpPr>
            <a:cxnSpLocks noChangeShapeType="1"/>
            <a:stCxn id="178180" idx="5"/>
            <a:endCxn id="178184" idx="1"/>
          </p:cNvCxnSpPr>
          <p:nvPr/>
        </p:nvCxnSpPr>
        <p:spPr bwMode="auto">
          <a:xfrm>
            <a:off x="6907213" y="2709863"/>
            <a:ext cx="665162" cy="65246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78195" name="AutoShape 19"/>
          <p:cNvCxnSpPr>
            <a:cxnSpLocks noChangeShapeType="1"/>
            <a:stCxn id="178184" idx="3"/>
            <a:endCxn id="178185" idx="0"/>
          </p:cNvCxnSpPr>
          <p:nvPr/>
        </p:nvCxnSpPr>
        <p:spPr bwMode="auto">
          <a:xfrm flipH="1">
            <a:off x="7378700" y="3711575"/>
            <a:ext cx="193675" cy="57626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78196" name="AutoShape 20"/>
          <p:cNvCxnSpPr>
            <a:cxnSpLocks noChangeShapeType="1"/>
            <a:stCxn id="178184" idx="5"/>
            <a:endCxn id="178187" idx="0"/>
          </p:cNvCxnSpPr>
          <p:nvPr/>
        </p:nvCxnSpPr>
        <p:spPr bwMode="auto">
          <a:xfrm>
            <a:off x="7934325" y="3711575"/>
            <a:ext cx="274638" cy="57626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78197" name="AutoShape 21"/>
          <p:cNvCxnSpPr>
            <a:cxnSpLocks noChangeShapeType="1"/>
            <a:stCxn id="178185" idx="3"/>
            <a:endCxn id="178186" idx="0"/>
          </p:cNvCxnSpPr>
          <p:nvPr/>
        </p:nvCxnSpPr>
        <p:spPr bwMode="auto">
          <a:xfrm flipH="1">
            <a:off x="6810375" y="4710113"/>
            <a:ext cx="387350" cy="7016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78198" name="AutoShape 22"/>
          <p:cNvCxnSpPr>
            <a:cxnSpLocks noChangeShapeType="1"/>
            <a:stCxn id="178185" idx="4"/>
            <a:endCxn id="178188" idx="0"/>
          </p:cNvCxnSpPr>
          <p:nvPr/>
        </p:nvCxnSpPr>
        <p:spPr bwMode="auto">
          <a:xfrm>
            <a:off x="7378700" y="4783138"/>
            <a:ext cx="92075" cy="628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78199" name="AutoShape 23"/>
          <p:cNvCxnSpPr>
            <a:cxnSpLocks noChangeShapeType="1"/>
            <a:stCxn id="178187" idx="4"/>
            <a:endCxn id="178189" idx="0"/>
          </p:cNvCxnSpPr>
          <p:nvPr/>
        </p:nvCxnSpPr>
        <p:spPr bwMode="auto">
          <a:xfrm flipH="1">
            <a:off x="8131175" y="4783138"/>
            <a:ext cx="77788" cy="628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78200" name="AutoShape 24"/>
          <p:cNvCxnSpPr>
            <a:cxnSpLocks noChangeShapeType="1"/>
            <a:stCxn id="178187" idx="5"/>
            <a:endCxn id="178190" idx="0"/>
          </p:cNvCxnSpPr>
          <p:nvPr/>
        </p:nvCxnSpPr>
        <p:spPr bwMode="auto">
          <a:xfrm>
            <a:off x="8389938" y="4710113"/>
            <a:ext cx="403225" cy="7016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</p:spTree>
    <p:extLst>
      <p:ext uri="{BB962C8B-B14F-4D97-AF65-F5344CB8AC3E}">
        <p14:creationId xmlns:p14="http://schemas.microsoft.com/office/powerpoint/2010/main" val="1691949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" dur="500" fill="hold"/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9" dur="500" fill="hold"/>
                                        <p:tgtEl>
                                          <p:spTgt spid="1781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2" dur="500" fill="hold"/>
                                        <p:tgtEl>
                                          <p:spTgt spid="1781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5" dur="500" fill="hold"/>
                                        <p:tgtEl>
                                          <p:spTgt spid="1781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8" dur="500" fill="hold"/>
                                        <p:tgtEl>
                                          <p:spTgt spid="1781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21" dur="500" fill="hold"/>
                                        <p:tgtEl>
                                          <p:spTgt spid="1781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24" dur="500" fill="hold"/>
                                        <p:tgtEl>
                                          <p:spTgt spid="1781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27" dur="500" fill="hold"/>
                                        <p:tgtEl>
                                          <p:spTgt spid="1781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30" dur="500" fill="hold"/>
                                        <p:tgtEl>
                                          <p:spTgt spid="1781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33" dur="500" fill="hold"/>
                                        <p:tgtEl>
                                          <p:spTgt spid="1781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36" dur="500" fill="hold"/>
                                        <p:tgtEl>
                                          <p:spTgt spid="1781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80" grpId="0" animBg="1"/>
      <p:bldP spid="178181" grpId="0" animBg="1"/>
      <p:bldP spid="178182" grpId="0" animBg="1"/>
      <p:bldP spid="178183" grpId="0" animBg="1"/>
      <p:bldP spid="178184" grpId="0" animBg="1"/>
      <p:bldP spid="178185" grpId="0" animBg="1"/>
      <p:bldP spid="178186" grpId="0" animBg="1"/>
      <p:bldP spid="178187" grpId="0" animBg="1"/>
      <p:bldP spid="178188" grpId="0" animBg="1"/>
      <p:bldP spid="178189" grpId="0" animBg="1"/>
      <p:bldP spid="17819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最良優先探索</a:t>
            </a:r>
            <a:br>
              <a:rPr lang="en-US" altLang="ja-JP" dirty="0"/>
            </a:br>
            <a:r>
              <a:rPr lang="en-US" altLang="ja-JP" sz="4000" dirty="0"/>
              <a:t> (best first search)</a:t>
            </a:r>
            <a:endParaRPr lang="en-US" altLang="ja-JP" dirty="0"/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74838"/>
            <a:ext cx="4770438" cy="4764087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ja-JP" altLang="en-US" sz="2400"/>
              <a:t>山登り法が第３ステップで，</a:t>
            </a:r>
            <a:r>
              <a:rPr lang="en-US" altLang="ja-JP" sz="2400"/>
              <a:t>{7,8}</a:t>
            </a:r>
            <a:r>
              <a:rPr lang="ja-JP" altLang="en-US" sz="2400"/>
              <a:t>から最小値を選択する．</a:t>
            </a:r>
            <a:endParaRPr lang="en-US" altLang="ja-JP" sz="2400"/>
          </a:p>
          <a:p>
            <a:pPr>
              <a:lnSpc>
                <a:spcPct val="90000"/>
              </a:lnSpc>
            </a:pPr>
            <a:r>
              <a:rPr lang="ja-JP" altLang="en-US" sz="2400"/>
              <a:t>最良優先探索は未探索の前節点集合</a:t>
            </a:r>
            <a:r>
              <a:rPr lang="en-US" altLang="ja-JP" sz="2400"/>
              <a:t>{6,7,8}</a:t>
            </a:r>
            <a:r>
              <a:rPr lang="ja-JP" altLang="en-US" sz="2400"/>
              <a:t>から最小値を選択する．</a:t>
            </a:r>
            <a:endParaRPr lang="en-US" altLang="ja-JP" sz="2400"/>
          </a:p>
          <a:p>
            <a:pPr>
              <a:lnSpc>
                <a:spcPct val="90000"/>
              </a:lnSpc>
            </a:pPr>
            <a:endParaRPr lang="en-US" altLang="ja-JP" sz="2400"/>
          </a:p>
          <a:p>
            <a:pPr>
              <a:lnSpc>
                <a:spcPct val="90000"/>
              </a:lnSpc>
            </a:pPr>
            <a:r>
              <a:rPr lang="ja-JP" altLang="en-US" sz="2400"/>
              <a:t>適切なヒューリスティック関数を定めることが可能なら，方向性を有する探索なので，ブラインド探索より効率よく目標状態を探索できる．</a:t>
            </a:r>
            <a:endParaRPr lang="en-US" altLang="ja-JP" sz="2400"/>
          </a:p>
          <a:p>
            <a:pPr>
              <a:lnSpc>
                <a:spcPct val="90000"/>
              </a:lnSpc>
            </a:pPr>
            <a:r>
              <a:rPr lang="ja-JP" altLang="en-US" sz="2400"/>
              <a:t>未探索節点の格納なのに多くのメモリ量が必要となってしまう．</a:t>
            </a:r>
          </a:p>
        </p:txBody>
      </p:sp>
      <p:sp>
        <p:nvSpPr>
          <p:cNvPr id="197636" name="Oval 4"/>
          <p:cNvSpPr>
            <a:spLocks noChangeArrowheads="1"/>
          </p:cNvSpPr>
          <p:nvPr/>
        </p:nvSpPr>
        <p:spPr bwMode="auto">
          <a:xfrm>
            <a:off x="6870700" y="1973263"/>
            <a:ext cx="511175" cy="495300"/>
          </a:xfrm>
          <a:prstGeom prst="ellipse">
            <a:avLst/>
          </a:prstGeom>
          <a:solidFill>
            <a:schemeClr val="accent2"/>
          </a:solidFill>
          <a:ln w="2857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ja-JP" altLang="en-US">
                <a:solidFill>
                  <a:schemeClr val="bg1"/>
                </a:solidFill>
              </a:rPr>
              <a:t>８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845175" y="2395538"/>
            <a:ext cx="2544763" cy="1074737"/>
            <a:chOff x="3496" y="1371"/>
            <a:chExt cx="1603" cy="677"/>
          </a:xfrm>
        </p:grpSpPr>
        <p:sp>
          <p:nvSpPr>
            <p:cNvPr id="197638" name="Oval 6"/>
            <p:cNvSpPr>
              <a:spLocks noChangeArrowheads="1"/>
            </p:cNvSpPr>
            <p:nvPr/>
          </p:nvSpPr>
          <p:spPr bwMode="auto">
            <a:xfrm>
              <a:off x="3496" y="1736"/>
              <a:ext cx="322" cy="312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ja-JP" altLang="en-US">
                  <a:solidFill>
                    <a:schemeClr val="bg1"/>
                  </a:solidFill>
                </a:rPr>
                <a:t>６</a:t>
              </a:r>
            </a:p>
          </p:txBody>
        </p:sp>
        <p:sp>
          <p:nvSpPr>
            <p:cNvPr id="197639" name="Oval 7"/>
            <p:cNvSpPr>
              <a:spLocks noChangeArrowheads="1"/>
            </p:cNvSpPr>
            <p:nvPr/>
          </p:nvSpPr>
          <p:spPr bwMode="auto">
            <a:xfrm>
              <a:off x="4777" y="1736"/>
              <a:ext cx="322" cy="312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ja-JP" altLang="en-US">
                  <a:solidFill>
                    <a:schemeClr val="bg1"/>
                  </a:solidFill>
                </a:rPr>
                <a:t>５</a:t>
              </a:r>
            </a:p>
          </p:txBody>
        </p:sp>
        <p:cxnSp>
          <p:nvCxnSpPr>
            <p:cNvPr id="197640" name="AutoShape 8"/>
            <p:cNvCxnSpPr>
              <a:cxnSpLocks noChangeShapeType="1"/>
              <a:stCxn id="197636" idx="3"/>
              <a:endCxn id="197638" idx="7"/>
            </p:cNvCxnSpPr>
            <p:nvPr/>
          </p:nvCxnSpPr>
          <p:spPr bwMode="auto">
            <a:xfrm flipH="1">
              <a:off x="3771" y="1371"/>
              <a:ext cx="418" cy="41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97641" name="AutoShape 9"/>
            <p:cNvCxnSpPr>
              <a:cxnSpLocks noChangeShapeType="1"/>
              <a:stCxn id="197636" idx="5"/>
              <a:endCxn id="197639" idx="1"/>
            </p:cNvCxnSpPr>
            <p:nvPr/>
          </p:nvCxnSpPr>
          <p:spPr bwMode="auto">
            <a:xfrm>
              <a:off x="4417" y="1371"/>
              <a:ext cx="407" cy="41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7418388" y="3397250"/>
            <a:ext cx="1570037" cy="1071563"/>
            <a:chOff x="4487" y="2002"/>
            <a:chExt cx="989" cy="675"/>
          </a:xfrm>
        </p:grpSpPr>
        <p:sp>
          <p:nvSpPr>
            <p:cNvPr id="197643" name="Oval 11"/>
            <p:cNvSpPr>
              <a:spLocks noChangeArrowheads="1"/>
            </p:cNvSpPr>
            <p:nvPr/>
          </p:nvSpPr>
          <p:spPr bwMode="auto">
            <a:xfrm>
              <a:off x="4487" y="2365"/>
              <a:ext cx="322" cy="312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ja-JP" altLang="en-US">
                  <a:solidFill>
                    <a:schemeClr val="bg1"/>
                  </a:solidFill>
                </a:rPr>
                <a:t>７</a:t>
              </a:r>
            </a:p>
          </p:txBody>
        </p:sp>
        <p:sp>
          <p:nvSpPr>
            <p:cNvPr id="197644" name="Oval 12"/>
            <p:cNvSpPr>
              <a:spLocks noChangeArrowheads="1"/>
            </p:cNvSpPr>
            <p:nvPr/>
          </p:nvSpPr>
          <p:spPr bwMode="auto">
            <a:xfrm>
              <a:off x="5154" y="2365"/>
              <a:ext cx="322" cy="312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ja-JP" altLang="en-US">
                  <a:solidFill>
                    <a:schemeClr val="bg1"/>
                  </a:solidFill>
                </a:rPr>
                <a:t>８</a:t>
              </a:r>
            </a:p>
          </p:txBody>
        </p:sp>
        <p:cxnSp>
          <p:nvCxnSpPr>
            <p:cNvPr id="197645" name="AutoShape 13"/>
            <p:cNvCxnSpPr>
              <a:cxnSpLocks noChangeShapeType="1"/>
              <a:stCxn id="197639" idx="3"/>
              <a:endCxn id="197643" idx="0"/>
            </p:cNvCxnSpPr>
            <p:nvPr/>
          </p:nvCxnSpPr>
          <p:spPr bwMode="auto">
            <a:xfrm flipH="1">
              <a:off x="4648" y="2002"/>
              <a:ext cx="176" cy="36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97646" name="AutoShape 14"/>
            <p:cNvCxnSpPr>
              <a:cxnSpLocks noChangeShapeType="1"/>
              <a:stCxn id="197639" idx="5"/>
              <a:endCxn id="197644" idx="0"/>
            </p:cNvCxnSpPr>
            <p:nvPr/>
          </p:nvCxnSpPr>
          <p:spPr bwMode="auto">
            <a:xfrm>
              <a:off x="5052" y="2002"/>
              <a:ext cx="263" cy="36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5886450" y="4394200"/>
            <a:ext cx="1724025" cy="1189038"/>
            <a:chOff x="3522" y="2630"/>
            <a:chExt cx="1086" cy="749"/>
          </a:xfrm>
        </p:grpSpPr>
        <p:sp>
          <p:nvSpPr>
            <p:cNvPr id="197648" name="Oval 16"/>
            <p:cNvSpPr>
              <a:spLocks noChangeArrowheads="1"/>
            </p:cNvSpPr>
            <p:nvPr/>
          </p:nvSpPr>
          <p:spPr bwMode="auto">
            <a:xfrm>
              <a:off x="3522" y="3067"/>
              <a:ext cx="322" cy="312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ja-JP" altLang="en-US">
                  <a:solidFill>
                    <a:schemeClr val="bg1"/>
                  </a:solidFill>
                </a:rPr>
                <a:t>３</a:t>
              </a:r>
            </a:p>
          </p:txBody>
        </p:sp>
        <p:sp>
          <p:nvSpPr>
            <p:cNvPr id="197649" name="Oval 17"/>
            <p:cNvSpPr>
              <a:spLocks noChangeArrowheads="1"/>
            </p:cNvSpPr>
            <p:nvPr/>
          </p:nvSpPr>
          <p:spPr bwMode="auto">
            <a:xfrm>
              <a:off x="4286" y="3067"/>
              <a:ext cx="322" cy="312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ja-JP" altLang="en-US">
                  <a:solidFill>
                    <a:schemeClr val="bg1"/>
                  </a:solidFill>
                </a:rPr>
                <a:t>２</a:t>
              </a:r>
            </a:p>
          </p:txBody>
        </p:sp>
        <p:cxnSp>
          <p:nvCxnSpPr>
            <p:cNvPr id="197650" name="AutoShape 18"/>
            <p:cNvCxnSpPr>
              <a:cxnSpLocks noChangeShapeType="1"/>
              <a:stCxn id="197664" idx="3"/>
              <a:endCxn id="197648" idx="0"/>
            </p:cNvCxnSpPr>
            <p:nvPr/>
          </p:nvCxnSpPr>
          <p:spPr bwMode="auto">
            <a:xfrm flipH="1">
              <a:off x="3683" y="2630"/>
              <a:ext cx="239" cy="43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97651" name="AutoShape 19"/>
            <p:cNvCxnSpPr>
              <a:cxnSpLocks noChangeShapeType="1"/>
              <a:stCxn id="197664" idx="5"/>
              <a:endCxn id="197649" idx="0"/>
            </p:cNvCxnSpPr>
            <p:nvPr/>
          </p:nvCxnSpPr>
          <p:spPr bwMode="auto">
            <a:xfrm>
              <a:off x="4150" y="2630"/>
              <a:ext cx="297" cy="43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grpSp>
        <p:nvGrpSpPr>
          <p:cNvPr id="5" name="Group 35"/>
          <p:cNvGrpSpPr>
            <a:grpSpLocks/>
          </p:cNvGrpSpPr>
          <p:nvPr/>
        </p:nvGrpSpPr>
        <p:grpSpPr bwMode="auto">
          <a:xfrm>
            <a:off x="5387975" y="3397250"/>
            <a:ext cx="1570038" cy="1069975"/>
            <a:chOff x="3208" y="2002"/>
            <a:chExt cx="989" cy="674"/>
          </a:xfrm>
        </p:grpSpPr>
        <p:sp>
          <p:nvSpPr>
            <p:cNvPr id="197663" name="Oval 31"/>
            <p:cNvSpPr>
              <a:spLocks noChangeArrowheads="1"/>
            </p:cNvSpPr>
            <p:nvPr/>
          </p:nvSpPr>
          <p:spPr bwMode="auto">
            <a:xfrm>
              <a:off x="3208" y="2364"/>
              <a:ext cx="322" cy="312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ja-JP" altLang="en-US">
                  <a:solidFill>
                    <a:schemeClr val="bg1"/>
                  </a:solidFill>
                </a:rPr>
                <a:t>９</a:t>
              </a:r>
            </a:p>
          </p:txBody>
        </p:sp>
        <p:sp>
          <p:nvSpPr>
            <p:cNvPr id="197664" name="Oval 32"/>
            <p:cNvSpPr>
              <a:spLocks noChangeArrowheads="1"/>
            </p:cNvSpPr>
            <p:nvPr/>
          </p:nvSpPr>
          <p:spPr bwMode="auto">
            <a:xfrm>
              <a:off x="3875" y="2364"/>
              <a:ext cx="322" cy="312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ja-JP" altLang="en-US">
                  <a:solidFill>
                    <a:schemeClr val="bg1"/>
                  </a:solidFill>
                </a:rPr>
                <a:t>６</a:t>
              </a:r>
            </a:p>
          </p:txBody>
        </p:sp>
        <p:cxnSp>
          <p:nvCxnSpPr>
            <p:cNvPr id="197665" name="AutoShape 33"/>
            <p:cNvCxnSpPr>
              <a:cxnSpLocks noChangeShapeType="1"/>
              <a:stCxn id="197638" idx="3"/>
              <a:endCxn id="197663" idx="0"/>
            </p:cNvCxnSpPr>
            <p:nvPr/>
          </p:nvCxnSpPr>
          <p:spPr bwMode="auto">
            <a:xfrm flipH="1">
              <a:off x="3369" y="2002"/>
              <a:ext cx="174" cy="36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97666" name="AutoShape 34"/>
            <p:cNvCxnSpPr>
              <a:cxnSpLocks noChangeShapeType="1"/>
              <a:stCxn id="197638" idx="5"/>
              <a:endCxn id="197664" idx="0"/>
            </p:cNvCxnSpPr>
            <p:nvPr/>
          </p:nvCxnSpPr>
          <p:spPr bwMode="auto">
            <a:xfrm>
              <a:off x="3771" y="2002"/>
              <a:ext cx="265" cy="36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672944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4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800" dirty="0"/>
              <a:t>局所的最小値からの脱出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6225" y="1874838"/>
            <a:ext cx="5394325" cy="4784725"/>
          </a:xfrm>
        </p:spPr>
        <p:txBody>
          <a:bodyPr>
            <a:normAutofit lnSpcReduction="10000"/>
          </a:bodyPr>
          <a:lstStyle/>
          <a:p>
            <a:r>
              <a:rPr lang="ja-JP" altLang="en-US" sz="2400"/>
              <a:t>山登り法のように，局所的最小値に至っても，それを回避し，目標状態に向かうことができる．</a:t>
            </a:r>
            <a:endParaRPr lang="en-US" altLang="ja-JP" sz="2400"/>
          </a:p>
          <a:p>
            <a:pPr lvl="1"/>
            <a:r>
              <a:rPr lang="ja-JP" altLang="en-US" sz="2000"/>
              <a:t>しかし，得られた経路が最良の経路であることは保証されない．</a:t>
            </a:r>
            <a:endParaRPr lang="en-US" altLang="ja-JP" sz="2000"/>
          </a:p>
          <a:p>
            <a:pPr lvl="1"/>
            <a:r>
              <a:rPr lang="ja-JP" altLang="en-US" sz="2000"/>
              <a:t>ヒューリスティック関数がうまく定義できれば，多くの場合，妥当な精度の解を高速で探索可能．</a:t>
            </a:r>
            <a:endParaRPr lang="en-US" altLang="ja-JP" sz="2000"/>
          </a:p>
          <a:p>
            <a:r>
              <a:rPr lang="ja-JP" altLang="en-US" sz="2400">
                <a:solidFill>
                  <a:schemeClr val="accent2"/>
                </a:solidFill>
              </a:rPr>
              <a:t>過去の経路の情報を記憶</a:t>
            </a:r>
            <a:r>
              <a:rPr lang="ja-JP" altLang="en-US" sz="2400"/>
              <a:t>しているため，ある状態において次に移動すべき状態を探すときに，そのときにはあまり有望に思えなかった状態も選択の対象とする．</a:t>
            </a:r>
          </a:p>
        </p:txBody>
      </p:sp>
      <p:sp>
        <p:nvSpPr>
          <p:cNvPr id="224260" name="Oval 4"/>
          <p:cNvSpPr>
            <a:spLocks noChangeArrowheads="1"/>
          </p:cNvSpPr>
          <p:nvPr/>
        </p:nvSpPr>
        <p:spPr bwMode="auto">
          <a:xfrm>
            <a:off x="8542338" y="2311400"/>
            <a:ext cx="511175" cy="495300"/>
          </a:xfrm>
          <a:prstGeom prst="ellipse">
            <a:avLst/>
          </a:prstGeom>
          <a:solidFill>
            <a:schemeClr val="accent2"/>
          </a:solidFill>
          <a:ln w="2857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ja-JP" altLang="en-US">
                <a:solidFill>
                  <a:srgbClr val="000000"/>
                </a:solidFill>
              </a:rPr>
              <a:t>ｇ</a:t>
            </a:r>
          </a:p>
        </p:txBody>
      </p:sp>
      <p:sp>
        <p:nvSpPr>
          <p:cNvPr id="224261" name="Oval 5"/>
          <p:cNvSpPr>
            <a:spLocks noChangeArrowheads="1"/>
          </p:cNvSpPr>
          <p:nvPr/>
        </p:nvSpPr>
        <p:spPr bwMode="auto">
          <a:xfrm>
            <a:off x="6983413" y="2311400"/>
            <a:ext cx="511175" cy="495300"/>
          </a:xfrm>
          <a:prstGeom prst="ellipse">
            <a:avLst/>
          </a:prstGeom>
          <a:solidFill>
            <a:schemeClr val="accent2"/>
          </a:solidFill>
          <a:ln w="2857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ja-JP" altLang="en-US">
                <a:solidFill>
                  <a:srgbClr val="000000"/>
                </a:solidFill>
              </a:rPr>
              <a:t>２</a:t>
            </a:r>
          </a:p>
        </p:txBody>
      </p:sp>
      <p:sp>
        <p:nvSpPr>
          <p:cNvPr id="224262" name="Oval 6"/>
          <p:cNvSpPr>
            <a:spLocks noChangeArrowheads="1"/>
          </p:cNvSpPr>
          <p:nvPr/>
        </p:nvSpPr>
        <p:spPr bwMode="auto">
          <a:xfrm>
            <a:off x="6203950" y="2311400"/>
            <a:ext cx="511175" cy="495300"/>
          </a:xfrm>
          <a:prstGeom prst="ellipse">
            <a:avLst/>
          </a:prstGeom>
          <a:solidFill>
            <a:schemeClr val="accent2"/>
          </a:solidFill>
          <a:ln w="2857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ja-JP" altLang="en-US">
                <a:solidFill>
                  <a:srgbClr val="000000"/>
                </a:solidFill>
              </a:rPr>
              <a:t>３</a:t>
            </a:r>
          </a:p>
        </p:txBody>
      </p:sp>
      <p:sp>
        <p:nvSpPr>
          <p:cNvPr id="224263" name="Oval 7"/>
          <p:cNvSpPr>
            <a:spLocks noChangeArrowheads="1"/>
          </p:cNvSpPr>
          <p:nvPr/>
        </p:nvSpPr>
        <p:spPr bwMode="auto">
          <a:xfrm>
            <a:off x="6203950" y="3224213"/>
            <a:ext cx="511175" cy="495300"/>
          </a:xfrm>
          <a:prstGeom prst="ellipse">
            <a:avLst/>
          </a:prstGeom>
          <a:solidFill>
            <a:schemeClr val="accent2"/>
          </a:solidFill>
          <a:ln w="2857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ja-JP" altLang="en-US">
                <a:solidFill>
                  <a:srgbClr val="000000"/>
                </a:solidFill>
              </a:rPr>
              <a:t>４</a:t>
            </a:r>
          </a:p>
        </p:txBody>
      </p:sp>
      <p:sp>
        <p:nvSpPr>
          <p:cNvPr id="224264" name="Oval 8"/>
          <p:cNvSpPr>
            <a:spLocks noChangeArrowheads="1"/>
          </p:cNvSpPr>
          <p:nvPr/>
        </p:nvSpPr>
        <p:spPr bwMode="auto">
          <a:xfrm>
            <a:off x="6983413" y="3224213"/>
            <a:ext cx="511175" cy="495300"/>
          </a:xfrm>
          <a:prstGeom prst="ellipse">
            <a:avLst/>
          </a:prstGeom>
          <a:solidFill>
            <a:schemeClr val="accent2"/>
          </a:solidFill>
          <a:ln w="2857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ja-JP" altLang="en-US">
                <a:solidFill>
                  <a:srgbClr val="000000"/>
                </a:solidFill>
              </a:rPr>
              <a:t>３</a:t>
            </a:r>
          </a:p>
        </p:txBody>
      </p:sp>
      <p:sp>
        <p:nvSpPr>
          <p:cNvPr id="224265" name="Oval 9"/>
          <p:cNvSpPr>
            <a:spLocks noChangeArrowheads="1"/>
          </p:cNvSpPr>
          <p:nvPr/>
        </p:nvSpPr>
        <p:spPr bwMode="auto">
          <a:xfrm>
            <a:off x="7762875" y="3224213"/>
            <a:ext cx="511175" cy="495300"/>
          </a:xfrm>
          <a:prstGeom prst="ellipse">
            <a:avLst/>
          </a:prstGeom>
          <a:solidFill>
            <a:schemeClr val="accent2"/>
          </a:solidFill>
          <a:ln w="2857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ja-JP" altLang="en-US">
                <a:solidFill>
                  <a:srgbClr val="000000"/>
                </a:solidFill>
              </a:rPr>
              <a:t>２</a:t>
            </a:r>
          </a:p>
        </p:txBody>
      </p:sp>
      <p:sp>
        <p:nvSpPr>
          <p:cNvPr id="224266" name="Oval 10"/>
          <p:cNvSpPr>
            <a:spLocks noChangeArrowheads="1"/>
          </p:cNvSpPr>
          <p:nvPr/>
        </p:nvSpPr>
        <p:spPr bwMode="auto">
          <a:xfrm>
            <a:off x="8542338" y="3224213"/>
            <a:ext cx="511175" cy="495300"/>
          </a:xfrm>
          <a:prstGeom prst="ellipse">
            <a:avLst/>
          </a:prstGeom>
          <a:solidFill>
            <a:schemeClr val="accent2"/>
          </a:solidFill>
          <a:ln w="2857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ja-JP" altLang="en-US">
                <a:solidFill>
                  <a:srgbClr val="000000"/>
                </a:solidFill>
              </a:rPr>
              <a:t>１</a:t>
            </a:r>
          </a:p>
        </p:txBody>
      </p:sp>
      <p:sp>
        <p:nvSpPr>
          <p:cNvPr id="224267" name="Oval 11"/>
          <p:cNvSpPr>
            <a:spLocks noChangeArrowheads="1"/>
          </p:cNvSpPr>
          <p:nvPr/>
        </p:nvSpPr>
        <p:spPr bwMode="auto">
          <a:xfrm>
            <a:off x="8542338" y="4324350"/>
            <a:ext cx="511175" cy="495300"/>
          </a:xfrm>
          <a:prstGeom prst="ellipse">
            <a:avLst/>
          </a:prstGeom>
          <a:solidFill>
            <a:schemeClr val="accent2"/>
          </a:solidFill>
          <a:ln w="2857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ja-JP" altLang="en-US">
                <a:solidFill>
                  <a:srgbClr val="000000"/>
                </a:solidFill>
              </a:rPr>
              <a:t>２</a:t>
            </a:r>
          </a:p>
        </p:txBody>
      </p:sp>
      <p:sp>
        <p:nvSpPr>
          <p:cNvPr id="224268" name="Oval 12"/>
          <p:cNvSpPr>
            <a:spLocks noChangeArrowheads="1"/>
          </p:cNvSpPr>
          <p:nvPr/>
        </p:nvSpPr>
        <p:spPr bwMode="auto">
          <a:xfrm>
            <a:off x="7762875" y="4324350"/>
            <a:ext cx="511175" cy="495300"/>
          </a:xfrm>
          <a:prstGeom prst="ellipse">
            <a:avLst/>
          </a:prstGeom>
          <a:solidFill>
            <a:schemeClr val="accent2"/>
          </a:solidFill>
          <a:ln w="2857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ja-JP" altLang="en-US">
                <a:solidFill>
                  <a:srgbClr val="000000"/>
                </a:solidFill>
              </a:rPr>
              <a:t>３</a:t>
            </a:r>
          </a:p>
        </p:txBody>
      </p:sp>
      <p:sp>
        <p:nvSpPr>
          <p:cNvPr id="224269" name="Oval 13"/>
          <p:cNvSpPr>
            <a:spLocks noChangeArrowheads="1"/>
          </p:cNvSpPr>
          <p:nvPr/>
        </p:nvSpPr>
        <p:spPr bwMode="auto">
          <a:xfrm>
            <a:off x="6203950" y="4324350"/>
            <a:ext cx="511175" cy="495300"/>
          </a:xfrm>
          <a:prstGeom prst="ellipse">
            <a:avLst/>
          </a:prstGeom>
          <a:solidFill>
            <a:schemeClr val="accent2"/>
          </a:solidFill>
          <a:ln w="2857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ja-JP" altLang="en-US">
                <a:solidFill>
                  <a:srgbClr val="000000"/>
                </a:solidFill>
              </a:rPr>
              <a:t>ｓ</a:t>
            </a:r>
          </a:p>
        </p:txBody>
      </p:sp>
      <p:cxnSp>
        <p:nvCxnSpPr>
          <p:cNvPr id="224270" name="AutoShape 14"/>
          <p:cNvCxnSpPr>
            <a:cxnSpLocks noChangeShapeType="1"/>
            <a:stCxn id="224269" idx="6"/>
            <a:endCxn id="224268" idx="2"/>
          </p:cNvCxnSpPr>
          <p:nvPr/>
        </p:nvCxnSpPr>
        <p:spPr bwMode="auto">
          <a:xfrm>
            <a:off x="6715125" y="4572000"/>
            <a:ext cx="104775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4271" name="AutoShape 15"/>
          <p:cNvCxnSpPr>
            <a:cxnSpLocks noChangeShapeType="1"/>
            <a:stCxn id="224268" idx="6"/>
            <a:endCxn id="224267" idx="2"/>
          </p:cNvCxnSpPr>
          <p:nvPr/>
        </p:nvCxnSpPr>
        <p:spPr bwMode="auto">
          <a:xfrm>
            <a:off x="8274050" y="4572000"/>
            <a:ext cx="268288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4272" name="AutoShape 16"/>
          <p:cNvCxnSpPr>
            <a:cxnSpLocks noChangeShapeType="1"/>
            <a:stCxn id="224266" idx="4"/>
            <a:endCxn id="224267" idx="0"/>
          </p:cNvCxnSpPr>
          <p:nvPr/>
        </p:nvCxnSpPr>
        <p:spPr bwMode="auto">
          <a:xfrm>
            <a:off x="8797925" y="3719513"/>
            <a:ext cx="0" cy="6048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4273" name="AutoShape 17"/>
          <p:cNvCxnSpPr>
            <a:cxnSpLocks noChangeShapeType="1"/>
            <a:stCxn id="224265" idx="4"/>
            <a:endCxn id="224268" idx="0"/>
          </p:cNvCxnSpPr>
          <p:nvPr/>
        </p:nvCxnSpPr>
        <p:spPr bwMode="auto">
          <a:xfrm>
            <a:off x="8018463" y="3719513"/>
            <a:ext cx="0" cy="6048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4274" name="AutoShape 18"/>
          <p:cNvCxnSpPr>
            <a:cxnSpLocks noChangeShapeType="1"/>
            <a:stCxn id="224266" idx="2"/>
            <a:endCxn id="224265" idx="6"/>
          </p:cNvCxnSpPr>
          <p:nvPr/>
        </p:nvCxnSpPr>
        <p:spPr bwMode="auto">
          <a:xfrm flipH="1">
            <a:off x="8274050" y="3471863"/>
            <a:ext cx="268288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4275" name="AutoShape 19"/>
          <p:cNvCxnSpPr>
            <a:cxnSpLocks noChangeShapeType="1"/>
            <a:stCxn id="224264" idx="6"/>
            <a:endCxn id="224265" idx="2"/>
          </p:cNvCxnSpPr>
          <p:nvPr/>
        </p:nvCxnSpPr>
        <p:spPr bwMode="auto">
          <a:xfrm>
            <a:off x="7494588" y="3471863"/>
            <a:ext cx="268287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4276" name="AutoShape 20"/>
          <p:cNvCxnSpPr>
            <a:cxnSpLocks noChangeShapeType="1"/>
            <a:stCxn id="224263" idx="6"/>
            <a:endCxn id="224264" idx="2"/>
          </p:cNvCxnSpPr>
          <p:nvPr/>
        </p:nvCxnSpPr>
        <p:spPr bwMode="auto">
          <a:xfrm>
            <a:off x="6715125" y="3471863"/>
            <a:ext cx="268288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4277" name="AutoShape 21"/>
          <p:cNvCxnSpPr>
            <a:cxnSpLocks noChangeShapeType="1"/>
            <a:stCxn id="224262" idx="4"/>
            <a:endCxn id="224263" idx="0"/>
          </p:cNvCxnSpPr>
          <p:nvPr/>
        </p:nvCxnSpPr>
        <p:spPr bwMode="auto">
          <a:xfrm>
            <a:off x="6459538" y="2806700"/>
            <a:ext cx="0" cy="41751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4278" name="AutoShape 22"/>
          <p:cNvCxnSpPr>
            <a:cxnSpLocks noChangeShapeType="1"/>
            <a:stCxn id="224261" idx="2"/>
            <a:endCxn id="224262" idx="6"/>
          </p:cNvCxnSpPr>
          <p:nvPr/>
        </p:nvCxnSpPr>
        <p:spPr bwMode="auto">
          <a:xfrm flipH="1">
            <a:off x="6715125" y="2559050"/>
            <a:ext cx="268288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4279" name="AutoShape 23"/>
          <p:cNvCxnSpPr>
            <a:cxnSpLocks noChangeShapeType="1"/>
            <a:stCxn id="224264" idx="0"/>
            <a:endCxn id="224261" idx="4"/>
          </p:cNvCxnSpPr>
          <p:nvPr/>
        </p:nvCxnSpPr>
        <p:spPr bwMode="auto">
          <a:xfrm flipV="1">
            <a:off x="7239000" y="2806700"/>
            <a:ext cx="0" cy="41751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4280" name="AutoShape 24"/>
          <p:cNvCxnSpPr>
            <a:cxnSpLocks noChangeShapeType="1"/>
            <a:stCxn id="224260" idx="2"/>
            <a:endCxn id="224261" idx="6"/>
          </p:cNvCxnSpPr>
          <p:nvPr/>
        </p:nvCxnSpPr>
        <p:spPr bwMode="auto">
          <a:xfrm flipH="1">
            <a:off x="7494588" y="2559050"/>
            <a:ext cx="104775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24281" name="Line 25"/>
          <p:cNvSpPr>
            <a:spLocks noChangeShapeType="1"/>
          </p:cNvSpPr>
          <p:nvPr/>
        </p:nvSpPr>
        <p:spPr bwMode="auto">
          <a:xfrm flipV="1">
            <a:off x="5843588" y="2852738"/>
            <a:ext cx="0" cy="2076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4282" name="Line 26"/>
          <p:cNvSpPr>
            <a:spLocks noChangeShapeType="1"/>
          </p:cNvSpPr>
          <p:nvPr/>
        </p:nvSpPr>
        <p:spPr bwMode="auto">
          <a:xfrm>
            <a:off x="6129338" y="5154613"/>
            <a:ext cx="28130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4283" name="Text Box 27"/>
          <p:cNvSpPr txBox="1">
            <a:spLocks noChangeArrowheads="1"/>
          </p:cNvSpPr>
          <p:nvPr/>
        </p:nvSpPr>
        <p:spPr bwMode="auto">
          <a:xfrm>
            <a:off x="8710613" y="5118100"/>
            <a:ext cx="315912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ja-JP" altLang="en-US">
                <a:solidFill>
                  <a:schemeClr val="tx1"/>
                </a:solidFill>
              </a:rPr>
              <a:t>ｘ</a:t>
            </a:r>
          </a:p>
        </p:txBody>
      </p:sp>
      <p:sp>
        <p:nvSpPr>
          <p:cNvPr id="224284" name="Text Box 28"/>
          <p:cNvSpPr txBox="1">
            <a:spLocks noChangeArrowheads="1"/>
          </p:cNvSpPr>
          <p:nvPr/>
        </p:nvSpPr>
        <p:spPr bwMode="auto">
          <a:xfrm>
            <a:off x="5681663" y="2322513"/>
            <a:ext cx="309562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ja-JP" altLang="en-US">
                <a:solidFill>
                  <a:schemeClr val="tx1"/>
                </a:solidFill>
              </a:rPr>
              <a:t>ｙ</a:t>
            </a:r>
          </a:p>
        </p:txBody>
      </p:sp>
      <p:sp>
        <p:nvSpPr>
          <p:cNvPr id="224285" name="Text Box 29"/>
          <p:cNvSpPr txBox="1">
            <a:spLocks noChangeArrowheads="1"/>
          </p:cNvSpPr>
          <p:nvPr/>
        </p:nvSpPr>
        <p:spPr bwMode="auto">
          <a:xfrm>
            <a:off x="8466138" y="1892300"/>
            <a:ext cx="661987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ja-JP">
                <a:solidFill>
                  <a:schemeClr val="tx1"/>
                </a:solidFill>
              </a:rPr>
              <a:t>[4,3]</a:t>
            </a:r>
          </a:p>
        </p:txBody>
      </p:sp>
      <p:sp>
        <p:nvSpPr>
          <p:cNvPr id="224286" name="Text Box 30"/>
          <p:cNvSpPr txBox="1">
            <a:spLocks noChangeArrowheads="1"/>
          </p:cNvSpPr>
          <p:nvPr/>
        </p:nvSpPr>
        <p:spPr bwMode="auto">
          <a:xfrm>
            <a:off x="6148388" y="3927475"/>
            <a:ext cx="567208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ja-JP" dirty="0"/>
              <a:t>[1,1]</a:t>
            </a:r>
          </a:p>
        </p:txBody>
      </p:sp>
      <p:sp>
        <p:nvSpPr>
          <p:cNvPr id="224287" name="Rectangle 31"/>
          <p:cNvSpPr>
            <a:spLocks noChangeArrowheads="1"/>
          </p:cNvSpPr>
          <p:nvPr/>
        </p:nvSpPr>
        <p:spPr bwMode="auto">
          <a:xfrm>
            <a:off x="5943600" y="5535613"/>
            <a:ext cx="3001963" cy="1114425"/>
          </a:xfrm>
          <a:prstGeom prst="rect">
            <a:avLst/>
          </a:prstGeom>
          <a:solidFill>
            <a:schemeClr val="hlink"/>
          </a:solidFill>
          <a:ln w="28575">
            <a:noFill/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l"/>
            <a:r>
              <a:rPr lang="en-US" altLang="ja-JP" sz="1600" dirty="0">
                <a:solidFill>
                  <a:schemeClr val="bg1"/>
                </a:solidFill>
              </a:rPr>
              <a:t>○</a:t>
            </a:r>
            <a:r>
              <a:rPr lang="ja-JP" altLang="en-US" sz="1600" dirty="0">
                <a:solidFill>
                  <a:schemeClr val="bg1"/>
                </a:solidFill>
              </a:rPr>
              <a:t>の中は評価関数（ヒューリスティック関数）</a:t>
            </a:r>
            <a:r>
              <a:rPr lang="en-US" altLang="ja-JP" sz="1600" dirty="0">
                <a:solidFill>
                  <a:schemeClr val="bg1"/>
                </a:solidFill>
              </a:rPr>
              <a:t> </a:t>
            </a:r>
            <a:r>
              <a:rPr lang="en-US" altLang="ja-JP" sz="1600" b="1" i="1" dirty="0" err="1">
                <a:solidFill>
                  <a:schemeClr val="bg1"/>
                </a:solidFill>
              </a:rPr>
              <a:t>f(n</a:t>
            </a:r>
            <a:r>
              <a:rPr lang="en-US" altLang="ja-JP" sz="1600" b="1" i="1" dirty="0">
                <a:solidFill>
                  <a:schemeClr val="bg1"/>
                </a:solidFill>
              </a:rPr>
              <a:t>) </a:t>
            </a:r>
            <a:r>
              <a:rPr lang="ja-JP" altLang="en-US" sz="1600" dirty="0">
                <a:solidFill>
                  <a:schemeClr val="bg1"/>
                </a:solidFill>
              </a:rPr>
              <a:t>の値．ただし，</a:t>
            </a:r>
            <a:r>
              <a:rPr lang="en-US" altLang="ja-JP" sz="1600" b="1" i="1" dirty="0" err="1">
                <a:solidFill>
                  <a:schemeClr val="bg1"/>
                </a:solidFill>
              </a:rPr>
              <a:t>n</a:t>
            </a:r>
            <a:r>
              <a:rPr lang="en-US" altLang="ja-JP" sz="1600" b="1" i="1" dirty="0">
                <a:solidFill>
                  <a:schemeClr val="bg1"/>
                </a:solidFill>
              </a:rPr>
              <a:t> </a:t>
            </a:r>
            <a:r>
              <a:rPr lang="ja-JP" altLang="en-US" sz="1600" dirty="0">
                <a:solidFill>
                  <a:schemeClr val="bg1"/>
                </a:solidFill>
              </a:rPr>
              <a:t>の座標を</a:t>
            </a:r>
            <a:r>
              <a:rPr lang="en-US" altLang="ja-JP" sz="1600" dirty="0">
                <a:solidFill>
                  <a:schemeClr val="bg1"/>
                </a:solidFill>
              </a:rPr>
              <a:t>[</a:t>
            </a:r>
            <a:r>
              <a:rPr lang="en-US" altLang="ja-JP" sz="1600" dirty="0" err="1">
                <a:solidFill>
                  <a:schemeClr val="bg1"/>
                </a:solidFill>
              </a:rPr>
              <a:t>x,y</a:t>
            </a:r>
            <a:r>
              <a:rPr lang="en-US" altLang="ja-JP" sz="1600" dirty="0">
                <a:solidFill>
                  <a:schemeClr val="bg1"/>
                </a:solidFill>
              </a:rPr>
              <a:t>]</a:t>
            </a:r>
            <a:r>
              <a:rPr lang="ja-JP" altLang="en-US" sz="1600" dirty="0">
                <a:solidFill>
                  <a:schemeClr val="bg1"/>
                </a:solidFill>
              </a:rPr>
              <a:t>とすると，</a:t>
            </a:r>
            <a:br>
              <a:rPr lang="en-US" altLang="ja-JP" sz="1600" dirty="0">
                <a:solidFill>
                  <a:schemeClr val="bg1"/>
                </a:solidFill>
              </a:rPr>
            </a:br>
            <a:r>
              <a:rPr lang="en-US" altLang="ja-JP" sz="1600" dirty="0">
                <a:solidFill>
                  <a:schemeClr val="bg1"/>
                </a:solidFill>
              </a:rPr>
              <a:t>         </a:t>
            </a:r>
            <a:r>
              <a:rPr lang="en-US" altLang="ja-JP" sz="16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f(n</a:t>
            </a:r>
            <a:r>
              <a:rPr lang="en-US" altLang="ja-JP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)</a:t>
            </a:r>
            <a:r>
              <a:rPr lang="en-US" altLang="ja-JP" sz="16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ja-JP" sz="1600" i="1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= (4-x) + (3-y)</a:t>
            </a:r>
          </a:p>
        </p:txBody>
      </p:sp>
      <p:sp>
        <p:nvSpPr>
          <p:cNvPr id="224288" name="AutoShape 32"/>
          <p:cNvSpPr>
            <a:spLocks/>
          </p:cNvSpPr>
          <p:nvPr/>
        </p:nvSpPr>
        <p:spPr bwMode="auto">
          <a:xfrm>
            <a:off x="6186488" y="1824038"/>
            <a:ext cx="1639887" cy="371475"/>
          </a:xfrm>
          <a:prstGeom prst="borderCallout2">
            <a:avLst>
              <a:gd name="adj1" fmla="val 30769"/>
              <a:gd name="adj2" fmla="val 104648"/>
              <a:gd name="adj3" fmla="val 30769"/>
              <a:gd name="adj4" fmla="val 119361"/>
              <a:gd name="adj5" fmla="val 360255"/>
              <a:gd name="adj6" fmla="val 149370"/>
            </a:avLst>
          </a:prstGeom>
          <a:solidFill>
            <a:schemeClr val="accent1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r>
              <a:rPr lang="ja-JP" altLang="en-US" sz="1800">
                <a:solidFill>
                  <a:srgbClr val="000000"/>
                </a:solidFill>
              </a:rPr>
              <a:t>局所的最小値</a:t>
            </a:r>
          </a:p>
        </p:txBody>
      </p:sp>
    </p:spTree>
    <p:extLst>
      <p:ext uri="{BB962C8B-B14F-4D97-AF65-F5344CB8AC3E}">
        <p14:creationId xmlns:p14="http://schemas.microsoft.com/office/powerpoint/2010/main" val="10731485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316C5A-0BB3-2F47-9AED-20E969BA5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おしまい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F9CABA3-E64F-364A-A88A-DF94BA6DC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3095" y="3224213"/>
            <a:ext cx="7719855" cy="1958975"/>
          </a:xfrm>
        </p:spPr>
        <p:txBody>
          <a:bodyPr>
            <a:normAutofit/>
          </a:bodyPr>
          <a:lstStyle/>
          <a:p>
            <a:r>
              <a:rPr kumimoji="1" lang="ja-JP" altLang="en-US"/>
              <a:t>年内の授業はあと２回</a:t>
            </a:r>
            <a:endParaRPr kumimoji="1" lang="en-US" altLang="ja-JP" dirty="0"/>
          </a:p>
          <a:p>
            <a:r>
              <a:rPr lang="ja-JP" altLang="en-US"/>
              <a:t>１２／１６，２３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en-US" altLang="ja-JP" dirty="0"/>
              <a:t>http://short2games.com/games/</a:t>
            </a:r>
            <a:r>
              <a:rPr lang="en-US" altLang="ja-JP" dirty="0" err="1"/>
              <a:t>fleetinthedark</a:t>
            </a:r>
            <a:r>
              <a:rPr lang="en-US" altLang="ja-JP" dirty="0"/>
              <a:t>/</a:t>
            </a:r>
            <a:r>
              <a:rPr lang="en-US" altLang="ja-JP" dirty="0" err="1"/>
              <a:t>start.html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11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000" dirty="0"/>
              <a:t>制約条件とバックトラックを用いた探索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74838"/>
            <a:ext cx="8229600" cy="2835275"/>
          </a:xfrm>
        </p:spPr>
        <p:txBody>
          <a:bodyPr>
            <a:normAutofit lnSpcReduction="10000"/>
          </a:bodyPr>
          <a:lstStyle/>
          <a:p>
            <a:pPr marL="179388" indent="-179388">
              <a:buFont typeface="Times" charset="0"/>
              <a:buNone/>
              <a:tabLst>
                <a:tab pos="179388" algn="l"/>
              </a:tabLst>
            </a:pPr>
            <a:r>
              <a:rPr lang="ja-JP" altLang="en-US" sz="2400" u="sng"/>
              <a:t>宣教師と人喰い人種問題（ＭＣ問題）</a:t>
            </a:r>
            <a:endParaRPr lang="en-US" altLang="ja-JP" sz="2400" u="sng"/>
          </a:p>
          <a:p>
            <a:pPr marL="179388" indent="-179388">
              <a:buFont typeface="Times" charset="0"/>
              <a:buNone/>
              <a:tabLst>
                <a:tab pos="179388" algn="l"/>
              </a:tabLst>
            </a:pPr>
            <a:r>
              <a:rPr lang="en-US" altLang="ja-JP" sz="2400"/>
              <a:t>	</a:t>
            </a:r>
            <a:r>
              <a:rPr lang="ja-JP" altLang="en-US" sz="2400"/>
              <a:t>３人の宣教師</a:t>
            </a:r>
            <a:r>
              <a:rPr lang="en-US" altLang="ja-JP" sz="2400"/>
              <a:t>(missionaries)</a:t>
            </a:r>
            <a:r>
              <a:rPr lang="ja-JP" altLang="en-US" sz="2400"/>
              <a:t>と３人の人喰い人種</a:t>
            </a:r>
            <a:r>
              <a:rPr lang="en-US" altLang="ja-JP" sz="2400"/>
              <a:t>(cannibals)</a:t>
            </a:r>
            <a:r>
              <a:rPr lang="ja-JP" altLang="en-US" sz="2400"/>
              <a:t>が，左岸から右岸に２人乗りのボートで川を渡ろうとしている．川の両岸，あるいはボートの上で宣教師の数より人喰い人種の数が多くなったとき，宣教師は人喰い人種に食べられてしまうものとする．このとき宣教師が食べられてしまうことなく，ボートを使って川を渡る手順を考えよ．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849438" y="4730750"/>
            <a:ext cx="5592762" cy="1916113"/>
            <a:chOff x="1165" y="2980"/>
            <a:chExt cx="3523" cy="1207"/>
          </a:xfrm>
        </p:grpSpPr>
        <p:sp>
          <p:nvSpPr>
            <p:cNvPr id="201738" name="AutoShape 10"/>
            <p:cNvSpPr>
              <a:spLocks noChangeArrowheads="1"/>
            </p:cNvSpPr>
            <p:nvPr/>
          </p:nvSpPr>
          <p:spPr bwMode="auto">
            <a:xfrm>
              <a:off x="3042" y="2980"/>
              <a:ext cx="1646" cy="120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6600"/>
                </a:gs>
                <a:gs pos="100000">
                  <a:srgbClr val="0066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2857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1737" name="AutoShape 9"/>
            <p:cNvSpPr>
              <a:spLocks noChangeArrowheads="1"/>
            </p:cNvSpPr>
            <p:nvPr/>
          </p:nvSpPr>
          <p:spPr bwMode="auto">
            <a:xfrm>
              <a:off x="1165" y="2981"/>
              <a:ext cx="1646" cy="120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8000">
                    <a:gamma/>
                    <a:shade val="46275"/>
                    <a:invGamma/>
                  </a:srgbClr>
                </a:gs>
                <a:gs pos="100000">
                  <a:srgbClr val="008000"/>
                </a:gs>
              </a:gsLst>
              <a:lin ang="0" scaled="1"/>
            </a:gradFill>
            <a:ln w="2857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2251" y="2981"/>
              <a:ext cx="1352" cy="1206"/>
              <a:chOff x="2248" y="2981"/>
              <a:chExt cx="1352" cy="1206"/>
            </a:xfrm>
          </p:grpSpPr>
          <p:sp>
            <p:nvSpPr>
              <p:cNvPr id="201732" name="AutoShape 4" descr="横線 (破線)"/>
              <p:cNvSpPr>
                <a:spLocks noChangeArrowheads="1"/>
              </p:cNvSpPr>
              <p:nvPr/>
            </p:nvSpPr>
            <p:spPr bwMode="auto">
              <a:xfrm>
                <a:off x="2248" y="2981"/>
                <a:ext cx="1352" cy="55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pattFill prst="dashHorz">
                <a:fgClr>
                  <a:schemeClr val="accent1"/>
                </a:fgClr>
                <a:bgClr>
                  <a:srgbClr val="FFFFFF"/>
                </a:bgClr>
              </a:patt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1733" name="AutoShape 5" descr="横線 (破線)"/>
              <p:cNvSpPr>
                <a:spLocks noChangeArrowheads="1"/>
              </p:cNvSpPr>
              <p:nvPr/>
            </p:nvSpPr>
            <p:spPr bwMode="auto">
              <a:xfrm flipV="1">
                <a:off x="2409" y="3299"/>
                <a:ext cx="1026" cy="55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pattFill prst="dashHorz">
                <a:fgClr>
                  <a:schemeClr val="accent1"/>
                </a:fgClr>
                <a:bgClr>
                  <a:srgbClr val="FFFFFF"/>
                </a:bgClr>
              </a:patt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1736" name="AutoShape 8" descr="横線 (破線)"/>
              <p:cNvSpPr>
                <a:spLocks noChangeArrowheads="1"/>
              </p:cNvSpPr>
              <p:nvPr/>
            </p:nvSpPr>
            <p:spPr bwMode="auto">
              <a:xfrm>
                <a:off x="2408" y="3849"/>
                <a:ext cx="1026" cy="338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pattFill prst="dashHorz">
                <a:fgClr>
                  <a:schemeClr val="accent1"/>
                </a:fgClr>
                <a:bgClr>
                  <a:srgbClr val="FFFFFF"/>
                </a:bgClr>
              </a:patt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</p:grpSp>
      <p:sp>
        <p:nvSpPr>
          <p:cNvPr id="201741" name="AutoShape 13"/>
          <p:cNvSpPr>
            <a:spLocks noChangeArrowheads="1"/>
          </p:cNvSpPr>
          <p:nvPr/>
        </p:nvSpPr>
        <p:spPr bwMode="auto">
          <a:xfrm>
            <a:off x="3917950" y="5456238"/>
            <a:ext cx="446088" cy="169862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CC3300"/>
          </a:solidFill>
          <a:ln w="28575">
            <a:noFill/>
            <a:miter lim="800000"/>
            <a:headEnd/>
            <a:tailEnd/>
          </a:ln>
          <a:effectLst>
            <a:prstShdw prst="shdw17" dist="17961" dir="2700000">
              <a:srgbClr val="CC3300">
                <a:gamma/>
                <a:shade val="60000"/>
                <a:invGamma/>
                <a:alpha val="74998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2090738" y="4986338"/>
            <a:ext cx="1031875" cy="1343025"/>
            <a:chOff x="1317" y="3141"/>
            <a:chExt cx="650" cy="846"/>
          </a:xfrm>
        </p:grpSpPr>
        <p:pic>
          <p:nvPicPr>
            <p:cNvPr id="201742" name="Picture 14" descr="MCj0310388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459" y="3141"/>
              <a:ext cx="236" cy="328"/>
            </a:xfrm>
            <a:prstGeom prst="rect">
              <a:avLst/>
            </a:prstGeom>
            <a:noFill/>
          </p:spPr>
        </p:pic>
        <p:pic>
          <p:nvPicPr>
            <p:cNvPr id="201743" name="Picture 15" descr="MCj0310388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595" y="3277"/>
              <a:ext cx="236" cy="328"/>
            </a:xfrm>
            <a:prstGeom prst="rect">
              <a:avLst/>
            </a:prstGeom>
            <a:noFill/>
          </p:spPr>
        </p:pic>
        <p:pic>
          <p:nvPicPr>
            <p:cNvPr id="201744" name="Picture 16" descr="MCj0310388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731" y="3413"/>
              <a:ext cx="236" cy="328"/>
            </a:xfrm>
            <a:prstGeom prst="rect">
              <a:avLst/>
            </a:prstGeom>
            <a:noFill/>
          </p:spPr>
        </p:pic>
        <p:pic>
          <p:nvPicPr>
            <p:cNvPr id="201746" name="Picture 18" descr="MCj02154280000[1]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317" y="3428"/>
              <a:ext cx="305" cy="287"/>
            </a:xfrm>
            <a:prstGeom prst="rect">
              <a:avLst/>
            </a:prstGeom>
            <a:noFill/>
          </p:spPr>
        </p:pic>
        <p:pic>
          <p:nvPicPr>
            <p:cNvPr id="201747" name="Picture 19" descr="MCj02154280000[1]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453" y="3564"/>
              <a:ext cx="305" cy="287"/>
            </a:xfrm>
            <a:prstGeom prst="rect">
              <a:avLst/>
            </a:prstGeom>
            <a:noFill/>
          </p:spPr>
        </p:pic>
        <p:pic>
          <p:nvPicPr>
            <p:cNvPr id="201748" name="Picture 20" descr="MCj02154280000[1]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589" y="3700"/>
              <a:ext cx="305" cy="287"/>
            </a:xfrm>
            <a:prstGeom prst="rect">
              <a:avLst/>
            </a:prstGeom>
            <a:noFill/>
          </p:spPr>
        </p:pic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5795963" y="4994275"/>
            <a:ext cx="1031875" cy="1343025"/>
            <a:chOff x="1317" y="3141"/>
            <a:chExt cx="650" cy="846"/>
          </a:xfrm>
        </p:grpSpPr>
        <p:pic>
          <p:nvPicPr>
            <p:cNvPr id="201751" name="Picture 23" descr="MCj0310388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459" y="3141"/>
              <a:ext cx="236" cy="328"/>
            </a:xfrm>
            <a:prstGeom prst="rect">
              <a:avLst/>
            </a:prstGeom>
            <a:noFill/>
          </p:spPr>
        </p:pic>
        <p:pic>
          <p:nvPicPr>
            <p:cNvPr id="201752" name="Picture 24" descr="MCj0310388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595" y="3277"/>
              <a:ext cx="236" cy="328"/>
            </a:xfrm>
            <a:prstGeom prst="rect">
              <a:avLst/>
            </a:prstGeom>
            <a:noFill/>
          </p:spPr>
        </p:pic>
        <p:pic>
          <p:nvPicPr>
            <p:cNvPr id="201753" name="Picture 25" descr="MCj03103880000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731" y="3413"/>
              <a:ext cx="236" cy="328"/>
            </a:xfrm>
            <a:prstGeom prst="rect">
              <a:avLst/>
            </a:prstGeom>
            <a:noFill/>
          </p:spPr>
        </p:pic>
        <p:pic>
          <p:nvPicPr>
            <p:cNvPr id="201754" name="Picture 26" descr="MCj02154280000[1]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317" y="3428"/>
              <a:ext cx="305" cy="287"/>
            </a:xfrm>
            <a:prstGeom prst="rect">
              <a:avLst/>
            </a:prstGeom>
            <a:noFill/>
          </p:spPr>
        </p:pic>
        <p:pic>
          <p:nvPicPr>
            <p:cNvPr id="201755" name="Picture 27" descr="MCj02154280000[1]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453" y="3564"/>
              <a:ext cx="305" cy="287"/>
            </a:xfrm>
            <a:prstGeom prst="rect">
              <a:avLst/>
            </a:prstGeom>
            <a:noFill/>
          </p:spPr>
        </p:pic>
        <p:pic>
          <p:nvPicPr>
            <p:cNvPr id="201756" name="Picture 28" descr="MCj02154280000[1]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589" y="3700"/>
              <a:ext cx="305" cy="28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551424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0"/>
                            </p:stCondLst>
                            <p:childTnLst>
                              <p:par>
                                <p:cTn id="9" presetID="0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0093 C 0.02673 -0.01319 0.06389 0.00139 0.09496 -0.00648 C 0.10434 -0.00602 0.11389 -0.00625 0.12326 -0.00486 C 0.12535 -0.00463 0.11892 -0.0037 0.11684 -0.00347 C 0.10712 -0.00278 0.09722 -0.00255 0.0875 -0.00208 C 0.05885 0.00139 0.07083 -0.00023 0.05156 0.00232 C 0.00642 0.00069 -0.00191 0.00208 0.04496 -0.00208 C 0.07621 -0.00486 0.05087 -0.00162 0.0842 -0.00648 C 0.09253 -0.00602 0.10573 -0.01505 0.1092 -0.00486 C 0.1125 0.00486 0.09323 -0.00393 0.08524 -0.00347 C 0.07187 -0.00255 0.04496 -0.00069 0.04496 -0.00069 C 0.03298 0.00232 0.02239 0.00208 0.01024 0.00093 C 0.04479 -0.00556 0.00677 0.00139 0.04722 -0.00486 C 0.05295 -0.00579 0.06458 -0.00787 0.06458 -0.00787 C 0.07257 -0.01134 0.07413 -0.0125 0.0842 -0.01366 C 0.12361 -0.01204 0.10729 -0.01227 0.13316 -0.01227 " pathEditMode="relative" ptsTypes="fffffffffffffffA">
                                      <p:cBhvr>
                                        <p:cTn id="10" dur="5000" fill="hold"/>
                                        <p:tgtEl>
                                          <p:spTgt spid="2017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4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800" dirty="0"/>
              <a:t>ＭＣ問題の状態空間の表現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9462" y="1882587"/>
            <a:ext cx="7581901" cy="4685253"/>
          </a:xfrm>
        </p:spPr>
        <p:txBody>
          <a:bodyPr>
            <a:normAutofit/>
          </a:bodyPr>
          <a:lstStyle/>
          <a:p>
            <a:r>
              <a:rPr lang="ja-JP" altLang="en-US" sz="2400" dirty="0"/>
              <a:t>定義</a:t>
            </a:r>
            <a:endParaRPr lang="en-US" altLang="ja-JP" sz="2400" dirty="0"/>
          </a:p>
          <a:p>
            <a:pPr lvl="1"/>
            <a:r>
              <a:rPr lang="ja-JP" altLang="en-US" sz="2000" dirty="0"/>
              <a:t>時刻ｔに，左岸Ｌにいる宣教師の数：　　　</a:t>
            </a:r>
            <a:r>
              <a:rPr lang="en-US" altLang="ja-JP" sz="2000" dirty="0"/>
              <a:t> </a:t>
            </a:r>
            <a:r>
              <a:rPr lang="ja-JP" altLang="en-US" sz="2000" dirty="0"/>
              <a:t>Ｍ（ｔ）</a:t>
            </a:r>
            <a:br>
              <a:rPr lang="en-US" altLang="ja-JP" sz="2000" dirty="0"/>
            </a:br>
            <a:r>
              <a:rPr lang="ja-JP" altLang="en-US" sz="2000" dirty="0"/>
              <a:t>　　　　　　　　　　　　　　人喰い人種の数：　Ｃ（ｔ）</a:t>
            </a:r>
            <a:endParaRPr lang="en-US" altLang="ja-JP" sz="2000" dirty="0"/>
          </a:p>
          <a:p>
            <a:pPr lvl="1"/>
            <a:r>
              <a:rPr lang="ja-JP" altLang="en-US" sz="2000" dirty="0"/>
              <a:t>時刻ｔでボートが右岸Ｒに接岸している状態：　Ｄ（ｔ）＝Ｒ</a:t>
            </a:r>
            <a:br>
              <a:rPr lang="en-US" altLang="ja-JP" sz="2000" dirty="0"/>
            </a:br>
            <a:r>
              <a:rPr lang="ja-JP" altLang="en-US" sz="2000" dirty="0"/>
              <a:t>　　　　　　　　　　左岸Ｌに接岸している状態：　Ｄ（ｔ）＝Ｌ</a:t>
            </a:r>
            <a:endParaRPr lang="en-US" altLang="ja-JP" sz="2000" dirty="0"/>
          </a:p>
          <a:p>
            <a:pPr lvl="1"/>
            <a:r>
              <a:rPr lang="ja-JP" altLang="en-US" sz="2000" dirty="0"/>
              <a:t>ボートが岸に着いたときすべての人間は一旦ボートを降りる．</a:t>
            </a:r>
            <a:endParaRPr lang="en-US" altLang="ja-JP" sz="2000" dirty="0"/>
          </a:p>
          <a:p>
            <a:r>
              <a:rPr lang="ja-JP" altLang="en-US" sz="2400" dirty="0"/>
              <a:t>状態空間の表現</a:t>
            </a:r>
            <a:endParaRPr lang="en-US" altLang="ja-JP" sz="2400" dirty="0"/>
          </a:p>
          <a:p>
            <a:pPr lvl="1"/>
            <a:r>
              <a:rPr lang="ja-JP" altLang="en-US" sz="2000" dirty="0"/>
              <a:t>状態　ｓ（ｔ）＝＜Ｍ（ｔ），Ｃ（ｔ），Ｄ（ｔ）＞</a:t>
            </a:r>
            <a:br>
              <a:rPr lang="en-US" altLang="ja-JP" sz="2000" dirty="0"/>
            </a:br>
            <a:r>
              <a:rPr lang="ja-JP" altLang="en-US" sz="2000" dirty="0"/>
              <a:t>ただし，　０</a:t>
            </a:r>
            <a:r>
              <a:rPr lang="en-US" altLang="ja-JP" sz="2000" dirty="0"/>
              <a:t>≦</a:t>
            </a:r>
            <a:r>
              <a:rPr lang="ja-JP" altLang="en-US" sz="2000" dirty="0"/>
              <a:t>Ｍ（ｔ）</a:t>
            </a:r>
            <a:r>
              <a:rPr lang="en-US" altLang="ja-JP" sz="2000" dirty="0"/>
              <a:t>≦</a:t>
            </a:r>
            <a:r>
              <a:rPr lang="ja-JP" altLang="en-US" sz="2000" dirty="0"/>
              <a:t>３，０</a:t>
            </a:r>
            <a:r>
              <a:rPr lang="en-US" altLang="ja-JP" sz="2000" dirty="0"/>
              <a:t>≦</a:t>
            </a:r>
            <a:r>
              <a:rPr lang="ja-JP" altLang="en-US" sz="2000" dirty="0"/>
              <a:t>Ｃ（ｔ）</a:t>
            </a:r>
            <a:r>
              <a:rPr lang="en-US" altLang="ja-JP" sz="2000" dirty="0"/>
              <a:t>≦</a:t>
            </a:r>
            <a:r>
              <a:rPr lang="ja-JP" altLang="en-US" sz="2000" dirty="0"/>
              <a:t>３</a:t>
            </a:r>
            <a:br>
              <a:rPr lang="en-US" altLang="ja-JP" sz="2000" dirty="0"/>
            </a:br>
            <a:r>
              <a:rPr lang="ja-JP" altLang="en-US" sz="2000" dirty="0"/>
              <a:t>　　　　　｜Ｍ（ｔ）－Ｍ（ｔ＋１）｜＋｜Ｃ（ｔ）－Ｃ（ｔ＋１）｜</a:t>
            </a:r>
            <a:r>
              <a:rPr lang="en-US" altLang="ja-JP" sz="2000" dirty="0"/>
              <a:t>≦</a:t>
            </a:r>
            <a:r>
              <a:rPr lang="ja-JP" altLang="en-US" sz="2000" dirty="0"/>
              <a:t>２</a:t>
            </a:r>
            <a:endParaRPr lang="en-US" altLang="ja-JP" sz="2000" dirty="0"/>
          </a:p>
          <a:p>
            <a:pPr lvl="1"/>
            <a:r>
              <a:rPr lang="ja-JP" altLang="en-US" sz="2000" dirty="0"/>
              <a:t>初期状態　ｓ</a:t>
            </a:r>
            <a:r>
              <a:rPr lang="ja-JP" altLang="en-US" sz="2000" baseline="-25000" dirty="0"/>
              <a:t>０</a:t>
            </a:r>
            <a:r>
              <a:rPr lang="ja-JP" altLang="en-US" sz="2000" dirty="0"/>
              <a:t>＝＜３，３，Ｌ＞</a:t>
            </a:r>
            <a:endParaRPr lang="en-US" altLang="ja-JP" sz="2000" dirty="0"/>
          </a:p>
          <a:p>
            <a:pPr lvl="1"/>
            <a:r>
              <a:rPr lang="ja-JP" altLang="en-US" sz="2000" dirty="0"/>
              <a:t>目標状態　ｓ</a:t>
            </a:r>
            <a:r>
              <a:rPr lang="ja-JP" altLang="en-US" sz="2000" baseline="-25000" dirty="0"/>
              <a:t>ｇ</a:t>
            </a:r>
            <a:r>
              <a:rPr lang="ja-JP" altLang="en-US" sz="2000" dirty="0"/>
              <a:t>＝＜０，０，Ｒ＞</a:t>
            </a:r>
          </a:p>
        </p:txBody>
      </p:sp>
    </p:spTree>
    <p:extLst>
      <p:ext uri="{BB962C8B-B14F-4D97-AF65-F5344CB8AC3E}">
        <p14:creationId xmlns:p14="http://schemas.microsoft.com/office/powerpoint/2010/main" val="478198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ＭＣ問題の禁止状態と許容状態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9462" y="1882587"/>
            <a:ext cx="7581901" cy="4685049"/>
          </a:xfrm>
        </p:spPr>
        <p:txBody>
          <a:bodyPr>
            <a:normAutofit lnSpcReduction="10000"/>
          </a:bodyPr>
          <a:lstStyle/>
          <a:p>
            <a:r>
              <a:rPr lang="ja-JP" altLang="en-US" sz="2800" dirty="0"/>
              <a:t>禁止状態</a:t>
            </a:r>
            <a:r>
              <a:rPr lang="ja-JP" altLang="en-US" sz="2000" dirty="0"/>
              <a:t>（右岸か左岸で人喰い人種が宣教師の数より多くなる状態のすべて）</a:t>
            </a:r>
            <a:br>
              <a:rPr lang="en-US" altLang="ja-JP" sz="2800" dirty="0"/>
            </a:br>
            <a:r>
              <a:rPr lang="ja-JP" altLang="en-US" sz="2800" dirty="0">
                <a:solidFill>
                  <a:schemeClr val="accent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Ｓ</a:t>
            </a:r>
            <a:r>
              <a:rPr lang="ja-JP" altLang="en-US" sz="2800" baseline="-25000" dirty="0">
                <a:solidFill>
                  <a:schemeClr val="accent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Ｆ</a:t>
            </a:r>
            <a:r>
              <a:rPr lang="ja-JP" altLang="en-US" sz="2800" dirty="0">
                <a:solidFill>
                  <a:schemeClr val="accent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＝｛＜Ｍ（ｔ），Ｃ（ｔ），Ｄ（ｔ）＞｜Ｍ（ｔ）＜Ｃ（ｔ）または　３－Ｍ（ｔ）＜３－Ｃ（ｔ）｝</a:t>
            </a:r>
            <a:endParaRPr lang="en-US" altLang="ja-JP" sz="2800" dirty="0">
              <a:solidFill>
                <a:schemeClr val="accent1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a:endParaRPr>
          </a:p>
          <a:p>
            <a:pPr marL="958850" lvl="1" indent="-501650">
              <a:buFont typeface="Wingdings" charset="2"/>
              <a:buNone/>
            </a:pPr>
            <a:r>
              <a:rPr lang="en-US" altLang="ja-JP" sz="2400" dirty="0"/>
              <a:t>S</a:t>
            </a:r>
            <a:r>
              <a:rPr lang="en-US" altLang="ja-JP" sz="2400" baseline="-25000" dirty="0"/>
              <a:t>F</a:t>
            </a:r>
            <a:r>
              <a:rPr lang="en-US" altLang="ja-JP" sz="2400" dirty="0"/>
              <a:t>={&lt;2,3,D&gt;, &lt;1,3,D&gt;, &lt;1,2,D&gt;, &lt;2,1,D&gt;, &lt;2,0,D&gt;, &lt;1,0,D&gt;}</a:t>
            </a:r>
            <a:br>
              <a:rPr lang="en-US" altLang="ja-JP" sz="2400" dirty="0"/>
            </a:br>
            <a:r>
              <a:rPr lang="ja-JP" altLang="en-US" sz="2400" dirty="0"/>
              <a:t>ただし，ＤはＲまたはＬ．</a:t>
            </a:r>
            <a:endParaRPr lang="en-US" altLang="ja-JP" sz="2400" dirty="0"/>
          </a:p>
          <a:p>
            <a:r>
              <a:rPr lang="ja-JP" altLang="en-US" sz="2800" dirty="0"/>
              <a:t>全状態集合をＳで表し，許容状態をＳ</a:t>
            </a:r>
            <a:r>
              <a:rPr lang="ja-JP" altLang="en-US" sz="2800" baseline="-25000" dirty="0"/>
              <a:t>Ｇ</a:t>
            </a:r>
            <a:r>
              <a:rPr lang="ja-JP" altLang="en-US" sz="2800" dirty="0"/>
              <a:t>で表すと，</a:t>
            </a:r>
            <a:br>
              <a:rPr lang="en-US" altLang="ja-JP" sz="2800" dirty="0"/>
            </a:br>
            <a:r>
              <a:rPr lang="ja-JP" altLang="en-US" sz="2800" dirty="0"/>
              <a:t>Ｓ</a:t>
            </a:r>
            <a:r>
              <a:rPr lang="ja-JP" altLang="en-US" sz="2800" baseline="-25000" dirty="0"/>
              <a:t>Ｇ</a:t>
            </a:r>
            <a:r>
              <a:rPr lang="ja-JP" altLang="en-US" sz="2800" dirty="0"/>
              <a:t>＝Ｓ－Ｓ</a:t>
            </a:r>
            <a:r>
              <a:rPr lang="ja-JP" altLang="en-US" sz="2800" baseline="-25000" dirty="0"/>
              <a:t>Ｆ</a:t>
            </a:r>
            <a:endParaRPr lang="en-US" altLang="ja-JP" sz="2800" baseline="-25000" dirty="0"/>
          </a:p>
          <a:p>
            <a:pPr marL="958850" lvl="1" indent="-501650">
              <a:buFont typeface="Wingdings" charset="2"/>
              <a:buNone/>
            </a:pPr>
            <a:r>
              <a:rPr lang="en-US" altLang="ja-JP" sz="2400" dirty="0"/>
              <a:t>S</a:t>
            </a:r>
            <a:r>
              <a:rPr lang="en-US" altLang="ja-JP" sz="2400" baseline="-25000" dirty="0"/>
              <a:t>G</a:t>
            </a:r>
            <a:r>
              <a:rPr lang="en-US" altLang="ja-JP" sz="2400" dirty="0"/>
              <a:t>={&lt;0,0,R&gt;, &lt;0,3,D&gt;, &lt;0,2,D&gt;, &lt;0,1,D&gt;, &lt;1,1,D&gt;, &lt;2,2,D&gt;, &lt;3,0,D&gt;, &lt;3,1,D&gt;, &lt;3,2,D&gt;, &lt;3,3,L&gt;}</a:t>
            </a:r>
          </a:p>
        </p:txBody>
      </p:sp>
    </p:spTree>
    <p:extLst>
      <p:ext uri="{BB962C8B-B14F-4D97-AF65-F5344CB8AC3E}">
        <p14:creationId xmlns:p14="http://schemas.microsoft.com/office/powerpoint/2010/main" val="1148689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解の探索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9462" y="1882588"/>
            <a:ext cx="7581901" cy="4726216"/>
          </a:xfrm>
        </p:spPr>
        <p:txBody>
          <a:bodyPr>
            <a:normAutofit lnSpcReduction="10000"/>
          </a:bodyPr>
          <a:lstStyle/>
          <a:p>
            <a:pPr marL="357188" indent="-357188"/>
            <a:r>
              <a:rPr lang="ja-JP" altLang="en-US" sz="2800" dirty="0"/>
              <a:t>縦型探索を用いる．</a:t>
            </a:r>
            <a:endParaRPr lang="en-US" altLang="ja-JP" sz="2800" dirty="0"/>
          </a:p>
          <a:p>
            <a:pPr marL="357188" indent="-357188"/>
            <a:r>
              <a:rPr lang="ja-JP" altLang="en-US" sz="2800" dirty="0">
                <a:solidFill>
                  <a:srgbClr val="F2D908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禁止状態を行き止まり状態と見なして</a:t>
            </a:r>
            <a:r>
              <a:rPr lang="ja-JP" altLang="en-US" sz="2800" dirty="0"/>
              <a:t>，バックトラック（前の状態に戻る）する．</a:t>
            </a:r>
            <a:endParaRPr lang="en-US" altLang="ja-JP" sz="2800" dirty="0"/>
          </a:p>
          <a:p>
            <a:pPr marL="357188" indent="-357188"/>
            <a:r>
              <a:rPr lang="ja-JP" altLang="en-US" sz="2800" dirty="0"/>
              <a:t>適用する作用素（</a:t>
            </a:r>
            <a:r>
              <a:rPr lang="en-US" altLang="ja-JP" sz="2800" dirty="0"/>
              <a:t>N</a:t>
            </a:r>
            <a:r>
              <a:rPr lang="en-US" altLang="ja-JP" sz="2800" baseline="-25000" dirty="0"/>
              <a:t>1</a:t>
            </a:r>
            <a:r>
              <a:rPr lang="ja-JP" altLang="en-US" sz="2800" dirty="0"/>
              <a:t>～</a:t>
            </a:r>
            <a:r>
              <a:rPr lang="en-US" altLang="ja-JP" sz="2800" dirty="0"/>
              <a:t>N</a:t>
            </a:r>
            <a:r>
              <a:rPr lang="en-US" altLang="ja-JP" sz="2800" baseline="-25000" dirty="0"/>
              <a:t>10</a:t>
            </a:r>
            <a:r>
              <a:rPr lang="ja-JP" altLang="en-US" sz="2800" dirty="0"/>
              <a:t>の１０個）</a:t>
            </a:r>
            <a:endParaRPr lang="en-US" altLang="ja-JP" sz="2800" dirty="0"/>
          </a:p>
          <a:p>
            <a:pPr marL="1006475" lvl="1" indent="-469900">
              <a:buFont typeface="Wingdings" charset="2"/>
              <a:buAutoNum type="arabicPeriod"/>
            </a:pPr>
            <a:r>
              <a:rPr lang="en-US" altLang="ja-JP" sz="2400" dirty="0"/>
              <a:t>if ((</a:t>
            </a:r>
            <a:r>
              <a:rPr lang="en-US" altLang="ja-JP" sz="2400" dirty="0" err="1"/>
              <a:t>D(t</a:t>
            </a:r>
            <a:r>
              <a:rPr lang="en-US" altLang="ja-JP" sz="2400" dirty="0"/>
              <a:t>)=L) &amp;&amp; (M(t)≧1) then</a:t>
            </a:r>
            <a:br>
              <a:rPr lang="en-US" altLang="ja-JP" sz="2400" dirty="0"/>
            </a:br>
            <a:r>
              <a:rPr lang="en-US" altLang="ja-JP" sz="2400" dirty="0"/>
              <a:t>M(t+1)←M(t)-1, C(t+1)←C(t), D(t+1)←R</a:t>
            </a:r>
          </a:p>
          <a:p>
            <a:pPr marL="1006475" lvl="1" indent="-469900">
              <a:buFont typeface="Wingdings" charset="2"/>
              <a:buAutoNum type="arabicPeriod"/>
            </a:pPr>
            <a:r>
              <a:rPr lang="en-US" altLang="ja-JP" sz="2400" dirty="0"/>
              <a:t>if ((</a:t>
            </a:r>
            <a:r>
              <a:rPr lang="en-US" altLang="ja-JP" sz="2400" dirty="0" err="1"/>
              <a:t>D(t</a:t>
            </a:r>
            <a:r>
              <a:rPr lang="en-US" altLang="ja-JP" sz="2400" dirty="0"/>
              <a:t>)=L) &amp;&amp; (M(t)≧2) then</a:t>
            </a:r>
            <a:br>
              <a:rPr lang="en-US" altLang="ja-JP" sz="2400" dirty="0"/>
            </a:br>
            <a:r>
              <a:rPr lang="en-US" altLang="ja-JP" sz="2400" dirty="0"/>
              <a:t>M(t+1)←M(t)-2, C(t+1)←C(t), D(t+1)←R</a:t>
            </a:r>
          </a:p>
          <a:p>
            <a:pPr marL="1006475" lvl="1" indent="-469900">
              <a:buFont typeface="Wingdings" charset="2"/>
              <a:buAutoNum type="arabicPeriod"/>
            </a:pPr>
            <a:r>
              <a:rPr lang="en-US" altLang="ja-JP" sz="2400" dirty="0"/>
              <a:t>if ((</a:t>
            </a:r>
            <a:r>
              <a:rPr lang="en-US" altLang="ja-JP" sz="2400" dirty="0" err="1"/>
              <a:t>D(t</a:t>
            </a:r>
            <a:r>
              <a:rPr lang="en-US" altLang="ja-JP" sz="2400" dirty="0"/>
              <a:t>)=L) &amp;&amp; (C(t)≧1) then</a:t>
            </a:r>
            <a:br>
              <a:rPr lang="en-US" altLang="ja-JP" sz="2400" dirty="0"/>
            </a:br>
            <a:r>
              <a:rPr lang="en-US" altLang="ja-JP" sz="2400" dirty="0"/>
              <a:t>M(t+1)←M(t), C(t+1)←C(t)-1, D(t+1)←R</a:t>
            </a:r>
          </a:p>
        </p:txBody>
      </p:sp>
    </p:spTree>
    <p:extLst>
      <p:ext uri="{BB962C8B-B14F-4D97-AF65-F5344CB8AC3E}">
        <p14:creationId xmlns:p14="http://schemas.microsoft.com/office/powerpoint/2010/main" val="1061177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課題（１）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9462" y="1882588"/>
            <a:ext cx="7581901" cy="4562362"/>
          </a:xfrm>
        </p:spPr>
        <p:txBody>
          <a:bodyPr>
            <a:normAutofit/>
          </a:bodyPr>
          <a:lstStyle/>
          <a:p>
            <a:r>
              <a:rPr lang="en-US" altLang="ja-JP" sz="2800" dirty="0"/>
              <a:t>N</a:t>
            </a:r>
            <a:r>
              <a:rPr lang="en-US" altLang="ja-JP" sz="2800" baseline="-25000" dirty="0"/>
              <a:t>4</a:t>
            </a:r>
            <a:r>
              <a:rPr lang="ja-JP" altLang="en-US" sz="2800" dirty="0"/>
              <a:t>～</a:t>
            </a:r>
            <a:r>
              <a:rPr lang="en-US" altLang="ja-JP" sz="2800" dirty="0"/>
              <a:t>N</a:t>
            </a:r>
            <a:r>
              <a:rPr lang="en-US" altLang="ja-JP" sz="2800" baseline="-25000" dirty="0"/>
              <a:t>10</a:t>
            </a:r>
            <a:r>
              <a:rPr lang="ja-JP" altLang="en-US" sz="2800" dirty="0"/>
              <a:t>を記述せよ</a:t>
            </a:r>
            <a:endParaRPr lang="en-US" altLang="ja-JP" sz="2800" dirty="0"/>
          </a:p>
          <a:p>
            <a:r>
              <a:rPr lang="ja-JP" altLang="en-US" sz="2800" dirty="0"/>
              <a:t>ヒント</a:t>
            </a:r>
            <a:endParaRPr lang="en-US" altLang="ja-JP" sz="2800" dirty="0"/>
          </a:p>
          <a:p>
            <a:pPr lvl="1"/>
            <a:r>
              <a:rPr lang="en-US" altLang="ja-JP" sz="2400" dirty="0"/>
              <a:t>N</a:t>
            </a:r>
            <a:r>
              <a:rPr lang="en-US" altLang="ja-JP" sz="2400" baseline="-25000" dirty="0"/>
              <a:t>5</a:t>
            </a:r>
            <a:br>
              <a:rPr lang="en-US" altLang="ja-JP" sz="2400" dirty="0"/>
            </a:br>
            <a:r>
              <a:rPr lang="en-US" altLang="ja-JP" sz="2400" dirty="0"/>
              <a:t>if ((</a:t>
            </a:r>
            <a:r>
              <a:rPr lang="en-US" altLang="ja-JP" sz="2400" dirty="0" err="1"/>
              <a:t>D(t</a:t>
            </a:r>
            <a:r>
              <a:rPr lang="en-US" altLang="ja-JP" sz="2400" dirty="0"/>
              <a:t>)=L) &amp;&amp; (M(t)≧1) &amp;&amp; (C(t)≧1) then</a:t>
            </a:r>
            <a:br>
              <a:rPr lang="en-US" altLang="ja-JP" sz="2400" dirty="0"/>
            </a:br>
            <a:r>
              <a:rPr lang="en-US" altLang="ja-JP" sz="2400" dirty="0"/>
              <a:t>M(t+1)←M(t)-1, C(t+1)←C(t)-1, D(t+1)←R</a:t>
            </a:r>
          </a:p>
          <a:p>
            <a:pPr lvl="1"/>
            <a:r>
              <a:rPr lang="en-US" altLang="ja-JP" sz="2400" dirty="0"/>
              <a:t>N</a:t>
            </a:r>
            <a:r>
              <a:rPr lang="en-US" altLang="ja-JP" sz="2400" baseline="-25000" dirty="0"/>
              <a:t>10</a:t>
            </a:r>
            <a:br>
              <a:rPr lang="en-US" altLang="ja-JP" sz="2400" dirty="0"/>
            </a:br>
            <a:r>
              <a:rPr lang="en-US" altLang="ja-JP" sz="2400" dirty="0"/>
              <a:t>if ((</a:t>
            </a:r>
            <a:r>
              <a:rPr lang="en-US" altLang="ja-JP" sz="2400" dirty="0" err="1"/>
              <a:t>D(t</a:t>
            </a:r>
            <a:r>
              <a:rPr lang="en-US" altLang="ja-JP" sz="2400" dirty="0"/>
              <a:t>)=R) &amp;&amp; (M(t)≦2) &amp;&amp; (C(t)≦2) then</a:t>
            </a:r>
            <a:br>
              <a:rPr lang="en-US" altLang="ja-JP" sz="2400" dirty="0"/>
            </a:br>
            <a:r>
              <a:rPr lang="en-US" altLang="ja-JP" sz="2400" dirty="0"/>
              <a:t>M(t+1)←M(t)+1, C(t+1)←C(t)+1, D(t+1)←L</a:t>
            </a:r>
          </a:p>
        </p:txBody>
      </p:sp>
    </p:spTree>
    <p:extLst>
      <p:ext uri="{BB962C8B-B14F-4D97-AF65-F5344CB8AC3E}">
        <p14:creationId xmlns:p14="http://schemas.microsoft.com/office/powerpoint/2010/main" val="805760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5400" dirty="0"/>
              <a:t>許容状態を満たす条件と移動方法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9462" y="1882587"/>
            <a:ext cx="7850753" cy="4739871"/>
          </a:xfrm>
        </p:spPr>
        <p:txBody>
          <a:bodyPr>
            <a:normAutofit/>
          </a:bodyPr>
          <a:lstStyle/>
          <a:p>
            <a:r>
              <a:rPr lang="en-US" altLang="ja-JP" sz="2800" dirty="0" err="1"/>
              <a:t>M(t)≧C(t</a:t>
            </a:r>
            <a:r>
              <a:rPr lang="en-US" altLang="ja-JP" sz="2800" dirty="0"/>
              <a:t>)</a:t>
            </a:r>
            <a:r>
              <a:rPr lang="ja-JP" altLang="en-US" sz="2800" dirty="0"/>
              <a:t>　かつ　</a:t>
            </a:r>
            <a:r>
              <a:rPr lang="en-US" altLang="ja-JP" sz="2800" dirty="0"/>
              <a:t>3-M(t)≧3-C(t)</a:t>
            </a:r>
            <a:r>
              <a:rPr lang="ja-JP" altLang="en-US" sz="2800" dirty="0"/>
              <a:t>　を満たす状態</a:t>
            </a:r>
            <a:br>
              <a:rPr lang="en-US" altLang="ja-JP" sz="2800" dirty="0"/>
            </a:br>
            <a:r>
              <a:rPr lang="en-US" altLang="ja-JP" sz="2800" dirty="0"/>
              <a:t>⇒</a:t>
            </a:r>
            <a:r>
              <a:rPr lang="ja-JP" altLang="en-US" sz="2800" dirty="0"/>
              <a:t>任意のｔに対して，</a:t>
            </a:r>
            <a:br>
              <a:rPr lang="en-US" altLang="ja-JP" sz="2800" dirty="0"/>
            </a:br>
            <a:r>
              <a:rPr lang="ja-JP" altLang="en-US" sz="2800" dirty="0"/>
              <a:t>　　</a:t>
            </a:r>
            <a:r>
              <a:rPr lang="en-US" altLang="ja-JP" sz="2800" dirty="0" err="1"/>
              <a:t>M(t</a:t>
            </a:r>
            <a:r>
              <a:rPr lang="en-US" altLang="ja-JP" sz="2800" dirty="0"/>
              <a:t>)=0</a:t>
            </a:r>
            <a:r>
              <a:rPr lang="ja-JP" altLang="en-US" sz="2800" dirty="0"/>
              <a:t>　または　</a:t>
            </a:r>
            <a:r>
              <a:rPr lang="en-US" altLang="ja-JP" sz="2800" dirty="0" err="1"/>
              <a:t>M(t</a:t>
            </a:r>
            <a:r>
              <a:rPr lang="en-US" altLang="ja-JP" sz="2800" dirty="0"/>
              <a:t>)=3</a:t>
            </a:r>
            <a:r>
              <a:rPr lang="ja-JP" altLang="en-US" sz="2800" dirty="0"/>
              <a:t>　または　</a:t>
            </a:r>
            <a:r>
              <a:rPr lang="en-US" altLang="ja-JP" sz="2800" dirty="0" err="1"/>
              <a:t>M(t</a:t>
            </a:r>
            <a:r>
              <a:rPr lang="en-US" altLang="ja-JP" sz="2800" dirty="0"/>
              <a:t>)=</a:t>
            </a:r>
            <a:r>
              <a:rPr lang="en-US" altLang="ja-JP" sz="2800" dirty="0" err="1"/>
              <a:t>C(t</a:t>
            </a:r>
            <a:r>
              <a:rPr lang="en-US" altLang="ja-JP" sz="2800" dirty="0"/>
              <a:t>)</a:t>
            </a:r>
          </a:p>
          <a:p>
            <a:pPr lvl="1"/>
            <a:r>
              <a:rPr lang="en-US" altLang="ja-JP" sz="2400" dirty="0" err="1"/>
              <a:t>M(t</a:t>
            </a:r>
            <a:r>
              <a:rPr lang="en-US" altLang="ja-JP" sz="2400" dirty="0"/>
              <a:t>)=3 or </a:t>
            </a:r>
            <a:r>
              <a:rPr lang="en-US" altLang="ja-JP" sz="2400" dirty="0" err="1"/>
              <a:t>M(t</a:t>
            </a:r>
            <a:r>
              <a:rPr lang="en-US" altLang="ja-JP" sz="2400" dirty="0"/>
              <a:t>)=0</a:t>
            </a:r>
            <a:br>
              <a:rPr lang="en-US" altLang="ja-JP" sz="2400" dirty="0"/>
            </a:br>
            <a:r>
              <a:rPr lang="en-US" altLang="ja-JP" sz="2400" dirty="0"/>
              <a:t>→</a:t>
            </a:r>
            <a:r>
              <a:rPr lang="ja-JP" altLang="en-US" sz="2400" dirty="0"/>
              <a:t>　宣教師はボートに乗らない，または　</a:t>
            </a:r>
            <a:r>
              <a:rPr lang="en-US" altLang="ja-JP" sz="2400" dirty="0"/>
              <a:t>M(t+1)=C(t+1)</a:t>
            </a:r>
            <a:r>
              <a:rPr lang="ja-JP" altLang="en-US" sz="2400" dirty="0"/>
              <a:t>　になるように移動させる．</a:t>
            </a:r>
            <a:endParaRPr lang="en-US" altLang="ja-JP" sz="2400" dirty="0"/>
          </a:p>
          <a:p>
            <a:pPr lvl="1"/>
            <a:r>
              <a:rPr lang="en-US" altLang="ja-JP" sz="2400" dirty="0" err="1"/>
              <a:t>M(t</a:t>
            </a:r>
            <a:r>
              <a:rPr lang="en-US" altLang="ja-JP" sz="2400" dirty="0"/>
              <a:t>)=</a:t>
            </a:r>
            <a:r>
              <a:rPr lang="en-US" altLang="ja-JP" sz="2400" dirty="0" err="1"/>
              <a:t>C(t</a:t>
            </a:r>
            <a:r>
              <a:rPr lang="en-US" altLang="ja-JP" sz="2400" dirty="0"/>
              <a:t>)</a:t>
            </a:r>
            <a:br>
              <a:rPr lang="en-US" altLang="ja-JP" sz="2400" dirty="0"/>
            </a:br>
            <a:r>
              <a:rPr lang="en-US" altLang="ja-JP" sz="2400" dirty="0"/>
              <a:t>→</a:t>
            </a:r>
            <a:r>
              <a:rPr lang="ja-JP" altLang="en-US" sz="2400" dirty="0"/>
              <a:t>　</a:t>
            </a:r>
            <a:r>
              <a:rPr lang="en-US" altLang="ja-JP" sz="2400" dirty="0"/>
              <a:t>M(t+1)=3</a:t>
            </a:r>
            <a:r>
              <a:rPr lang="ja-JP" altLang="en-US" sz="2400" dirty="0"/>
              <a:t>　または　</a:t>
            </a:r>
            <a:r>
              <a:rPr lang="en-US" altLang="ja-JP" sz="2400" dirty="0"/>
              <a:t>M(t+1)=0</a:t>
            </a:r>
            <a:r>
              <a:rPr lang="ja-JP" altLang="en-US" sz="2400" dirty="0"/>
              <a:t>　になる移動を行う，あるいは，宣教師と人喰い人種を１人ずつ移動させる．</a:t>
            </a:r>
          </a:p>
        </p:txBody>
      </p:sp>
    </p:spTree>
    <p:extLst>
      <p:ext uri="{BB962C8B-B14F-4D97-AF65-F5344CB8AC3E}">
        <p14:creationId xmlns:p14="http://schemas.microsoft.com/office/powerpoint/2010/main" val="137160247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適用する作用素（続き）</a:t>
            </a:r>
          </a:p>
        </p:txBody>
      </p:sp>
      <p:sp>
        <p:nvSpPr>
          <p:cNvPr id="2140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874838"/>
            <a:ext cx="8229600" cy="4784725"/>
          </a:xfrm>
        </p:spPr>
        <p:txBody>
          <a:bodyPr>
            <a:normAutofit lnSpcReduction="10000"/>
          </a:bodyPr>
          <a:lstStyle/>
          <a:p>
            <a:pPr marL="712788" lvl="1" indent="-533400">
              <a:buFont typeface="Times" charset="0"/>
              <a:buAutoNum type="arabicPeriod" startAt="4"/>
            </a:pPr>
            <a:r>
              <a:rPr lang="en-US" altLang="ja-JP" sz="2000" dirty="0"/>
              <a:t>if ((D(t)=L) &amp;&amp; (</a:t>
            </a:r>
            <a:r>
              <a:rPr lang="en-US" altLang="ja-JP" sz="2000"/>
              <a:t>C(t) ≧</a:t>
            </a:r>
            <a:r>
              <a:rPr lang="en-US" altLang="ja-JP" sz="2000" dirty="0"/>
              <a:t>2)) then</a:t>
            </a:r>
            <a:br>
              <a:rPr lang="en-US" altLang="ja-JP" sz="2000" dirty="0"/>
            </a:br>
            <a:r>
              <a:rPr lang="en-US" altLang="ja-JP" sz="2000" dirty="0"/>
              <a:t>M(t+1)←M(t), C(t+1)←C(t)-2, D(t+1)←R</a:t>
            </a:r>
          </a:p>
          <a:p>
            <a:pPr marL="712788" lvl="1" indent="-533400">
              <a:buFont typeface="Times" charset="0"/>
              <a:buAutoNum type="arabicPeriod" startAt="4"/>
            </a:pPr>
            <a:r>
              <a:rPr lang="en-US" altLang="ja-JP" sz="2000" dirty="0"/>
              <a:t>if ((D(t)=L) &amp;&amp; (M(t)≧1) &amp;&amp; (C(t)≧1) then</a:t>
            </a:r>
            <a:br>
              <a:rPr lang="en-US" altLang="ja-JP" sz="2000" dirty="0"/>
            </a:br>
            <a:r>
              <a:rPr lang="en-US" altLang="ja-JP" sz="2000" dirty="0"/>
              <a:t>M(t+1)←M(t)-1, C(t+1)←C(t)-1, D(t+1)←R</a:t>
            </a:r>
          </a:p>
          <a:p>
            <a:pPr marL="712788" lvl="1" indent="-533400">
              <a:buFont typeface="Times" charset="0"/>
              <a:buAutoNum type="arabicPeriod" startAt="4"/>
            </a:pPr>
            <a:r>
              <a:rPr lang="en-US" altLang="ja-JP" sz="2000" dirty="0"/>
              <a:t>if ((D(t)=R) &amp;&amp; (M(t)≦2)) then</a:t>
            </a:r>
            <a:br>
              <a:rPr lang="en-US" altLang="ja-JP" sz="2000" dirty="0"/>
            </a:br>
            <a:r>
              <a:rPr lang="en-US" altLang="ja-JP" sz="2000" dirty="0"/>
              <a:t>M(t+1)←M(t)+1, C(t+1)←C(t), D(t+1)←L</a:t>
            </a:r>
          </a:p>
          <a:p>
            <a:pPr marL="712788" lvl="1" indent="-533400">
              <a:buFont typeface="Times" charset="0"/>
              <a:buAutoNum type="arabicPeriod" startAt="4"/>
            </a:pPr>
            <a:r>
              <a:rPr lang="en-US" altLang="ja-JP" sz="2000" dirty="0"/>
              <a:t>if ((D(t)=R) &amp;&amp; (M(t)≦1)) then</a:t>
            </a:r>
            <a:br>
              <a:rPr lang="en-US" altLang="ja-JP" sz="2000" dirty="0"/>
            </a:br>
            <a:r>
              <a:rPr lang="en-US" altLang="ja-JP" sz="2000" dirty="0"/>
              <a:t>M(t+1)←M(t)+2, C(t+1)←C(t), D(t+1)←L</a:t>
            </a:r>
          </a:p>
          <a:p>
            <a:pPr marL="712788" lvl="1" indent="-533400">
              <a:buFont typeface="Times" charset="0"/>
              <a:buAutoNum type="arabicPeriod" startAt="4"/>
            </a:pPr>
            <a:r>
              <a:rPr lang="en-US" altLang="ja-JP" sz="2000" dirty="0"/>
              <a:t>if ((D(t)=R) &amp;&amp; (C(t)≦2)) then</a:t>
            </a:r>
            <a:br>
              <a:rPr lang="en-US" altLang="ja-JP" sz="2000" dirty="0"/>
            </a:br>
            <a:r>
              <a:rPr lang="en-US" altLang="ja-JP" sz="2000" dirty="0"/>
              <a:t>M(t+1)←M(t), C(t+1)←C(t)+1, D(t+1)←L</a:t>
            </a:r>
          </a:p>
          <a:p>
            <a:pPr marL="712788" lvl="1" indent="-533400">
              <a:buFont typeface="Times" charset="0"/>
              <a:buAutoNum type="arabicPeriod" startAt="4"/>
            </a:pPr>
            <a:r>
              <a:rPr lang="en-US" altLang="ja-JP" sz="2000" dirty="0"/>
              <a:t>if ((D(t)=R) &amp;&amp; (C(t)≦1)) then</a:t>
            </a:r>
            <a:br>
              <a:rPr lang="en-US" altLang="ja-JP" sz="2000" dirty="0"/>
            </a:br>
            <a:r>
              <a:rPr lang="en-US" altLang="ja-JP" sz="2000" dirty="0"/>
              <a:t>M(t+1)←M(t), C(t+1)←C(t)+2, D(t+1)←L</a:t>
            </a:r>
          </a:p>
          <a:p>
            <a:pPr marL="712788" lvl="1" indent="-533400">
              <a:buFont typeface="Times" charset="0"/>
              <a:buAutoNum type="arabicPeriod" startAt="4"/>
            </a:pPr>
            <a:r>
              <a:rPr lang="en-US" altLang="ja-JP" sz="2000" dirty="0"/>
              <a:t>if ((D(t)=R) &amp;&amp; (M(t)≦2) &amp;&amp; (C(t)≦2) then</a:t>
            </a:r>
            <a:br>
              <a:rPr lang="en-US" altLang="ja-JP" sz="2000" dirty="0"/>
            </a:br>
            <a:r>
              <a:rPr lang="en-US" altLang="ja-JP" sz="2000" dirty="0"/>
              <a:t>M(t+1)←M(t)+1, C(t+1)←C(t)+1, D(t+1)←L</a:t>
            </a:r>
          </a:p>
        </p:txBody>
      </p:sp>
    </p:spTree>
    <p:extLst>
      <p:ext uri="{BB962C8B-B14F-4D97-AF65-F5344CB8AC3E}">
        <p14:creationId xmlns:p14="http://schemas.microsoft.com/office/powerpoint/2010/main" val="77885041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オービット">
  <a:themeElements>
    <a:clrScheme name="オービット">
      <a:dk1>
        <a:srgbClr val="FFFFFF"/>
      </a:dk1>
      <a:lt1>
        <a:srgbClr val="000000"/>
      </a:lt1>
      <a:dk2>
        <a:srgbClr val="212C28"/>
      </a:dk2>
      <a:lt2>
        <a:srgbClr val="7C9BA5"/>
      </a:lt2>
      <a:accent1>
        <a:srgbClr val="F2D908"/>
      </a:accent1>
      <a:accent2>
        <a:srgbClr val="9DE61E"/>
      </a:accent2>
      <a:accent3>
        <a:srgbClr val="0D8BE6"/>
      </a:accent3>
      <a:accent4>
        <a:srgbClr val="C61B1B"/>
      </a:accent4>
      <a:accent5>
        <a:srgbClr val="E26F08"/>
      </a:accent5>
      <a:accent6>
        <a:srgbClr val="8D35D1"/>
      </a:accent6>
      <a:hlink>
        <a:srgbClr val="ECBF0B"/>
      </a:hlink>
      <a:folHlink>
        <a:srgbClr val="F4E5A8"/>
      </a:folHlink>
    </a:clrScheme>
    <a:fontScheme name="オービット">
      <a:majorFont>
        <a:latin typeface="Candara"/>
        <a:ea typeface=""/>
        <a:cs typeface=""/>
        <a:font script="Jpan" typeface="ＭＳ Ｐゴシック"/>
      </a:majorFont>
      <a:minorFont>
        <a:latin typeface="Candara"/>
        <a:ea typeface=""/>
        <a:cs typeface=""/>
        <a:font script="Jpan" typeface="ＭＳ Ｐゴシック"/>
      </a:minorFont>
    </a:fontScheme>
    <a:fmtScheme name="オービット">
      <a:fillStyleLst>
        <a:solidFill>
          <a:schemeClr val="phClr"/>
        </a:solidFill>
        <a:solidFill>
          <a:schemeClr val="phClr">
            <a:shade val="80000"/>
          </a:schemeClr>
        </a:solidFill>
        <a:gradFill rotWithShape="1">
          <a:gsLst>
            <a:gs pos="0">
              <a:schemeClr val="phClr">
                <a:shade val="30000"/>
                <a:satMod val="100000"/>
              </a:schemeClr>
            </a:gs>
            <a:gs pos="80000">
              <a:schemeClr val="phClr">
                <a:shade val="90000"/>
                <a:satMod val="100000"/>
              </a:schemeClr>
            </a:gs>
            <a:gs pos="100000">
              <a:schemeClr val="phClr">
                <a:tint val="9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762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228600" dist="38100" dir="5400000" sx="104000" sy="104000" algn="ctr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317500" dist="381000" dir="5400000" sx="90000" sy="2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etal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lumMod val="80000"/>
              </a:schemeClr>
              <a:schemeClr val="phClr">
                <a:satMod val="360000"/>
                <a:lumMod val="14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オービット.thmx</Template>
  <TotalTime>8579</TotalTime>
  <Words>2749</Words>
  <Application>Microsoft Macintosh PowerPoint</Application>
  <PresentationFormat>画面に合わせる (4:3)</PresentationFormat>
  <Paragraphs>250</Paragraphs>
  <Slides>23</Slides>
  <Notes>17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23</vt:i4>
      </vt:variant>
    </vt:vector>
  </HeadingPairs>
  <TitlesOfParts>
    <vt:vector size="31" baseType="lpstr">
      <vt:lpstr>ＭＳ Ｐゴシック</vt:lpstr>
      <vt:lpstr>Arial</vt:lpstr>
      <vt:lpstr>Calibri</vt:lpstr>
      <vt:lpstr>Candara</vt:lpstr>
      <vt:lpstr>Times</vt:lpstr>
      <vt:lpstr>Times New Roman</vt:lpstr>
      <vt:lpstr>Wingdings</vt:lpstr>
      <vt:lpstr>オービット</vt:lpstr>
      <vt:lpstr>認知科学</vt:lpstr>
      <vt:lpstr>制約条件を用いた探索の効率化</vt:lpstr>
      <vt:lpstr>制約条件とバックトラックを用いた探索</vt:lpstr>
      <vt:lpstr>ＭＣ問題の状態空間の表現</vt:lpstr>
      <vt:lpstr>ＭＣ問題の禁止状態と許容状態</vt:lpstr>
      <vt:lpstr>解の探索</vt:lpstr>
      <vt:lpstr>課題（１）</vt:lpstr>
      <vt:lpstr>許容状態を満たす条件と移動方法</vt:lpstr>
      <vt:lpstr>適用する作用素（続き）</vt:lpstr>
      <vt:lpstr>課題（２）</vt:lpstr>
      <vt:lpstr>ＭＣ問題の解答</vt:lpstr>
      <vt:lpstr>ヒューリスティクス (heuristics)</vt:lpstr>
      <vt:lpstr>思考と問題空間の探索</vt:lpstr>
      <vt:lpstr>ヒューリスティクスが使われる状況</vt:lpstr>
      <vt:lpstr>ヒューリスティック探索</vt:lpstr>
      <vt:lpstr>山登り法 (hill climbing)</vt:lpstr>
      <vt:lpstr>自分の生活の中でのヒューリスティックス</vt:lpstr>
      <vt:lpstr>探索の方法</vt:lpstr>
      <vt:lpstr>例題：　迷路問題</vt:lpstr>
      <vt:lpstr>縦型（深さ優先）探索　(DFS)</vt:lpstr>
      <vt:lpstr>最良優先探索  (best first search)</vt:lpstr>
      <vt:lpstr>局所的最小値からの脱出</vt:lpstr>
      <vt:lpstr>おしまい</vt:lpstr>
    </vt:vector>
  </TitlesOfParts>
  <Company>静岡大学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認知科学</dc:title>
  <dc:creator>竹内 勇剛</dc:creator>
  <cp:lastModifiedBy>Takeuchi Yugo</cp:lastModifiedBy>
  <cp:revision>262</cp:revision>
  <cp:lastPrinted>2018-12-02T05:37:09Z</cp:lastPrinted>
  <dcterms:created xsi:type="dcterms:W3CDTF">2010-12-02T04:52:05Z</dcterms:created>
  <dcterms:modified xsi:type="dcterms:W3CDTF">2019-12-08T23:42:08Z</dcterms:modified>
</cp:coreProperties>
</file>